
<file path=[Content_Types].xml><?xml version="1.0" encoding="utf-8"?>
<Types xmlns="http://schemas.openxmlformats.org/package/2006/content-types">
  <Override PartName="/customXml/itemProps3.xml" ContentType="application/vnd.openxmlformats-officedocument.customXmlProperties+xml"/>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Default Extension="png" ContentType="image/png"/>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Default Extension="emf" ContentType="image/x-emf"/>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4051" r:id="rId5"/>
    <p:sldMasterId id="2147484175" r:id="rId6"/>
    <p:sldMasterId id="2147484180" r:id="rId7"/>
    <p:sldMasterId id="2147484185" r:id="rId8"/>
  </p:sldMasterIdLst>
  <p:notesMasterIdLst>
    <p:notesMasterId r:id="rId31"/>
  </p:notesMasterIdLst>
  <p:handoutMasterIdLst>
    <p:handoutMasterId r:id="rId32"/>
  </p:handoutMasterIdLst>
  <p:sldIdLst>
    <p:sldId id="367" r:id="rId9"/>
    <p:sldId id="386" r:id="rId10"/>
    <p:sldId id="387" r:id="rId11"/>
    <p:sldId id="381" r:id="rId12"/>
    <p:sldId id="382" r:id="rId13"/>
    <p:sldId id="376" r:id="rId14"/>
    <p:sldId id="369" r:id="rId15"/>
    <p:sldId id="356" r:id="rId16"/>
    <p:sldId id="371" r:id="rId17"/>
    <p:sldId id="372" r:id="rId18"/>
    <p:sldId id="373" r:id="rId19"/>
    <p:sldId id="357" r:id="rId20"/>
    <p:sldId id="311" r:id="rId21"/>
    <p:sldId id="296" r:id="rId22"/>
    <p:sldId id="385" r:id="rId23"/>
    <p:sldId id="388" r:id="rId24"/>
    <p:sldId id="389" r:id="rId25"/>
    <p:sldId id="390" r:id="rId26"/>
    <p:sldId id="391" r:id="rId27"/>
    <p:sldId id="392" r:id="rId28"/>
    <p:sldId id="393" r:id="rId29"/>
    <p:sldId id="384" r:id="rId30"/>
  </p:sldIdLst>
  <p:sldSz cx="9144000" cy="6858000" type="screen4x3"/>
  <p:notesSz cx="6954838" cy="92408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5072"/>
    <a:srgbClr val="0081AB"/>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43" autoAdjust="0"/>
    <p:restoredTop sz="95507" autoAdjust="0"/>
  </p:normalViewPr>
  <p:slideViewPr>
    <p:cSldViewPr>
      <p:cViewPr>
        <p:scale>
          <a:sx n="80" d="100"/>
          <a:sy n="80" d="100"/>
        </p:scale>
        <p:origin x="-510" y="-234"/>
      </p:cViewPr>
      <p:guideLst>
        <p:guide orient="horz" pos="2160"/>
        <p:guide pos="33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3" d="100"/>
          <a:sy n="63" d="100"/>
        </p:scale>
        <p:origin x="-2898" y="-88"/>
      </p:cViewPr>
      <p:guideLst>
        <p:guide orient="horz" pos="2911"/>
        <p:guide pos="2191"/>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358"/>
          </a:xfrm>
          <a:prstGeom prst="rect">
            <a:avLst/>
          </a:prstGeom>
        </p:spPr>
        <p:txBody>
          <a:bodyPr vert="horz" lIns="90809" tIns="45405" rIns="90809" bIns="45405" rtlCol="0"/>
          <a:lstStyle>
            <a:lvl1pPr algn="l">
              <a:defRPr sz="1200"/>
            </a:lvl1pPr>
          </a:lstStyle>
          <a:p>
            <a:pPr>
              <a:defRPr/>
            </a:pPr>
            <a:endParaRPr lang="en-US" dirty="0"/>
          </a:p>
        </p:txBody>
      </p:sp>
      <p:sp>
        <p:nvSpPr>
          <p:cNvPr id="3" name="Date Placeholder 2"/>
          <p:cNvSpPr>
            <a:spLocks noGrp="1"/>
          </p:cNvSpPr>
          <p:nvPr>
            <p:ph type="dt" sz="quarter" idx="1"/>
          </p:nvPr>
        </p:nvSpPr>
        <p:spPr>
          <a:xfrm>
            <a:off x="3939466" y="0"/>
            <a:ext cx="3013763" cy="462358"/>
          </a:xfrm>
          <a:prstGeom prst="rect">
            <a:avLst/>
          </a:prstGeom>
        </p:spPr>
        <p:txBody>
          <a:bodyPr vert="horz" lIns="90809" tIns="45405" rIns="90809" bIns="45405" rtlCol="0"/>
          <a:lstStyle>
            <a:lvl1pPr algn="r">
              <a:defRPr sz="1200"/>
            </a:lvl1pPr>
          </a:lstStyle>
          <a:p>
            <a:pPr>
              <a:defRPr/>
            </a:pPr>
            <a:fld id="{3830EA1F-FD72-4A00-82F9-3AE7B858E5DC}" type="datetimeFigureOut">
              <a:rPr lang="en-US"/>
              <a:pPr>
                <a:defRPr/>
              </a:pPr>
              <a:t>10/19/2016</a:t>
            </a:fld>
            <a:endParaRPr lang="en-US" dirty="0"/>
          </a:p>
        </p:txBody>
      </p:sp>
      <p:sp>
        <p:nvSpPr>
          <p:cNvPr id="4" name="Footer Placeholder 3"/>
          <p:cNvSpPr>
            <a:spLocks noGrp="1"/>
          </p:cNvSpPr>
          <p:nvPr>
            <p:ph type="ftr" sz="quarter" idx="2"/>
          </p:nvPr>
        </p:nvSpPr>
        <p:spPr>
          <a:xfrm>
            <a:off x="0" y="8776902"/>
            <a:ext cx="3013763" cy="462358"/>
          </a:xfrm>
          <a:prstGeom prst="rect">
            <a:avLst/>
          </a:prstGeom>
        </p:spPr>
        <p:txBody>
          <a:bodyPr vert="horz" lIns="90809" tIns="45405" rIns="90809" bIns="45405" rtlCol="0" anchor="b"/>
          <a:lstStyle>
            <a:lvl1pPr algn="l">
              <a:defRPr sz="1200"/>
            </a:lvl1pPr>
          </a:lstStyle>
          <a:p>
            <a:pPr>
              <a:defRPr/>
            </a:pPr>
            <a:endParaRPr lang="en-US" dirty="0"/>
          </a:p>
        </p:txBody>
      </p:sp>
      <p:sp>
        <p:nvSpPr>
          <p:cNvPr id="5" name="Slide Number Placeholder 4"/>
          <p:cNvSpPr>
            <a:spLocks noGrp="1"/>
          </p:cNvSpPr>
          <p:nvPr>
            <p:ph type="sldNum" sz="quarter" idx="3"/>
          </p:nvPr>
        </p:nvSpPr>
        <p:spPr>
          <a:xfrm>
            <a:off x="3939466" y="8776902"/>
            <a:ext cx="3013763" cy="462358"/>
          </a:xfrm>
          <a:prstGeom prst="rect">
            <a:avLst/>
          </a:prstGeom>
        </p:spPr>
        <p:txBody>
          <a:bodyPr vert="horz" lIns="90809" tIns="45405" rIns="90809" bIns="45405" rtlCol="0" anchor="b"/>
          <a:lstStyle>
            <a:lvl1pPr algn="r">
              <a:defRPr sz="1200"/>
            </a:lvl1pPr>
          </a:lstStyle>
          <a:p>
            <a:pPr>
              <a:defRPr/>
            </a:pPr>
            <a:fld id="{677E3F05-CC3F-464A-B8E9-E706C498A8AA}" type="slidenum">
              <a:rPr lang="en-US"/>
              <a:pPr>
                <a:defRPr/>
              </a:pPr>
              <a:t>‹#›</a:t>
            </a:fld>
            <a:endParaRPr lang="en-US" dirty="0"/>
          </a:p>
        </p:txBody>
      </p:sp>
    </p:spTree>
    <p:extLst>
      <p:ext uri="{BB962C8B-B14F-4D97-AF65-F5344CB8AC3E}">
        <p14:creationId xmlns:p14="http://schemas.microsoft.com/office/powerpoint/2010/main" xmlns="" val="1711671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2358"/>
          </a:xfrm>
          <a:prstGeom prst="rect">
            <a:avLst/>
          </a:prstGeom>
        </p:spPr>
        <p:txBody>
          <a:bodyPr vert="horz" lIns="90809" tIns="45405" rIns="90809" bIns="45405" rtlCol="0"/>
          <a:lstStyle>
            <a:lvl1pPr algn="l">
              <a:defRPr sz="1200"/>
            </a:lvl1pPr>
          </a:lstStyle>
          <a:p>
            <a:pPr>
              <a:defRPr/>
            </a:pPr>
            <a:endParaRPr lang="en-US" dirty="0"/>
          </a:p>
        </p:txBody>
      </p:sp>
      <p:sp>
        <p:nvSpPr>
          <p:cNvPr id="3" name="Date Placeholder 2"/>
          <p:cNvSpPr>
            <a:spLocks noGrp="1"/>
          </p:cNvSpPr>
          <p:nvPr>
            <p:ph type="dt" idx="1"/>
          </p:nvPr>
        </p:nvSpPr>
        <p:spPr>
          <a:xfrm>
            <a:off x="3939466" y="0"/>
            <a:ext cx="3013763" cy="462358"/>
          </a:xfrm>
          <a:prstGeom prst="rect">
            <a:avLst/>
          </a:prstGeom>
        </p:spPr>
        <p:txBody>
          <a:bodyPr vert="horz" lIns="90809" tIns="45405" rIns="90809" bIns="45405" rtlCol="0"/>
          <a:lstStyle>
            <a:lvl1pPr algn="r">
              <a:defRPr sz="1200"/>
            </a:lvl1pPr>
          </a:lstStyle>
          <a:p>
            <a:pPr>
              <a:defRPr/>
            </a:pPr>
            <a:fld id="{D11910CA-358B-48A4-B1AF-0B7D05DEEC63}" type="datetimeFigureOut">
              <a:rPr lang="en-US"/>
              <a:pPr>
                <a:defRPr/>
              </a:pPr>
              <a:t>10/19/2016</a:t>
            </a:fld>
            <a:endParaRPr lang="en-US" dirty="0"/>
          </a:p>
        </p:txBody>
      </p:sp>
      <p:sp>
        <p:nvSpPr>
          <p:cNvPr id="4" name="Slide Image Placeholder 3"/>
          <p:cNvSpPr>
            <a:spLocks noGrp="1" noRot="1" noChangeAspect="1"/>
          </p:cNvSpPr>
          <p:nvPr>
            <p:ph type="sldImg" idx="2"/>
          </p:nvPr>
        </p:nvSpPr>
        <p:spPr>
          <a:xfrm>
            <a:off x="1168400" y="692150"/>
            <a:ext cx="4618038" cy="3465513"/>
          </a:xfrm>
          <a:prstGeom prst="rect">
            <a:avLst/>
          </a:prstGeom>
          <a:noFill/>
          <a:ln w="12700">
            <a:solidFill>
              <a:prstClr val="black"/>
            </a:solidFill>
          </a:ln>
        </p:spPr>
        <p:txBody>
          <a:bodyPr vert="horz" lIns="90809" tIns="45405" rIns="90809" bIns="45405" rtlCol="0" anchor="ctr"/>
          <a:lstStyle/>
          <a:p>
            <a:pPr lvl="0"/>
            <a:endParaRPr lang="en-US" noProof="0" dirty="0" smtClean="0"/>
          </a:p>
        </p:txBody>
      </p:sp>
      <p:sp>
        <p:nvSpPr>
          <p:cNvPr id="5" name="Notes Placeholder 4"/>
          <p:cNvSpPr>
            <a:spLocks noGrp="1"/>
          </p:cNvSpPr>
          <p:nvPr>
            <p:ph type="body" sz="quarter" idx="3"/>
          </p:nvPr>
        </p:nvSpPr>
        <p:spPr>
          <a:xfrm>
            <a:off x="695484" y="4390031"/>
            <a:ext cx="5563870" cy="4158062"/>
          </a:xfrm>
          <a:prstGeom prst="rect">
            <a:avLst/>
          </a:prstGeom>
        </p:spPr>
        <p:txBody>
          <a:bodyPr vert="horz" lIns="90809" tIns="45405" rIns="90809" bIns="4540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776902"/>
            <a:ext cx="3013763" cy="462358"/>
          </a:xfrm>
          <a:prstGeom prst="rect">
            <a:avLst/>
          </a:prstGeom>
        </p:spPr>
        <p:txBody>
          <a:bodyPr vert="horz" lIns="90809" tIns="45405" rIns="90809" bIns="45405" rtlCol="0" anchor="b"/>
          <a:lstStyle>
            <a:lvl1pPr algn="l">
              <a:defRPr sz="1200"/>
            </a:lvl1pPr>
          </a:lstStyle>
          <a:p>
            <a:pPr>
              <a:defRPr/>
            </a:pPr>
            <a:endParaRPr lang="en-US" dirty="0"/>
          </a:p>
        </p:txBody>
      </p:sp>
      <p:sp>
        <p:nvSpPr>
          <p:cNvPr id="7" name="Slide Number Placeholder 6"/>
          <p:cNvSpPr>
            <a:spLocks noGrp="1"/>
          </p:cNvSpPr>
          <p:nvPr>
            <p:ph type="sldNum" sz="quarter" idx="5"/>
          </p:nvPr>
        </p:nvSpPr>
        <p:spPr>
          <a:xfrm>
            <a:off x="3939466" y="8776902"/>
            <a:ext cx="3013763" cy="462358"/>
          </a:xfrm>
          <a:prstGeom prst="rect">
            <a:avLst/>
          </a:prstGeom>
        </p:spPr>
        <p:txBody>
          <a:bodyPr vert="horz" lIns="90809" tIns="45405" rIns="90809" bIns="45405" rtlCol="0" anchor="b"/>
          <a:lstStyle>
            <a:lvl1pPr algn="r">
              <a:defRPr sz="1200"/>
            </a:lvl1pPr>
          </a:lstStyle>
          <a:p>
            <a:pPr>
              <a:defRPr/>
            </a:pPr>
            <a:fld id="{82256084-6F79-4102-8F69-5483248B6669}" type="slidenum">
              <a:rPr lang="en-US"/>
              <a:pPr>
                <a:defRPr/>
              </a:pPr>
              <a:t>‹#›</a:t>
            </a:fld>
            <a:endParaRPr lang="en-US" dirty="0"/>
          </a:p>
        </p:txBody>
      </p:sp>
    </p:spTree>
    <p:extLst>
      <p:ext uri="{BB962C8B-B14F-4D97-AF65-F5344CB8AC3E}">
        <p14:creationId xmlns:p14="http://schemas.microsoft.com/office/powerpoint/2010/main" xmlns="" val="5756039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2C979F2-3D95-4F8A-ACCF-02E8E92E4261}" type="slidenum">
              <a:rPr lang="en-US" altLang="en-US" smtClean="0">
                <a:latin typeface="Arial" charset="0"/>
              </a:rPr>
              <a:pPr eaLnBrk="1" hangingPunct="1">
                <a:spcBef>
                  <a:spcPct val="0"/>
                </a:spcBef>
              </a:pPr>
              <a:t>1</a:t>
            </a:fld>
            <a:endParaRPr lang="en-US" altLang="en-US" dirty="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454045" lvl="4">
              <a:defRPr/>
            </a:pPr>
            <a:r>
              <a:rPr lang="en-US" sz="2400" dirty="0">
                <a:latin typeface="Cambria" panose="02040503050406030204" pitchFamily="18" charset="0"/>
              </a:rPr>
              <a:t>Front end</a:t>
            </a:r>
          </a:p>
          <a:p>
            <a:pPr marL="794579" lvl="4" indent="-340534">
              <a:buFont typeface="Arial" panose="020B0604020202020204" pitchFamily="34" charset="0"/>
              <a:buChar char="•"/>
              <a:defRPr/>
            </a:pPr>
            <a:endParaRPr lang="en-US" sz="2400" dirty="0">
              <a:latin typeface="Cambria" panose="02040503050406030204" pitchFamily="18" charset="0"/>
            </a:endParaRPr>
          </a:p>
          <a:p>
            <a:pPr marL="794579" lvl="4" indent="-340534">
              <a:buFont typeface="Arial" panose="020B0604020202020204" pitchFamily="34" charset="0"/>
              <a:buChar char="•"/>
              <a:defRPr/>
            </a:pPr>
            <a:r>
              <a:rPr lang="en-US" sz="2400" dirty="0">
                <a:latin typeface="Cambria" panose="02040503050406030204" pitchFamily="18" charset="0"/>
              </a:rPr>
              <a:t>Piloted in CFSAs and DFNAs</a:t>
            </a:r>
          </a:p>
          <a:p>
            <a:pPr marL="794579" lvl="4" indent="-340534">
              <a:buClr>
                <a:schemeClr val="tx1"/>
              </a:buClr>
              <a:buFont typeface="Arial" panose="020B0604020202020204" pitchFamily="34" charset="0"/>
              <a:buChar char="•"/>
              <a:defRPr/>
            </a:pPr>
            <a:r>
              <a:rPr lang="en-US" sz="2400" dirty="0">
                <a:latin typeface="Cambria" panose="02040503050406030204" pitchFamily="18" charset="0"/>
              </a:rPr>
              <a:t>Supports staff in critical thinking and intentional practice to ensure that children and families are provided the right services at the right times to support them in reaching their goals.</a:t>
            </a:r>
          </a:p>
          <a:p>
            <a:pPr marL="794579" lvl="4" indent="-340534">
              <a:buClr>
                <a:schemeClr val="tx1"/>
              </a:buClr>
              <a:buFont typeface="Arial" panose="020B0604020202020204" pitchFamily="34" charset="0"/>
              <a:buChar char="•"/>
              <a:defRPr/>
            </a:pPr>
            <a:r>
              <a:rPr lang="en-US" sz="2400" dirty="0">
                <a:latin typeface="Cambria" panose="02040503050406030204" pitchFamily="18" charset="0"/>
              </a:rPr>
              <a:t>Infusing principle-based practice with families at initial intervention contact (“front end”).</a:t>
            </a:r>
          </a:p>
          <a:p>
            <a:pPr marL="794579" lvl="4" indent="-340534">
              <a:buFont typeface="Arial" panose="020B0604020202020204" pitchFamily="34" charset="0"/>
              <a:buChar char="•"/>
              <a:defRPr/>
            </a:pPr>
            <a:r>
              <a:rPr lang="en-US" sz="2400" dirty="0">
                <a:latin typeface="Cambria" panose="02040503050406030204" pitchFamily="18" charset="0"/>
              </a:rPr>
              <a:t>Balancing the strengths of a family, protective factors, and an understanding of risk.</a:t>
            </a:r>
          </a:p>
          <a:p>
            <a:pPr marL="340534" lvl="3" indent="-340534">
              <a:buFont typeface="Arial" panose="020B0604020202020204" pitchFamily="34" charset="0"/>
              <a:buChar char="•"/>
              <a:defRPr/>
            </a:pPr>
            <a:endParaRPr lang="en-US" sz="2400" dirty="0">
              <a:latin typeface="Cambria" panose="02040503050406030204" pitchFamily="18" charset="0"/>
            </a:endParaRPr>
          </a:p>
          <a:p>
            <a:pPr marL="0" lvl="3">
              <a:defRPr/>
            </a:pPr>
            <a:r>
              <a:rPr lang="en-US" sz="2400" dirty="0">
                <a:latin typeface="Cambria" panose="02040503050406030204" pitchFamily="18" charset="0"/>
              </a:rPr>
              <a:t>Practice Strategies</a:t>
            </a:r>
          </a:p>
          <a:p>
            <a:pPr marL="794579" lvl="4" indent="-340534">
              <a:buFont typeface="Arial" panose="020B0604020202020204" pitchFamily="34" charset="0"/>
              <a:buChar char="•"/>
              <a:defRPr/>
            </a:pPr>
            <a:endParaRPr lang="en-US" sz="2400" dirty="0">
              <a:latin typeface="Cambria" panose="02040503050406030204" pitchFamily="18" charset="0"/>
            </a:endParaRPr>
          </a:p>
          <a:p>
            <a:pPr eaLnBrk="1" fontAlgn="auto" hangingPunct="1">
              <a:spcAft>
                <a:spcPts val="0"/>
              </a:spcAft>
              <a:buFont typeface="Arial" panose="020B0604020202020204" pitchFamily="34" charset="0"/>
              <a:buChar char="•"/>
              <a:defRPr/>
            </a:pPr>
            <a:r>
              <a:rPr lang="en-US" b="0" dirty="0" smtClean="0">
                <a:solidFill>
                  <a:schemeClr val="tx1"/>
                </a:solidFill>
                <a:latin typeface="Cambria" panose="02040503050406030204" pitchFamily="18" charset="0"/>
              </a:rPr>
              <a:t>Reinforce the collaboration between the CFS’s and the DFNA’s starting at the assessment process and throughout the life of the file</a:t>
            </a:r>
          </a:p>
          <a:p>
            <a:r>
              <a:rPr lang="en-US" b="0" dirty="0" smtClean="0">
                <a:solidFill>
                  <a:schemeClr val="tx1"/>
                </a:solidFill>
                <a:latin typeface="Cambria" panose="02040503050406030204" pitchFamily="18" charset="0"/>
              </a:rPr>
              <a:t>Taking more time to engage the family in both the information gathering and planning process</a:t>
            </a:r>
          </a:p>
          <a:p>
            <a:r>
              <a:rPr lang="en-US" b="0" dirty="0" smtClean="0">
                <a:solidFill>
                  <a:schemeClr val="tx1"/>
                </a:solidFill>
                <a:latin typeface="Cambria" panose="02040503050406030204" pitchFamily="18" charset="0"/>
              </a:rPr>
              <a:t>Encouraging participation from extended family,  formal and informal supports who can contribute and be a part of the family’s safety plan</a:t>
            </a:r>
          </a:p>
          <a:p>
            <a:r>
              <a:rPr lang="en-US" b="0" dirty="0" smtClean="0">
                <a:solidFill>
                  <a:schemeClr val="tx1"/>
                </a:solidFill>
                <a:latin typeface="Cambria" panose="02040503050406030204" pitchFamily="18" charset="0"/>
              </a:rPr>
              <a:t>Focusing on the strengths of the family that support safety</a:t>
            </a:r>
          </a:p>
          <a:p>
            <a:endParaRPr lang="en-US" b="0" dirty="0" smtClean="0">
              <a:solidFill>
                <a:schemeClr val="tx1"/>
              </a:solidFill>
              <a:latin typeface="Cambria" panose="02040503050406030204" pitchFamily="18" charset="0"/>
            </a:endParaRPr>
          </a:p>
          <a:p>
            <a:r>
              <a:rPr lang="en-US" b="0" dirty="0" smtClean="0">
                <a:solidFill>
                  <a:schemeClr val="tx1"/>
                </a:solidFill>
                <a:latin typeface="Cambria" panose="02040503050406030204" pitchFamily="18" charset="0"/>
              </a:rPr>
              <a:t>SOS</a:t>
            </a:r>
          </a:p>
          <a:p>
            <a:endParaRPr lang="en-US" b="0" dirty="0" smtClean="0">
              <a:solidFill>
                <a:schemeClr val="tx1"/>
              </a:solidFill>
              <a:latin typeface="Cambria" panose="02040503050406030204" pitchFamily="18" charset="0"/>
            </a:endParaRPr>
          </a:p>
          <a:p>
            <a:r>
              <a:rPr lang="en-US" altLang="en-US" b="0" dirty="0" smtClean="0">
                <a:latin typeface="Arial" charset="0"/>
                <a:cs typeface="Arial" charset="0"/>
              </a:rPr>
              <a:t>A strengths-based, safety-organized approach to child protection casework.</a:t>
            </a:r>
          </a:p>
          <a:p>
            <a:r>
              <a:rPr lang="en-US" altLang="en-US" b="0" dirty="0" smtClean="0">
                <a:latin typeface="Arial" charset="0"/>
                <a:cs typeface="Arial" charset="0"/>
              </a:rPr>
              <a:t>Developed by Andrew Turnell and Steve Edwards in Western Australia in 1990 using techniques from solution-focused brief therapy.</a:t>
            </a:r>
          </a:p>
          <a:p>
            <a:pPr marL="340534" lvl="1" indent="-340534">
              <a:buFont typeface="Arial" charset="0"/>
              <a:buChar char="•"/>
            </a:pPr>
            <a:r>
              <a:rPr lang="en-US" altLang="en-US" sz="2400" dirty="0">
                <a:solidFill>
                  <a:srgbClr val="005072"/>
                </a:solidFill>
                <a:latin typeface="Arial" charset="0"/>
                <a:cs typeface="Arial" charset="0"/>
              </a:rPr>
              <a:t>Designed to create a shared focus and help everyone think their way into and through the case.</a:t>
            </a:r>
          </a:p>
          <a:p>
            <a:r>
              <a:rPr lang="en-US" altLang="en-US" b="0" dirty="0" smtClean="0">
                <a:latin typeface="Arial" charset="0"/>
                <a:cs typeface="Arial" charset="0"/>
              </a:rPr>
              <a:t>Aims to work collaboratively with all people involved in a case to assess and plan for increasing safety and reducing risk and danger by focusing on a family’s strengths</a:t>
            </a:r>
            <a:r>
              <a:rPr lang="en-US" altLang="en-US" dirty="0" smtClean="0">
                <a:latin typeface="Arial" charset="0"/>
                <a:cs typeface="Arial" charset="0"/>
              </a:rPr>
              <a:t>, </a:t>
            </a:r>
            <a:r>
              <a:rPr lang="en-US" altLang="en-US" b="0" dirty="0" smtClean="0">
                <a:latin typeface="Arial" charset="0"/>
                <a:cs typeface="Arial" charset="0"/>
              </a:rPr>
              <a:t>resources and networks.</a:t>
            </a:r>
          </a:p>
          <a:p>
            <a:endParaRPr lang="en-US" b="0" dirty="0" smtClean="0">
              <a:solidFill>
                <a:schemeClr val="tx1"/>
              </a:solidFill>
              <a:latin typeface="Cambria" panose="02040503050406030204" pitchFamily="18" charset="0"/>
            </a:endParaRPr>
          </a:p>
          <a:p>
            <a:pPr marL="794579" lvl="4" indent="-340534">
              <a:buFont typeface="Arial" panose="020B0604020202020204" pitchFamily="34" charset="0"/>
              <a:buChar char="•"/>
              <a:defRPr/>
            </a:pPr>
            <a:endParaRPr lang="en-US" sz="2400" dirty="0">
              <a:latin typeface="Cambria" panose="02040503050406030204" pitchFamily="18" charset="0"/>
            </a:endParaRPr>
          </a:p>
          <a:p>
            <a:endParaRPr lang="en-US" dirty="0"/>
          </a:p>
        </p:txBody>
      </p:sp>
      <p:sp>
        <p:nvSpPr>
          <p:cNvPr id="4" name="Slide Number Placeholder 3"/>
          <p:cNvSpPr>
            <a:spLocks noGrp="1"/>
          </p:cNvSpPr>
          <p:nvPr>
            <p:ph type="sldNum" sz="quarter" idx="10"/>
          </p:nvPr>
        </p:nvSpPr>
        <p:spPr/>
        <p:txBody>
          <a:bodyPr/>
          <a:lstStyle/>
          <a:p>
            <a:pPr>
              <a:defRPr/>
            </a:pPr>
            <a:fld id="{82256084-6F79-4102-8F69-5483248B6669}" type="slidenum">
              <a:rPr lang="en-US" smtClean="0"/>
              <a:pPr>
                <a:defRPr/>
              </a:pPr>
              <a:t>13</a:t>
            </a:fld>
            <a:endParaRPr lang="en-US" dirty="0"/>
          </a:p>
        </p:txBody>
      </p:sp>
    </p:spTree>
    <p:extLst>
      <p:ext uri="{BB962C8B-B14F-4D97-AF65-F5344CB8AC3E}">
        <p14:creationId xmlns:p14="http://schemas.microsoft.com/office/powerpoint/2010/main" xmlns="" val="127167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256084-6F79-4102-8F69-5483248B6669}" type="slidenum">
              <a:rPr lang="en-US" smtClean="0"/>
              <a:pPr>
                <a:defRPr/>
              </a:pPr>
              <a:t>14</a:t>
            </a:fld>
            <a:endParaRPr lang="en-US" dirty="0"/>
          </a:p>
        </p:txBody>
      </p:sp>
    </p:spTree>
    <p:extLst>
      <p:ext uri="{BB962C8B-B14F-4D97-AF65-F5344CB8AC3E}">
        <p14:creationId xmlns:p14="http://schemas.microsoft.com/office/powerpoint/2010/main" xmlns="" val="3202141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5C384E62-5027-4CA5-A2F3-B1F0EF8C80FE}"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xmlns="" val="300262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Describe evolution:  starting with ARM – tenets of differential response, community partnerships, early intervention, family involvement, permanency; CYFEA – embedded tenets into legislation; CWPM: provided the task specific policies &amp; procedures to support the philosophy of the Act, outlined pillars of assessment, engagement and collaboration;  OBSD- focused on using the pillars towards defined outcomes for children &amp; families, movement to shared practice &amp; an increased focus on principle based practice as a result  - talk about how personal practice principles guide work now – assessment story – investigation vs assessment</a:t>
            </a:r>
          </a:p>
        </p:txBody>
      </p:sp>
      <p:sp>
        <p:nvSpPr>
          <p:cNvPr id="624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A88B94E-B7AE-490E-94C5-1CF2332826E0}" type="slidenum">
              <a:rPr lang="en-US" altLang="en-US" smtClean="0">
                <a:latin typeface="Arial" charset="0"/>
              </a:rPr>
              <a:pPr eaLnBrk="1" hangingPunct="1">
                <a:spcBef>
                  <a:spcPct val="0"/>
                </a:spcBef>
              </a:pPr>
              <a:t>6</a:t>
            </a:fld>
            <a:endParaRPr lang="en-US" altLang="en-US" dirty="0"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37824" indent="-283778" eaLnBrk="0" hangingPunct="0">
              <a:spcBef>
                <a:spcPct val="30000"/>
              </a:spcBef>
              <a:defRPr sz="1200">
                <a:solidFill>
                  <a:schemeClr val="tx1"/>
                </a:solidFill>
                <a:latin typeface="Calibri" pitchFamily="34" charset="0"/>
              </a:defRPr>
            </a:lvl2pPr>
            <a:lvl3pPr marL="1135113" indent="-227023" eaLnBrk="0" hangingPunct="0">
              <a:spcBef>
                <a:spcPct val="30000"/>
              </a:spcBef>
              <a:defRPr sz="1200">
                <a:solidFill>
                  <a:schemeClr val="tx1"/>
                </a:solidFill>
                <a:latin typeface="Calibri" pitchFamily="34" charset="0"/>
              </a:defRPr>
            </a:lvl3pPr>
            <a:lvl4pPr marL="1589159" indent="-227023" eaLnBrk="0" hangingPunct="0">
              <a:spcBef>
                <a:spcPct val="30000"/>
              </a:spcBef>
              <a:defRPr sz="1200">
                <a:solidFill>
                  <a:schemeClr val="tx1"/>
                </a:solidFill>
                <a:latin typeface="Calibri" pitchFamily="34" charset="0"/>
              </a:defRPr>
            </a:lvl4pPr>
            <a:lvl5pPr marL="2043204" indent="-227023" eaLnBrk="0" hangingPunct="0">
              <a:spcBef>
                <a:spcPct val="30000"/>
              </a:spcBef>
              <a:defRPr sz="1200">
                <a:solidFill>
                  <a:schemeClr val="tx1"/>
                </a:solidFill>
                <a:latin typeface="Calibri" pitchFamily="34" charset="0"/>
              </a:defRPr>
            </a:lvl5pPr>
            <a:lvl6pPr marL="2497249" indent="-227023" eaLnBrk="0" fontAlgn="base" hangingPunct="0">
              <a:spcBef>
                <a:spcPct val="30000"/>
              </a:spcBef>
              <a:spcAft>
                <a:spcPct val="0"/>
              </a:spcAft>
              <a:defRPr sz="1200">
                <a:solidFill>
                  <a:schemeClr val="tx1"/>
                </a:solidFill>
                <a:latin typeface="Calibri" pitchFamily="34" charset="0"/>
              </a:defRPr>
            </a:lvl6pPr>
            <a:lvl7pPr marL="2951295" indent="-227023" eaLnBrk="0" fontAlgn="base" hangingPunct="0">
              <a:spcBef>
                <a:spcPct val="30000"/>
              </a:spcBef>
              <a:spcAft>
                <a:spcPct val="0"/>
              </a:spcAft>
              <a:defRPr sz="1200">
                <a:solidFill>
                  <a:schemeClr val="tx1"/>
                </a:solidFill>
                <a:latin typeface="Calibri" pitchFamily="34" charset="0"/>
              </a:defRPr>
            </a:lvl7pPr>
            <a:lvl8pPr marL="3405340" indent="-227023" eaLnBrk="0" fontAlgn="base" hangingPunct="0">
              <a:spcBef>
                <a:spcPct val="30000"/>
              </a:spcBef>
              <a:spcAft>
                <a:spcPct val="0"/>
              </a:spcAft>
              <a:defRPr sz="1200">
                <a:solidFill>
                  <a:schemeClr val="tx1"/>
                </a:solidFill>
                <a:latin typeface="Calibri" pitchFamily="34" charset="0"/>
              </a:defRPr>
            </a:lvl8pPr>
            <a:lvl9pPr marL="3859385" indent="-227023"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7B02C7F-31A2-433A-B967-F6B339E46862}" type="slidenum">
              <a:rPr lang="en-US" altLang="en-US" smtClean="0">
                <a:latin typeface="Arial" charset="0"/>
              </a:rPr>
              <a:pPr eaLnBrk="1" hangingPunct="1">
                <a:spcBef>
                  <a:spcPct val="0"/>
                </a:spcBef>
              </a:pPr>
              <a:t>7</a:t>
            </a:fld>
            <a:endParaRPr lang="en-US" altLang="en-US" dirty="0"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endParaRPr lang="en-CA" dirty="0" smtClean="0"/>
          </a:p>
        </p:txBody>
      </p:sp>
      <p:sp>
        <p:nvSpPr>
          <p:cNvPr id="184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E4B948A-5846-4305-B88C-B5AC75822833}" type="slidenum">
              <a:rPr lang="en-US">
                <a:cs typeface="Arial" charset="0"/>
              </a:rPr>
              <a:pPr fontAlgn="base">
                <a:spcBef>
                  <a:spcPct val="0"/>
                </a:spcBef>
                <a:spcAft>
                  <a:spcPct val="0"/>
                </a:spcAft>
                <a:defRPr/>
              </a:pPr>
              <a:t>8</a:t>
            </a:fld>
            <a:endParaRPr lang="en-US" dirty="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4F8999C-FAD4-4C95-AAD7-9D3464FFFA50}" type="slidenum">
              <a:rPr lang="en-US" smtClean="0"/>
              <a:pPr>
                <a:defRPr/>
              </a:pPr>
              <a:t>9</a:t>
            </a:fld>
            <a:endParaRPr lang="en-US" dirty="0"/>
          </a:p>
        </p:txBody>
      </p:sp>
    </p:spTree>
    <p:extLst>
      <p:ext uri="{BB962C8B-B14F-4D97-AF65-F5344CB8AC3E}">
        <p14:creationId xmlns:p14="http://schemas.microsoft.com/office/powerpoint/2010/main" xmlns="" val="2299237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4F8999C-FAD4-4C95-AAD7-9D3464FFFA50}" type="slidenum">
              <a:rPr lang="en-US" smtClean="0"/>
              <a:pPr>
                <a:defRPr/>
              </a:pPr>
              <a:t>10</a:t>
            </a:fld>
            <a:endParaRPr lang="en-US" dirty="0"/>
          </a:p>
        </p:txBody>
      </p:sp>
    </p:spTree>
    <p:extLst>
      <p:ext uri="{BB962C8B-B14F-4D97-AF65-F5344CB8AC3E}">
        <p14:creationId xmlns:p14="http://schemas.microsoft.com/office/powerpoint/2010/main" xmlns="" val="2226136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4F8999C-FAD4-4C95-AAD7-9D3464FFFA50}" type="slidenum">
              <a:rPr lang="en-US" smtClean="0"/>
              <a:pPr>
                <a:defRPr/>
              </a:pPr>
              <a:t>11</a:t>
            </a:fld>
            <a:endParaRPr lang="en-US" dirty="0"/>
          </a:p>
        </p:txBody>
      </p:sp>
    </p:spTree>
    <p:extLst>
      <p:ext uri="{BB962C8B-B14F-4D97-AF65-F5344CB8AC3E}">
        <p14:creationId xmlns:p14="http://schemas.microsoft.com/office/powerpoint/2010/main" xmlns="" val="2913652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2256084-6F79-4102-8F69-5483248B6669}" type="slidenum">
              <a:rPr lang="en-US" smtClean="0"/>
              <a:pPr>
                <a:defRPr/>
              </a:pPr>
              <a:t>12</a:t>
            </a:fld>
            <a:endParaRPr lang="en-US" dirty="0"/>
          </a:p>
        </p:txBody>
      </p:sp>
    </p:spTree>
    <p:extLst>
      <p:ext uri="{BB962C8B-B14F-4D97-AF65-F5344CB8AC3E}">
        <p14:creationId xmlns:p14="http://schemas.microsoft.com/office/powerpoint/2010/main" xmlns="" val="3858753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0" descr="AB Logo blue RGB_reverse.png"/>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14300" y="304800"/>
            <a:ext cx="11430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676400" y="1676400"/>
            <a:ext cx="7239000" cy="1470025"/>
          </a:xfrm>
        </p:spPr>
        <p:txBody>
          <a:bodyPr>
            <a:normAutofit/>
          </a:bodyPr>
          <a:lstStyle>
            <a:lvl1pPr algn="ctr">
              <a:defRPr sz="36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676400" y="3429000"/>
            <a:ext cx="7239000" cy="2209800"/>
          </a:xfrm>
        </p:spPr>
        <p:txBody>
          <a:bodyPr>
            <a:normAutofit/>
          </a:bodyPr>
          <a:lstStyle>
            <a:lvl1pPr marL="0" indent="0" algn="ctr">
              <a:buNone/>
              <a:defRPr sz="2400" b="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4" name="Text Placeholder 13"/>
          <p:cNvSpPr>
            <a:spLocks noGrp="1"/>
          </p:cNvSpPr>
          <p:nvPr>
            <p:ph type="body" sz="quarter" idx="11"/>
          </p:nvPr>
        </p:nvSpPr>
        <p:spPr>
          <a:xfrm>
            <a:off x="71252" y="5791200"/>
            <a:ext cx="1224148" cy="914400"/>
          </a:xfrm>
        </p:spPr>
        <p:txBody>
          <a:bodyPr lIns="0" tIns="0" rIns="0" bIns="0">
            <a:normAutofit/>
          </a:bodyPr>
          <a:lstStyle>
            <a:lvl1pPr algn="r">
              <a:defRPr sz="1200" b="1">
                <a:solidFill>
                  <a:schemeClr val="bg1"/>
                </a:solidFill>
              </a:defRPr>
            </a:lvl1pPr>
          </a:lstStyle>
          <a:p>
            <a:pPr lvl="0"/>
            <a:r>
              <a:rPr lang="en-US" dirty="0" smtClean="0"/>
              <a:t>Click to edit Master text styles</a:t>
            </a:r>
          </a:p>
        </p:txBody>
      </p:sp>
    </p:spTree>
    <p:extLst>
      <p:ext uri="{BB962C8B-B14F-4D97-AF65-F5344CB8AC3E}">
        <p14:creationId xmlns:p14="http://schemas.microsoft.com/office/powerpoint/2010/main" xmlns="" val="2764430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22DD597-0544-45D6-B1F5-7DF566648FD0}" type="datetimeFigureOut">
              <a:rPr lang="en-CA" smtClean="0">
                <a:solidFill>
                  <a:prstClr val="black">
                    <a:tint val="75000"/>
                  </a:prstClr>
                </a:solidFill>
              </a:rPr>
              <a:pPr/>
              <a:t>19/10/2016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87F6DF3-8EC4-4107-9DA4-7DA3CF2EA48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138964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b="1">
                <a:latin typeface="+mj-lt"/>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n-lt"/>
              </a:defRPr>
            </a:lvl1pPr>
          </a:lstStyle>
          <a:p>
            <a:pPr>
              <a:defRPr/>
            </a:pPr>
            <a:fld id="{2A014BFF-4582-46A8-9DC2-FCE1DD8F23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2632525436"/>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atin typeface="+mn-lt"/>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atin typeface="+mn-lt"/>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atin typeface="+mn-lt"/>
              </a:defRPr>
            </a:lvl1pPr>
          </a:lstStyle>
          <a:p>
            <a:pPr>
              <a:defRPr/>
            </a:pPr>
            <a:fld id="{10092B8D-DB7A-4435-A43B-7C5823853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0350615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mn-lt"/>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atin typeface="+mn-lt"/>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atin typeface="+mn-lt"/>
              </a:defRPr>
            </a:lvl1pPr>
          </a:lstStyle>
          <a:p>
            <a:pPr>
              <a:defRPr/>
            </a:pPr>
            <a:fld id="{52472195-6C87-4E2E-973A-A698BDE0EF75}" type="slidenum">
              <a:rPr lang="en-US" smtClean="0">
                <a:solidFill>
                  <a:prstClr val="black">
                    <a:tint val="75000"/>
                  </a:prstClr>
                </a:solidFill>
              </a:rPr>
              <a:pPr>
                <a:defRPr/>
              </a:pPr>
              <a:t>‹#›</a:t>
            </a:fld>
            <a:endParaRPr lang="en-US">
              <a:solidFill>
                <a:prstClr val="black">
                  <a:tint val="75000"/>
                </a:prstClr>
              </a:solidFill>
            </a:endParaRPr>
          </a:p>
        </p:txBody>
      </p:sp>
      <p:sp>
        <p:nvSpPr>
          <p:cNvPr id="6" name="Chart Placeholder 5"/>
          <p:cNvSpPr>
            <a:spLocks noGrp="1"/>
          </p:cNvSpPr>
          <p:nvPr>
            <p:ph type="chart" sz="quarter" idx="13"/>
          </p:nvPr>
        </p:nvSpPr>
        <p:spPr>
          <a:xfrm>
            <a:off x="1447800" y="1600200"/>
            <a:ext cx="3657600" cy="2590800"/>
          </a:xfrm>
        </p:spPr>
        <p:txBody>
          <a:bodyPr/>
          <a:lstStyle/>
          <a:p>
            <a:endParaRPr lang="en-CA"/>
          </a:p>
        </p:txBody>
      </p:sp>
      <p:sp>
        <p:nvSpPr>
          <p:cNvPr id="7" name="Chart Placeholder 5"/>
          <p:cNvSpPr>
            <a:spLocks noGrp="1"/>
          </p:cNvSpPr>
          <p:nvPr>
            <p:ph type="chart" sz="quarter" idx="14"/>
          </p:nvPr>
        </p:nvSpPr>
        <p:spPr>
          <a:xfrm>
            <a:off x="5334000" y="1600200"/>
            <a:ext cx="3657600" cy="2587752"/>
          </a:xfrm>
        </p:spPr>
        <p:txBody>
          <a:bodyPr/>
          <a:lstStyle/>
          <a:p>
            <a:endParaRPr lang="en-CA" dirty="0"/>
          </a:p>
        </p:txBody>
      </p:sp>
      <p:sp>
        <p:nvSpPr>
          <p:cNvPr id="9" name="Text Placeholder 8"/>
          <p:cNvSpPr>
            <a:spLocks noGrp="1"/>
          </p:cNvSpPr>
          <p:nvPr>
            <p:ph type="body" sz="quarter" idx="15"/>
          </p:nvPr>
        </p:nvSpPr>
        <p:spPr>
          <a:xfrm>
            <a:off x="1447800" y="4419600"/>
            <a:ext cx="7543800" cy="1371600"/>
          </a:xfrm>
        </p:spPr>
        <p:txBody>
          <a:bodyPr/>
          <a:lstStyle>
            <a:lvl1pPr>
              <a:defRPr/>
            </a:lvl1pPr>
            <a:lvl2pPr marL="457200" indent="0">
              <a:buNone/>
              <a:defRPr/>
            </a:lvl2pPr>
            <a:lvl3pPr marL="914400" indent="0">
              <a:buNone/>
              <a:defRPr/>
            </a:lvl3pPr>
          </a:lstStyle>
          <a:p>
            <a:pPr lvl="0"/>
            <a:r>
              <a:rPr lang="en-US" dirty="0" smtClean="0"/>
              <a:t>Click to edit Master text styles</a:t>
            </a:r>
          </a:p>
        </p:txBody>
      </p:sp>
      <p:sp>
        <p:nvSpPr>
          <p:cNvPr id="15" name="Title 14"/>
          <p:cNvSpPr>
            <a:spLocks noGrp="1"/>
          </p:cNvSpPr>
          <p:nvPr>
            <p:ph type="title"/>
          </p:nvPr>
        </p:nvSpPr>
        <p:spPr>
          <a:xfrm>
            <a:off x="1447800" y="274638"/>
            <a:ext cx="7467600" cy="1143000"/>
          </a:xfrm>
        </p:spPr>
        <p:txBody>
          <a:bodyPr/>
          <a:lstStyle/>
          <a:p>
            <a:r>
              <a:rPr lang="en-US" smtClean="0"/>
              <a:t>Click to edit Master title style</a:t>
            </a:r>
            <a:endParaRPr lang="en-CA"/>
          </a:p>
        </p:txBody>
      </p:sp>
    </p:spTree>
    <p:extLst>
      <p:ext uri="{BB962C8B-B14F-4D97-AF65-F5344CB8AC3E}">
        <p14:creationId xmlns:p14="http://schemas.microsoft.com/office/powerpoint/2010/main" xmlns="" val="412162048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22DD597-0544-45D6-B1F5-7DF566648FD0}" type="datetimeFigureOut">
              <a:rPr lang="en-CA" smtClean="0">
                <a:solidFill>
                  <a:prstClr val="black">
                    <a:tint val="75000"/>
                  </a:prstClr>
                </a:solidFill>
              </a:rPr>
              <a:pPr/>
              <a:t>19/10/2016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87F6DF3-8EC4-4107-9DA4-7DA3CF2EA48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3341062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b="1">
                <a:latin typeface="+mj-lt"/>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n-lt"/>
              </a:defRPr>
            </a:lvl1pPr>
          </a:lstStyle>
          <a:p>
            <a:pPr>
              <a:defRPr/>
            </a:pPr>
            <a:fld id="{2A014BFF-4582-46A8-9DC2-FCE1DD8F23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4067650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atin typeface="+mn-lt"/>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atin typeface="+mn-lt"/>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atin typeface="+mn-lt"/>
              </a:defRPr>
            </a:lvl1pPr>
          </a:lstStyle>
          <a:p>
            <a:pPr>
              <a:defRPr/>
            </a:pPr>
            <a:fld id="{10092B8D-DB7A-4435-A43B-7C5823853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372494917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mn-lt"/>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atin typeface="+mn-lt"/>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atin typeface="+mn-lt"/>
              </a:defRPr>
            </a:lvl1pPr>
          </a:lstStyle>
          <a:p>
            <a:pPr>
              <a:defRPr/>
            </a:pPr>
            <a:fld id="{52472195-6C87-4E2E-973A-A698BDE0EF75}" type="slidenum">
              <a:rPr lang="en-US" smtClean="0">
                <a:solidFill>
                  <a:prstClr val="black">
                    <a:tint val="75000"/>
                  </a:prstClr>
                </a:solidFill>
              </a:rPr>
              <a:pPr>
                <a:defRPr/>
              </a:pPr>
              <a:t>‹#›</a:t>
            </a:fld>
            <a:endParaRPr lang="en-US">
              <a:solidFill>
                <a:prstClr val="black">
                  <a:tint val="75000"/>
                </a:prstClr>
              </a:solidFill>
            </a:endParaRPr>
          </a:p>
        </p:txBody>
      </p:sp>
      <p:sp>
        <p:nvSpPr>
          <p:cNvPr id="6" name="Chart Placeholder 5"/>
          <p:cNvSpPr>
            <a:spLocks noGrp="1"/>
          </p:cNvSpPr>
          <p:nvPr>
            <p:ph type="chart" sz="quarter" idx="13"/>
          </p:nvPr>
        </p:nvSpPr>
        <p:spPr>
          <a:xfrm>
            <a:off x="1447800" y="1600200"/>
            <a:ext cx="3657600" cy="2590800"/>
          </a:xfrm>
        </p:spPr>
        <p:txBody>
          <a:bodyPr/>
          <a:lstStyle/>
          <a:p>
            <a:endParaRPr lang="en-CA"/>
          </a:p>
        </p:txBody>
      </p:sp>
      <p:sp>
        <p:nvSpPr>
          <p:cNvPr id="7" name="Chart Placeholder 5"/>
          <p:cNvSpPr>
            <a:spLocks noGrp="1"/>
          </p:cNvSpPr>
          <p:nvPr>
            <p:ph type="chart" sz="quarter" idx="14"/>
          </p:nvPr>
        </p:nvSpPr>
        <p:spPr>
          <a:xfrm>
            <a:off x="5334000" y="1600200"/>
            <a:ext cx="3657600" cy="2587752"/>
          </a:xfrm>
        </p:spPr>
        <p:txBody>
          <a:bodyPr/>
          <a:lstStyle/>
          <a:p>
            <a:endParaRPr lang="en-CA" dirty="0"/>
          </a:p>
        </p:txBody>
      </p:sp>
      <p:sp>
        <p:nvSpPr>
          <p:cNvPr id="9" name="Text Placeholder 8"/>
          <p:cNvSpPr>
            <a:spLocks noGrp="1"/>
          </p:cNvSpPr>
          <p:nvPr>
            <p:ph type="body" sz="quarter" idx="15"/>
          </p:nvPr>
        </p:nvSpPr>
        <p:spPr>
          <a:xfrm>
            <a:off x="1447800" y="4419600"/>
            <a:ext cx="7543800" cy="1371600"/>
          </a:xfrm>
        </p:spPr>
        <p:txBody>
          <a:bodyPr/>
          <a:lstStyle>
            <a:lvl1pPr>
              <a:defRPr/>
            </a:lvl1pPr>
            <a:lvl2pPr marL="457200" indent="0">
              <a:buNone/>
              <a:defRPr/>
            </a:lvl2pPr>
            <a:lvl3pPr marL="914400" indent="0">
              <a:buNone/>
              <a:defRPr/>
            </a:lvl3pPr>
          </a:lstStyle>
          <a:p>
            <a:pPr lvl="0"/>
            <a:r>
              <a:rPr lang="en-US" dirty="0" smtClean="0"/>
              <a:t>Click to edit Master text styles</a:t>
            </a:r>
          </a:p>
        </p:txBody>
      </p:sp>
      <p:sp>
        <p:nvSpPr>
          <p:cNvPr id="15" name="Title 14"/>
          <p:cNvSpPr>
            <a:spLocks noGrp="1"/>
          </p:cNvSpPr>
          <p:nvPr>
            <p:ph type="title"/>
          </p:nvPr>
        </p:nvSpPr>
        <p:spPr>
          <a:xfrm>
            <a:off x="1447800" y="274638"/>
            <a:ext cx="7467600" cy="1143000"/>
          </a:xfrm>
        </p:spPr>
        <p:txBody>
          <a:bodyPr/>
          <a:lstStyle/>
          <a:p>
            <a:r>
              <a:rPr lang="en-US" smtClean="0"/>
              <a:t>Click to edit Master title style</a:t>
            </a:r>
            <a:endParaRPr lang="en-CA"/>
          </a:p>
        </p:txBody>
      </p:sp>
    </p:spTree>
    <p:extLst>
      <p:ext uri="{BB962C8B-B14F-4D97-AF65-F5344CB8AC3E}">
        <p14:creationId xmlns:p14="http://schemas.microsoft.com/office/powerpoint/2010/main" xmlns="" val="29882199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1676400" y="1676400"/>
            <a:ext cx="7239000" cy="1470025"/>
          </a:xfrm>
        </p:spPr>
        <p:txBody>
          <a:bodyPr>
            <a:normAutofit/>
          </a:bodyPr>
          <a:lstStyle>
            <a:lvl1pPr algn="ctr">
              <a:defRPr sz="3600" b="1">
                <a:solidFill>
                  <a:srgbClr val="005072"/>
                </a:solidFill>
                <a:latin typeface="Arial" pitchFamily="34" charset="0"/>
                <a:cs typeface="Arial" pitchFamily="34" charset="0"/>
              </a:defRPr>
            </a:lvl1pPr>
          </a:lstStyle>
          <a:p>
            <a:r>
              <a:rPr lang="en-US" smtClean="0"/>
              <a:t>Click to edit Master title style</a:t>
            </a:r>
            <a:endParaRPr lang="en-US" dirty="0"/>
          </a:p>
        </p:txBody>
      </p:sp>
      <p:sp>
        <p:nvSpPr>
          <p:cNvPr id="8" name="Subtitle 2"/>
          <p:cNvSpPr>
            <a:spLocks noGrp="1"/>
          </p:cNvSpPr>
          <p:nvPr>
            <p:ph type="subTitle" idx="1"/>
          </p:nvPr>
        </p:nvSpPr>
        <p:spPr>
          <a:xfrm>
            <a:off x="1676400" y="3429000"/>
            <a:ext cx="7239000" cy="2209800"/>
          </a:xfrm>
        </p:spPr>
        <p:txBody>
          <a:bodyPr>
            <a:normAutofit/>
          </a:bodyPr>
          <a:lstStyle>
            <a:lvl1pPr marL="0" indent="0" algn="ctr">
              <a:buNone/>
              <a:defRPr sz="2400" b="0">
                <a:solidFill>
                  <a:srgbClr val="00507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a:xfrm>
            <a:off x="1676400" y="6356350"/>
            <a:ext cx="1447800" cy="365125"/>
          </a:xfrm>
          <a:prstGeom prst="rect">
            <a:avLst/>
          </a:prstGeom>
        </p:spPr>
        <p:txBody>
          <a:bodyPr/>
          <a:lstStyle>
            <a:lvl1pPr algn="l">
              <a:defRPr sz="1200">
                <a:solidFill>
                  <a:srgbClr val="005072"/>
                </a:solidFill>
              </a:defRPr>
            </a:lvl1pPr>
          </a:lstStyle>
          <a:p>
            <a:pPr>
              <a:defRPr/>
            </a:pPr>
            <a:endParaRPr lang="en-US" dirty="0"/>
          </a:p>
        </p:txBody>
      </p:sp>
      <p:sp>
        <p:nvSpPr>
          <p:cNvPr id="5" name="Footer Placeholder 4"/>
          <p:cNvSpPr>
            <a:spLocks noGrp="1"/>
          </p:cNvSpPr>
          <p:nvPr>
            <p:ph type="ftr" sz="quarter" idx="11"/>
          </p:nvPr>
        </p:nvSpPr>
        <p:spPr>
          <a:xfrm>
            <a:off x="3886200" y="6356350"/>
            <a:ext cx="3124200" cy="365125"/>
          </a:xfrm>
          <a:prstGeom prst="rect">
            <a:avLst/>
          </a:prstGeom>
        </p:spPr>
        <p:txBody>
          <a:bodyPr/>
          <a:lstStyle>
            <a:lvl1pPr algn="ctr">
              <a:defRPr sz="1200">
                <a:solidFill>
                  <a:srgbClr val="005072"/>
                </a:solidFill>
              </a:defRPr>
            </a:lvl1pPr>
          </a:lstStyle>
          <a:p>
            <a:pPr>
              <a:defRPr/>
            </a:pPr>
            <a:endParaRPr lang="en-US" dirty="0"/>
          </a:p>
        </p:txBody>
      </p:sp>
      <p:sp>
        <p:nvSpPr>
          <p:cNvPr id="6" name="Slide Number Placeholder 5"/>
          <p:cNvSpPr>
            <a:spLocks noGrp="1"/>
          </p:cNvSpPr>
          <p:nvPr>
            <p:ph type="sldNum" sz="quarter" idx="12"/>
          </p:nvPr>
        </p:nvSpPr>
        <p:spPr>
          <a:xfrm>
            <a:off x="7848600" y="6356350"/>
            <a:ext cx="1066800" cy="365125"/>
          </a:xfrm>
          <a:prstGeom prst="rect">
            <a:avLst/>
          </a:prstGeom>
        </p:spPr>
        <p:txBody>
          <a:bodyPr/>
          <a:lstStyle>
            <a:lvl1pPr algn="r">
              <a:defRPr sz="1200">
                <a:solidFill>
                  <a:srgbClr val="005072"/>
                </a:solidFill>
              </a:defRPr>
            </a:lvl1pPr>
          </a:lstStyle>
          <a:p>
            <a:pPr>
              <a:defRPr/>
            </a:pPr>
            <a:fld id="{F81B27BD-A98C-47FF-BC15-DC3931CF1160}" type="slidenum">
              <a:rPr lang="en-US"/>
              <a:pPr>
                <a:defRPr/>
              </a:pPr>
              <a:t>‹#›</a:t>
            </a:fld>
            <a:endParaRPr lang="en-US" dirty="0"/>
          </a:p>
        </p:txBody>
      </p:sp>
    </p:spTree>
    <p:extLst>
      <p:ext uri="{BB962C8B-B14F-4D97-AF65-F5344CB8AC3E}">
        <p14:creationId xmlns:p14="http://schemas.microsoft.com/office/powerpoint/2010/main" xmlns="" val="1482192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b="1">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FF67E71-0036-4273-9614-DD2D1877DE1C}" type="slidenum">
              <a:rPr lang="en-US"/>
              <a:pPr>
                <a:defRPr/>
              </a:pPr>
              <a:t>‹#›</a:t>
            </a:fld>
            <a:endParaRPr lang="en-US" dirty="0"/>
          </a:p>
        </p:txBody>
      </p:sp>
    </p:spTree>
    <p:extLst>
      <p:ext uri="{BB962C8B-B14F-4D97-AF65-F5344CB8AC3E}">
        <p14:creationId xmlns:p14="http://schemas.microsoft.com/office/powerpoint/2010/main" xmlns="" val="170963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FB1839AE-652E-43EC-9579-AC6DDF4DE281}" type="slidenum">
              <a:rPr lang="en-US"/>
              <a:pPr>
                <a:defRPr/>
              </a:pPr>
              <a:t>‹#›</a:t>
            </a:fld>
            <a:endParaRPr lang="en-US" dirty="0"/>
          </a:p>
        </p:txBody>
      </p:sp>
    </p:spTree>
    <p:extLst>
      <p:ext uri="{BB962C8B-B14F-4D97-AF65-F5344CB8AC3E}">
        <p14:creationId xmlns:p14="http://schemas.microsoft.com/office/powerpoint/2010/main" xmlns="" val="31769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54DB93F-F570-4729-925B-6EFA9A4E76E3}" type="slidenum">
              <a:rPr lang="en-US"/>
              <a:pPr>
                <a:defRPr/>
              </a:pPr>
              <a:t>‹#›</a:t>
            </a:fld>
            <a:endParaRPr lang="en-US" dirty="0"/>
          </a:p>
        </p:txBody>
      </p:sp>
    </p:spTree>
    <p:extLst>
      <p:ext uri="{BB962C8B-B14F-4D97-AF65-F5344CB8AC3E}">
        <p14:creationId xmlns:p14="http://schemas.microsoft.com/office/powerpoint/2010/main" xmlns="" val="4207867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822DD597-0544-45D6-B1F5-7DF566648FD0}" type="datetimeFigureOut">
              <a:rPr lang="en-CA" smtClean="0">
                <a:solidFill>
                  <a:prstClr val="black">
                    <a:tint val="75000"/>
                  </a:prstClr>
                </a:solidFill>
              </a:rPr>
              <a:pPr/>
              <a:t>19/10/2016</a:t>
            </a:fld>
            <a:endParaRPr lang="en-CA">
              <a:solidFill>
                <a:prstClr val="black">
                  <a:tint val="75000"/>
                </a:prstClr>
              </a:solidFill>
            </a:endParaRPr>
          </a:p>
        </p:txBody>
      </p:sp>
      <p:sp>
        <p:nvSpPr>
          <p:cNvPr id="5" name="Footer Placeholder 4"/>
          <p:cNvSpPr>
            <a:spLocks noGrp="1"/>
          </p:cNvSpPr>
          <p:nvPr>
            <p:ph type="ftr" sz="quarter" idx="11"/>
          </p:nvPr>
        </p:nvSpPr>
        <p:spPr/>
        <p:txBody>
          <a:bodyPr/>
          <a:lstStyle/>
          <a:p>
            <a:endParaRPr lang="en-CA">
              <a:solidFill>
                <a:prstClr val="black">
                  <a:tint val="75000"/>
                </a:prstClr>
              </a:solidFill>
            </a:endParaRPr>
          </a:p>
        </p:txBody>
      </p:sp>
      <p:sp>
        <p:nvSpPr>
          <p:cNvPr id="6" name="Slide Number Placeholder 5"/>
          <p:cNvSpPr>
            <a:spLocks noGrp="1"/>
          </p:cNvSpPr>
          <p:nvPr>
            <p:ph type="sldNum" sz="quarter" idx="12"/>
          </p:nvPr>
        </p:nvSpPr>
        <p:spPr/>
        <p:txBody>
          <a:bodyPr/>
          <a:lstStyle/>
          <a:p>
            <a:fld id="{D87F6DF3-8EC4-4107-9DA4-7DA3CF2EA488}" type="slidenum">
              <a:rPr lang="en-CA" smtClean="0">
                <a:solidFill>
                  <a:prstClr val="black">
                    <a:tint val="75000"/>
                  </a:prstClr>
                </a:solidFill>
              </a:rPr>
              <a:pPr/>
              <a:t>‹#›</a:t>
            </a:fld>
            <a:endParaRPr lang="en-CA">
              <a:solidFill>
                <a:prstClr val="black">
                  <a:tint val="75000"/>
                </a:prstClr>
              </a:solidFill>
            </a:endParaRPr>
          </a:p>
        </p:txBody>
      </p:sp>
    </p:spTree>
    <p:extLst>
      <p:ext uri="{BB962C8B-B14F-4D97-AF65-F5344CB8AC3E}">
        <p14:creationId xmlns:p14="http://schemas.microsoft.com/office/powerpoint/2010/main" xmlns="" val="2761960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600" b="1">
                <a:latin typeface="+mj-lt"/>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mn-lt"/>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mn-lt"/>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mn-lt"/>
              </a:defRPr>
            </a:lvl1pPr>
          </a:lstStyle>
          <a:p>
            <a:pPr>
              <a:defRPr/>
            </a:pPr>
            <a:fld id="{2A014BFF-4582-46A8-9DC2-FCE1DD8F235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16257240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atin typeface="+mn-lt"/>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atin typeface="+mn-lt"/>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atin typeface="+mn-lt"/>
              </a:defRPr>
            </a:lvl1pPr>
          </a:lstStyle>
          <a:p>
            <a:pPr>
              <a:defRPr/>
            </a:pPr>
            <a:fld id="{10092B8D-DB7A-4435-A43B-7C582385323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xmlns="" val="426171443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mn-lt"/>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atin typeface="+mn-lt"/>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atin typeface="+mn-lt"/>
              </a:defRPr>
            </a:lvl1pPr>
          </a:lstStyle>
          <a:p>
            <a:pPr>
              <a:defRPr/>
            </a:pPr>
            <a:fld id="{52472195-6C87-4E2E-973A-A698BDE0EF75}" type="slidenum">
              <a:rPr lang="en-US" smtClean="0">
                <a:solidFill>
                  <a:prstClr val="black">
                    <a:tint val="75000"/>
                  </a:prstClr>
                </a:solidFill>
              </a:rPr>
              <a:pPr>
                <a:defRPr/>
              </a:pPr>
              <a:t>‹#›</a:t>
            </a:fld>
            <a:endParaRPr lang="en-US">
              <a:solidFill>
                <a:prstClr val="black">
                  <a:tint val="75000"/>
                </a:prstClr>
              </a:solidFill>
            </a:endParaRPr>
          </a:p>
        </p:txBody>
      </p:sp>
      <p:sp>
        <p:nvSpPr>
          <p:cNvPr id="6" name="Chart Placeholder 5"/>
          <p:cNvSpPr>
            <a:spLocks noGrp="1"/>
          </p:cNvSpPr>
          <p:nvPr>
            <p:ph type="chart" sz="quarter" idx="13"/>
          </p:nvPr>
        </p:nvSpPr>
        <p:spPr>
          <a:xfrm>
            <a:off x="1447800" y="1600200"/>
            <a:ext cx="3657600" cy="2590800"/>
          </a:xfrm>
        </p:spPr>
        <p:txBody>
          <a:bodyPr/>
          <a:lstStyle/>
          <a:p>
            <a:endParaRPr lang="en-CA"/>
          </a:p>
        </p:txBody>
      </p:sp>
      <p:sp>
        <p:nvSpPr>
          <p:cNvPr id="7" name="Chart Placeholder 5"/>
          <p:cNvSpPr>
            <a:spLocks noGrp="1"/>
          </p:cNvSpPr>
          <p:nvPr>
            <p:ph type="chart" sz="quarter" idx="14"/>
          </p:nvPr>
        </p:nvSpPr>
        <p:spPr>
          <a:xfrm>
            <a:off x="5334000" y="1600200"/>
            <a:ext cx="3657600" cy="2587752"/>
          </a:xfrm>
        </p:spPr>
        <p:txBody>
          <a:bodyPr/>
          <a:lstStyle/>
          <a:p>
            <a:endParaRPr lang="en-CA" dirty="0"/>
          </a:p>
        </p:txBody>
      </p:sp>
      <p:sp>
        <p:nvSpPr>
          <p:cNvPr id="9" name="Text Placeholder 8"/>
          <p:cNvSpPr>
            <a:spLocks noGrp="1"/>
          </p:cNvSpPr>
          <p:nvPr>
            <p:ph type="body" sz="quarter" idx="15"/>
          </p:nvPr>
        </p:nvSpPr>
        <p:spPr>
          <a:xfrm>
            <a:off x="1447800" y="4419600"/>
            <a:ext cx="7543800" cy="1371600"/>
          </a:xfrm>
        </p:spPr>
        <p:txBody>
          <a:bodyPr/>
          <a:lstStyle>
            <a:lvl1pPr>
              <a:defRPr/>
            </a:lvl1pPr>
            <a:lvl2pPr marL="457200" indent="0">
              <a:buNone/>
              <a:defRPr/>
            </a:lvl2pPr>
            <a:lvl3pPr marL="914400" indent="0">
              <a:buNone/>
              <a:defRPr/>
            </a:lvl3pPr>
          </a:lstStyle>
          <a:p>
            <a:pPr lvl="0"/>
            <a:r>
              <a:rPr lang="en-US" dirty="0" smtClean="0"/>
              <a:t>Click to edit Master text styles</a:t>
            </a:r>
          </a:p>
        </p:txBody>
      </p:sp>
      <p:sp>
        <p:nvSpPr>
          <p:cNvPr id="15" name="Title 14"/>
          <p:cNvSpPr>
            <a:spLocks noGrp="1"/>
          </p:cNvSpPr>
          <p:nvPr>
            <p:ph type="title"/>
          </p:nvPr>
        </p:nvSpPr>
        <p:spPr>
          <a:xfrm>
            <a:off x="1447800" y="274638"/>
            <a:ext cx="7467600" cy="1143000"/>
          </a:xfrm>
        </p:spPr>
        <p:txBody>
          <a:bodyPr/>
          <a:lstStyle/>
          <a:p>
            <a:r>
              <a:rPr lang="en-US" smtClean="0"/>
              <a:t>Click to edit Master title style</a:t>
            </a:r>
            <a:endParaRPr lang="en-CA"/>
          </a:p>
        </p:txBody>
      </p:sp>
    </p:spTree>
    <p:extLst>
      <p:ext uri="{BB962C8B-B14F-4D97-AF65-F5344CB8AC3E}">
        <p14:creationId xmlns:p14="http://schemas.microsoft.com/office/powerpoint/2010/main" xmlns="" val="364318833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4.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4.emf"/><Relationship Id="rId5" Type="http://schemas.openxmlformats.org/officeDocument/2006/relationships/theme" Target="../theme/theme3.xml"/><Relationship Id="rId4"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4.emf"/><Relationship Id="rId5" Type="http://schemas.openxmlformats.org/officeDocument/2006/relationships/theme" Target="../theme/theme4.xml"/><Relationship Id="rId4" Type="http://schemas.openxmlformats.org/officeDocument/2006/relationships/slideLayout" Target="../slideLayouts/slideLayout1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4.emf"/><Relationship Id="rId5" Type="http://schemas.openxmlformats.org/officeDocument/2006/relationships/theme" Target="../theme/theme5.xml"/><Relationship Id="rId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0" y="1905000"/>
            <a:ext cx="6858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1828800" y="3429000"/>
            <a:ext cx="68580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subtitle style</a:t>
            </a:r>
          </a:p>
        </p:txBody>
      </p:sp>
      <p:pic>
        <p:nvPicPr>
          <p:cNvPr id="1028" name="Picture 7" descr="AB Logo blue RGB_reverse.png"/>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14300" y="304800"/>
            <a:ext cx="11430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61" r:id="rId1"/>
    <p:sldLayoutId id="2147484162" r:id="rId2"/>
  </p:sldLayoutIdLst>
  <p:hf hdr="0" ftr="0" dt="0"/>
  <p:txStyles>
    <p:titleStyle>
      <a:lvl1pPr algn="ctr" rtl="0" eaLnBrk="0" fontAlgn="base" hangingPunct="0">
        <a:spcBef>
          <a:spcPct val="0"/>
        </a:spcBef>
        <a:spcAft>
          <a:spcPct val="0"/>
        </a:spcAft>
        <a:defRPr sz="36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3600" b="1">
          <a:solidFill>
            <a:schemeClr val="bg1"/>
          </a:solidFill>
          <a:latin typeface="Arial" charset="0"/>
          <a:cs typeface="Arial" charset="0"/>
        </a:defRPr>
      </a:lvl2pPr>
      <a:lvl3pPr algn="ctr" rtl="0" eaLnBrk="0" fontAlgn="base" hangingPunct="0">
        <a:spcBef>
          <a:spcPct val="0"/>
        </a:spcBef>
        <a:spcAft>
          <a:spcPct val="0"/>
        </a:spcAft>
        <a:defRPr sz="3600" b="1">
          <a:solidFill>
            <a:schemeClr val="bg1"/>
          </a:solidFill>
          <a:latin typeface="Arial" charset="0"/>
          <a:cs typeface="Arial" charset="0"/>
        </a:defRPr>
      </a:lvl3pPr>
      <a:lvl4pPr algn="ctr" rtl="0" eaLnBrk="0" fontAlgn="base" hangingPunct="0">
        <a:spcBef>
          <a:spcPct val="0"/>
        </a:spcBef>
        <a:spcAft>
          <a:spcPct val="0"/>
        </a:spcAft>
        <a:defRPr sz="3600" b="1">
          <a:solidFill>
            <a:schemeClr val="bg1"/>
          </a:solidFill>
          <a:latin typeface="Arial" charset="0"/>
          <a:cs typeface="Arial" charset="0"/>
        </a:defRPr>
      </a:lvl4pPr>
      <a:lvl5pPr algn="ctr" rtl="0" eaLnBrk="0" fontAlgn="base" hangingPunct="0">
        <a:spcBef>
          <a:spcPct val="0"/>
        </a:spcBef>
        <a:spcAft>
          <a:spcPct val="0"/>
        </a:spcAft>
        <a:defRPr sz="3600" b="1">
          <a:solidFill>
            <a:schemeClr val="bg1"/>
          </a:solidFill>
          <a:latin typeface="Arial" charset="0"/>
          <a:cs typeface="Arial" charset="0"/>
        </a:defRPr>
      </a:lvl5pPr>
      <a:lvl6pPr marL="457200" algn="l" rtl="0" fontAlgn="base">
        <a:spcBef>
          <a:spcPct val="0"/>
        </a:spcBef>
        <a:spcAft>
          <a:spcPct val="0"/>
        </a:spcAft>
        <a:defRPr sz="3600" b="1">
          <a:solidFill>
            <a:srgbClr val="005072"/>
          </a:solidFill>
          <a:latin typeface="Arial" charset="0"/>
          <a:cs typeface="Arial" charset="0"/>
        </a:defRPr>
      </a:lvl6pPr>
      <a:lvl7pPr marL="914400" algn="l" rtl="0" fontAlgn="base">
        <a:spcBef>
          <a:spcPct val="0"/>
        </a:spcBef>
        <a:spcAft>
          <a:spcPct val="0"/>
        </a:spcAft>
        <a:defRPr sz="3600" b="1">
          <a:solidFill>
            <a:srgbClr val="005072"/>
          </a:solidFill>
          <a:latin typeface="Arial" charset="0"/>
          <a:cs typeface="Arial" charset="0"/>
        </a:defRPr>
      </a:lvl7pPr>
      <a:lvl8pPr marL="1371600" algn="l" rtl="0" fontAlgn="base">
        <a:spcBef>
          <a:spcPct val="0"/>
        </a:spcBef>
        <a:spcAft>
          <a:spcPct val="0"/>
        </a:spcAft>
        <a:defRPr sz="3600" b="1">
          <a:solidFill>
            <a:srgbClr val="005072"/>
          </a:solidFill>
          <a:latin typeface="Arial" charset="0"/>
          <a:cs typeface="Arial" charset="0"/>
        </a:defRPr>
      </a:lvl8pPr>
      <a:lvl9pPr marL="1828800" algn="l" rtl="0" fontAlgn="base">
        <a:spcBef>
          <a:spcPct val="0"/>
        </a:spcBef>
        <a:spcAft>
          <a:spcPct val="0"/>
        </a:spcAft>
        <a:defRPr sz="3600" b="1">
          <a:solidFill>
            <a:srgbClr val="005072"/>
          </a:solidFill>
          <a:latin typeface="Arial" charset="0"/>
          <a:cs typeface="Arial" charset="0"/>
        </a:defRPr>
      </a:lvl9pPr>
    </p:titleStyle>
    <p:bodyStyle>
      <a:lvl1pPr marL="342900" indent="-342900" algn="ctr" rtl="0" eaLnBrk="0" fontAlgn="base" hangingPunct="0">
        <a:spcBef>
          <a:spcPct val="20000"/>
        </a:spcBef>
        <a:spcAft>
          <a:spcPct val="0"/>
        </a:spcAft>
        <a:buFont typeface="Arial" charset="0"/>
        <a:defRPr sz="2400" kern="1200">
          <a:solidFill>
            <a:srgbClr val="005072"/>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bg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400" kern="1200">
          <a:solidFill>
            <a:schemeClr val="bg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bg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cstate="print">
            <a:lum/>
          </a:blip>
          <a:srcRect/>
          <a:stretch>
            <a:fillRect r="85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676400" y="274638"/>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1676400" y="1600200"/>
            <a:ext cx="72390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676400" y="6356350"/>
            <a:ext cx="1447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dirty="0"/>
          </a:p>
        </p:txBody>
      </p:sp>
      <p:sp>
        <p:nvSpPr>
          <p:cNvPr id="5" name="Footer Placeholder 4"/>
          <p:cNvSpPr>
            <a:spLocks noGrp="1"/>
          </p:cNvSpPr>
          <p:nvPr>
            <p:ph type="ftr" sz="quarter" idx="3"/>
          </p:nvPr>
        </p:nvSpPr>
        <p:spPr>
          <a:xfrm>
            <a:off x="3886200" y="6356350"/>
            <a:ext cx="31242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78486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E8EFAF7-E07B-410A-A8DF-56D3BE7DA92F}" type="slidenum">
              <a:rPr lang="en-US"/>
              <a:pPr>
                <a:defRPr/>
              </a:pPr>
              <a:t>‹#›</a:t>
            </a:fld>
            <a:endParaRPr lang="en-US" dirty="0"/>
          </a:p>
        </p:txBody>
      </p:sp>
      <p:pic>
        <p:nvPicPr>
          <p:cNvPr id="2055" name="Picture 7" descr="AB Logo blue RGB_reverse.png"/>
          <p:cNvPicPr>
            <a:picLocks noChangeAspect="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14300" y="304800"/>
            <a:ext cx="11430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Lst>
  <p:hf hdr="0" ftr="0" dt="0"/>
  <p:txStyles>
    <p:titleStyle>
      <a:lvl1pPr algn="l" rtl="0" eaLnBrk="0" fontAlgn="base" hangingPunct="0">
        <a:spcBef>
          <a:spcPct val="0"/>
        </a:spcBef>
        <a:spcAft>
          <a:spcPct val="0"/>
        </a:spcAft>
        <a:defRPr sz="3600" b="1" kern="1200">
          <a:solidFill>
            <a:srgbClr val="005072"/>
          </a:solidFill>
          <a:latin typeface="Arial" pitchFamily="34" charset="0"/>
          <a:ea typeface="+mj-ea"/>
          <a:cs typeface="Arial" pitchFamily="34" charset="0"/>
        </a:defRPr>
      </a:lvl1pPr>
      <a:lvl2pPr algn="l" rtl="0" eaLnBrk="0" fontAlgn="base" hangingPunct="0">
        <a:spcBef>
          <a:spcPct val="0"/>
        </a:spcBef>
        <a:spcAft>
          <a:spcPct val="0"/>
        </a:spcAft>
        <a:defRPr sz="3600" b="1">
          <a:solidFill>
            <a:srgbClr val="005072"/>
          </a:solidFill>
          <a:latin typeface="Arial" charset="0"/>
          <a:cs typeface="Arial" charset="0"/>
        </a:defRPr>
      </a:lvl2pPr>
      <a:lvl3pPr algn="l" rtl="0" eaLnBrk="0" fontAlgn="base" hangingPunct="0">
        <a:spcBef>
          <a:spcPct val="0"/>
        </a:spcBef>
        <a:spcAft>
          <a:spcPct val="0"/>
        </a:spcAft>
        <a:defRPr sz="3600" b="1">
          <a:solidFill>
            <a:srgbClr val="005072"/>
          </a:solidFill>
          <a:latin typeface="Arial" charset="0"/>
          <a:cs typeface="Arial" charset="0"/>
        </a:defRPr>
      </a:lvl3pPr>
      <a:lvl4pPr algn="l" rtl="0" eaLnBrk="0" fontAlgn="base" hangingPunct="0">
        <a:spcBef>
          <a:spcPct val="0"/>
        </a:spcBef>
        <a:spcAft>
          <a:spcPct val="0"/>
        </a:spcAft>
        <a:defRPr sz="3600" b="1">
          <a:solidFill>
            <a:srgbClr val="005072"/>
          </a:solidFill>
          <a:latin typeface="Arial" charset="0"/>
          <a:cs typeface="Arial" charset="0"/>
        </a:defRPr>
      </a:lvl4pPr>
      <a:lvl5pPr algn="l" rtl="0" eaLnBrk="0" fontAlgn="base" hangingPunct="0">
        <a:spcBef>
          <a:spcPct val="0"/>
        </a:spcBef>
        <a:spcAft>
          <a:spcPct val="0"/>
        </a:spcAft>
        <a:defRPr sz="3600" b="1">
          <a:solidFill>
            <a:srgbClr val="005072"/>
          </a:solidFill>
          <a:latin typeface="Arial" charset="0"/>
          <a:cs typeface="Arial" charset="0"/>
        </a:defRPr>
      </a:lvl5pPr>
      <a:lvl6pPr marL="457200" algn="l" rtl="0" fontAlgn="base">
        <a:spcBef>
          <a:spcPct val="0"/>
        </a:spcBef>
        <a:spcAft>
          <a:spcPct val="0"/>
        </a:spcAft>
        <a:defRPr sz="3600" b="1">
          <a:solidFill>
            <a:srgbClr val="005072"/>
          </a:solidFill>
          <a:latin typeface="Arial" charset="0"/>
          <a:cs typeface="Arial" charset="0"/>
        </a:defRPr>
      </a:lvl6pPr>
      <a:lvl7pPr marL="914400" algn="l" rtl="0" fontAlgn="base">
        <a:spcBef>
          <a:spcPct val="0"/>
        </a:spcBef>
        <a:spcAft>
          <a:spcPct val="0"/>
        </a:spcAft>
        <a:defRPr sz="3600" b="1">
          <a:solidFill>
            <a:srgbClr val="005072"/>
          </a:solidFill>
          <a:latin typeface="Arial" charset="0"/>
          <a:cs typeface="Arial" charset="0"/>
        </a:defRPr>
      </a:lvl7pPr>
      <a:lvl8pPr marL="1371600" algn="l" rtl="0" fontAlgn="base">
        <a:spcBef>
          <a:spcPct val="0"/>
        </a:spcBef>
        <a:spcAft>
          <a:spcPct val="0"/>
        </a:spcAft>
        <a:defRPr sz="3600" b="1">
          <a:solidFill>
            <a:srgbClr val="005072"/>
          </a:solidFill>
          <a:latin typeface="Arial" charset="0"/>
          <a:cs typeface="Arial" charset="0"/>
        </a:defRPr>
      </a:lvl8pPr>
      <a:lvl9pPr marL="1828800" algn="l" rtl="0" fontAlgn="base">
        <a:spcBef>
          <a:spcPct val="0"/>
        </a:spcBef>
        <a:spcAft>
          <a:spcPct val="0"/>
        </a:spcAft>
        <a:defRPr sz="3600" b="1">
          <a:solidFill>
            <a:srgbClr val="005072"/>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005072"/>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000" kern="1200">
          <a:solidFill>
            <a:srgbClr val="0081AB"/>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kern="1200">
          <a:solidFill>
            <a:srgbClr val="0081AB"/>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kern="1200">
          <a:solidFill>
            <a:srgbClr val="0081AB"/>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rgbClr val="0081AB"/>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r="85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676400" y="274638"/>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1676400" y="1600200"/>
            <a:ext cx="72390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676400" y="6356350"/>
            <a:ext cx="14478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886200" y="6356350"/>
            <a:ext cx="31242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848600" y="6356350"/>
            <a:ext cx="10668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pPr>
              <a:defRPr/>
            </a:pPr>
            <a:fld id="{B084828C-B80A-43D1-8084-60871490CA5F}" type="slidenum">
              <a:rPr lang="en-US" smtClean="0">
                <a:solidFill>
                  <a:prstClr val="black">
                    <a:tint val="75000"/>
                  </a:prstClr>
                </a:solidFill>
              </a:rPr>
              <a:pPr>
                <a:defRPr/>
              </a:pPr>
              <a:t>‹#›</a:t>
            </a:fld>
            <a:endParaRPr lang="en-US">
              <a:solidFill>
                <a:prstClr val="black">
                  <a:tint val="75000"/>
                </a:prstClr>
              </a:solidFill>
            </a:endParaRPr>
          </a:p>
        </p:txBody>
      </p:sp>
      <p:pic>
        <p:nvPicPr>
          <p:cNvPr id="2055" name="Picture 7" descr="AB Logo blue RGB_reverse.png"/>
          <p:cNvPicPr>
            <a:picLocks noChangeAspect="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14300" y="304800"/>
            <a:ext cx="11430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31385301"/>
      </p:ext>
    </p:extLst>
  </p:cSld>
  <p:clrMap bg1="lt1" tx1="dk1" bg2="lt2" tx2="dk2" accent1="accent1" accent2="accent2" accent3="accent3" accent4="accent4" accent5="accent5" accent6="accent6" hlink="hlink" folHlink="folHlink"/>
  <p:sldLayoutIdLst>
    <p:sldLayoutId id="2147484176" r:id="rId1"/>
    <p:sldLayoutId id="2147484177" r:id="rId2"/>
    <p:sldLayoutId id="2147484178" r:id="rId3"/>
    <p:sldLayoutId id="2147484179" r:id="rId4"/>
  </p:sldLayoutIdLst>
  <p:hf hdr="0" ftr="0" dt="0"/>
  <p:txStyles>
    <p:titleStyle>
      <a:lvl1pPr algn="l" rtl="0" eaLnBrk="0" fontAlgn="base" hangingPunct="0">
        <a:spcBef>
          <a:spcPct val="0"/>
        </a:spcBef>
        <a:spcAft>
          <a:spcPct val="0"/>
        </a:spcAft>
        <a:defRPr sz="3600" b="1" kern="1200">
          <a:solidFill>
            <a:srgbClr val="005072"/>
          </a:solidFill>
          <a:latin typeface="+mj-lt"/>
          <a:ea typeface="+mj-ea"/>
          <a:cs typeface="Arial" pitchFamily="34" charset="0"/>
        </a:defRPr>
      </a:lvl1pPr>
      <a:lvl2pPr algn="l" rtl="0" eaLnBrk="0" fontAlgn="base" hangingPunct="0">
        <a:spcBef>
          <a:spcPct val="0"/>
        </a:spcBef>
        <a:spcAft>
          <a:spcPct val="0"/>
        </a:spcAft>
        <a:defRPr sz="3600" b="1">
          <a:solidFill>
            <a:srgbClr val="005072"/>
          </a:solidFill>
          <a:latin typeface="Arial" charset="0"/>
          <a:cs typeface="Arial" charset="0"/>
        </a:defRPr>
      </a:lvl2pPr>
      <a:lvl3pPr algn="l" rtl="0" eaLnBrk="0" fontAlgn="base" hangingPunct="0">
        <a:spcBef>
          <a:spcPct val="0"/>
        </a:spcBef>
        <a:spcAft>
          <a:spcPct val="0"/>
        </a:spcAft>
        <a:defRPr sz="3600" b="1">
          <a:solidFill>
            <a:srgbClr val="005072"/>
          </a:solidFill>
          <a:latin typeface="Arial" charset="0"/>
          <a:cs typeface="Arial" charset="0"/>
        </a:defRPr>
      </a:lvl3pPr>
      <a:lvl4pPr algn="l" rtl="0" eaLnBrk="0" fontAlgn="base" hangingPunct="0">
        <a:spcBef>
          <a:spcPct val="0"/>
        </a:spcBef>
        <a:spcAft>
          <a:spcPct val="0"/>
        </a:spcAft>
        <a:defRPr sz="3600" b="1">
          <a:solidFill>
            <a:srgbClr val="005072"/>
          </a:solidFill>
          <a:latin typeface="Arial" charset="0"/>
          <a:cs typeface="Arial" charset="0"/>
        </a:defRPr>
      </a:lvl4pPr>
      <a:lvl5pPr algn="l" rtl="0" eaLnBrk="0" fontAlgn="base" hangingPunct="0">
        <a:spcBef>
          <a:spcPct val="0"/>
        </a:spcBef>
        <a:spcAft>
          <a:spcPct val="0"/>
        </a:spcAft>
        <a:defRPr sz="3600" b="1">
          <a:solidFill>
            <a:srgbClr val="005072"/>
          </a:solidFill>
          <a:latin typeface="Arial" charset="0"/>
          <a:cs typeface="Arial" charset="0"/>
        </a:defRPr>
      </a:lvl5pPr>
      <a:lvl6pPr marL="457200" algn="l" rtl="0" fontAlgn="base">
        <a:spcBef>
          <a:spcPct val="0"/>
        </a:spcBef>
        <a:spcAft>
          <a:spcPct val="0"/>
        </a:spcAft>
        <a:defRPr sz="3600" b="1">
          <a:solidFill>
            <a:srgbClr val="005072"/>
          </a:solidFill>
          <a:latin typeface="Arial" charset="0"/>
          <a:cs typeface="Arial" charset="0"/>
        </a:defRPr>
      </a:lvl6pPr>
      <a:lvl7pPr marL="914400" algn="l" rtl="0" fontAlgn="base">
        <a:spcBef>
          <a:spcPct val="0"/>
        </a:spcBef>
        <a:spcAft>
          <a:spcPct val="0"/>
        </a:spcAft>
        <a:defRPr sz="3600" b="1">
          <a:solidFill>
            <a:srgbClr val="005072"/>
          </a:solidFill>
          <a:latin typeface="Arial" charset="0"/>
          <a:cs typeface="Arial" charset="0"/>
        </a:defRPr>
      </a:lvl7pPr>
      <a:lvl8pPr marL="1371600" algn="l" rtl="0" fontAlgn="base">
        <a:spcBef>
          <a:spcPct val="0"/>
        </a:spcBef>
        <a:spcAft>
          <a:spcPct val="0"/>
        </a:spcAft>
        <a:defRPr sz="3600" b="1">
          <a:solidFill>
            <a:srgbClr val="005072"/>
          </a:solidFill>
          <a:latin typeface="Arial" charset="0"/>
          <a:cs typeface="Arial" charset="0"/>
        </a:defRPr>
      </a:lvl8pPr>
      <a:lvl9pPr marL="1828800" algn="l" rtl="0" fontAlgn="base">
        <a:spcBef>
          <a:spcPct val="0"/>
        </a:spcBef>
        <a:spcAft>
          <a:spcPct val="0"/>
        </a:spcAft>
        <a:defRPr sz="3600" b="1">
          <a:solidFill>
            <a:srgbClr val="005072"/>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005072"/>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000" kern="1200">
          <a:solidFill>
            <a:srgbClr val="0081AB"/>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kern="1200">
          <a:solidFill>
            <a:srgbClr val="0081AB"/>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kern="1200">
          <a:solidFill>
            <a:srgbClr val="0081AB"/>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rgbClr val="0081AB"/>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r="85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676400" y="274638"/>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1676400" y="1600200"/>
            <a:ext cx="72390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676400" y="6356350"/>
            <a:ext cx="14478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886200" y="6356350"/>
            <a:ext cx="31242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848600" y="6356350"/>
            <a:ext cx="10668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pPr>
              <a:defRPr/>
            </a:pPr>
            <a:fld id="{B084828C-B80A-43D1-8084-60871490CA5F}" type="slidenum">
              <a:rPr lang="en-US" smtClean="0">
                <a:solidFill>
                  <a:prstClr val="black">
                    <a:tint val="75000"/>
                  </a:prstClr>
                </a:solidFill>
              </a:rPr>
              <a:pPr>
                <a:defRPr/>
              </a:pPr>
              <a:t>‹#›</a:t>
            </a:fld>
            <a:endParaRPr lang="en-US">
              <a:solidFill>
                <a:prstClr val="black">
                  <a:tint val="75000"/>
                </a:prstClr>
              </a:solidFill>
            </a:endParaRPr>
          </a:p>
        </p:txBody>
      </p:sp>
      <p:pic>
        <p:nvPicPr>
          <p:cNvPr id="2055" name="Picture 7" descr="AB Logo blue RGB_reverse.png"/>
          <p:cNvPicPr>
            <a:picLocks noChangeAspect="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14300" y="304800"/>
            <a:ext cx="11430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95241982"/>
      </p:ext>
    </p:extLst>
  </p:cSld>
  <p:clrMap bg1="lt1" tx1="dk1" bg2="lt2" tx2="dk2" accent1="accent1" accent2="accent2" accent3="accent3" accent4="accent4" accent5="accent5" accent6="accent6" hlink="hlink" folHlink="folHlink"/>
  <p:sldLayoutIdLst>
    <p:sldLayoutId id="2147484181" r:id="rId1"/>
    <p:sldLayoutId id="2147484182" r:id="rId2"/>
    <p:sldLayoutId id="2147484183" r:id="rId3"/>
    <p:sldLayoutId id="2147484184" r:id="rId4"/>
  </p:sldLayoutIdLst>
  <p:hf hdr="0" ftr="0" dt="0"/>
  <p:txStyles>
    <p:titleStyle>
      <a:lvl1pPr algn="l" rtl="0" eaLnBrk="0" fontAlgn="base" hangingPunct="0">
        <a:spcBef>
          <a:spcPct val="0"/>
        </a:spcBef>
        <a:spcAft>
          <a:spcPct val="0"/>
        </a:spcAft>
        <a:defRPr sz="3600" b="1" kern="1200">
          <a:solidFill>
            <a:srgbClr val="005072"/>
          </a:solidFill>
          <a:latin typeface="+mj-lt"/>
          <a:ea typeface="+mj-ea"/>
          <a:cs typeface="Arial" pitchFamily="34" charset="0"/>
        </a:defRPr>
      </a:lvl1pPr>
      <a:lvl2pPr algn="l" rtl="0" eaLnBrk="0" fontAlgn="base" hangingPunct="0">
        <a:spcBef>
          <a:spcPct val="0"/>
        </a:spcBef>
        <a:spcAft>
          <a:spcPct val="0"/>
        </a:spcAft>
        <a:defRPr sz="3600" b="1">
          <a:solidFill>
            <a:srgbClr val="005072"/>
          </a:solidFill>
          <a:latin typeface="Arial" charset="0"/>
          <a:cs typeface="Arial" charset="0"/>
        </a:defRPr>
      </a:lvl2pPr>
      <a:lvl3pPr algn="l" rtl="0" eaLnBrk="0" fontAlgn="base" hangingPunct="0">
        <a:spcBef>
          <a:spcPct val="0"/>
        </a:spcBef>
        <a:spcAft>
          <a:spcPct val="0"/>
        </a:spcAft>
        <a:defRPr sz="3600" b="1">
          <a:solidFill>
            <a:srgbClr val="005072"/>
          </a:solidFill>
          <a:latin typeface="Arial" charset="0"/>
          <a:cs typeface="Arial" charset="0"/>
        </a:defRPr>
      </a:lvl3pPr>
      <a:lvl4pPr algn="l" rtl="0" eaLnBrk="0" fontAlgn="base" hangingPunct="0">
        <a:spcBef>
          <a:spcPct val="0"/>
        </a:spcBef>
        <a:spcAft>
          <a:spcPct val="0"/>
        </a:spcAft>
        <a:defRPr sz="3600" b="1">
          <a:solidFill>
            <a:srgbClr val="005072"/>
          </a:solidFill>
          <a:latin typeface="Arial" charset="0"/>
          <a:cs typeface="Arial" charset="0"/>
        </a:defRPr>
      </a:lvl4pPr>
      <a:lvl5pPr algn="l" rtl="0" eaLnBrk="0" fontAlgn="base" hangingPunct="0">
        <a:spcBef>
          <a:spcPct val="0"/>
        </a:spcBef>
        <a:spcAft>
          <a:spcPct val="0"/>
        </a:spcAft>
        <a:defRPr sz="3600" b="1">
          <a:solidFill>
            <a:srgbClr val="005072"/>
          </a:solidFill>
          <a:latin typeface="Arial" charset="0"/>
          <a:cs typeface="Arial" charset="0"/>
        </a:defRPr>
      </a:lvl5pPr>
      <a:lvl6pPr marL="457200" algn="l" rtl="0" fontAlgn="base">
        <a:spcBef>
          <a:spcPct val="0"/>
        </a:spcBef>
        <a:spcAft>
          <a:spcPct val="0"/>
        </a:spcAft>
        <a:defRPr sz="3600" b="1">
          <a:solidFill>
            <a:srgbClr val="005072"/>
          </a:solidFill>
          <a:latin typeface="Arial" charset="0"/>
          <a:cs typeface="Arial" charset="0"/>
        </a:defRPr>
      </a:lvl6pPr>
      <a:lvl7pPr marL="914400" algn="l" rtl="0" fontAlgn="base">
        <a:spcBef>
          <a:spcPct val="0"/>
        </a:spcBef>
        <a:spcAft>
          <a:spcPct val="0"/>
        </a:spcAft>
        <a:defRPr sz="3600" b="1">
          <a:solidFill>
            <a:srgbClr val="005072"/>
          </a:solidFill>
          <a:latin typeface="Arial" charset="0"/>
          <a:cs typeface="Arial" charset="0"/>
        </a:defRPr>
      </a:lvl7pPr>
      <a:lvl8pPr marL="1371600" algn="l" rtl="0" fontAlgn="base">
        <a:spcBef>
          <a:spcPct val="0"/>
        </a:spcBef>
        <a:spcAft>
          <a:spcPct val="0"/>
        </a:spcAft>
        <a:defRPr sz="3600" b="1">
          <a:solidFill>
            <a:srgbClr val="005072"/>
          </a:solidFill>
          <a:latin typeface="Arial" charset="0"/>
          <a:cs typeface="Arial" charset="0"/>
        </a:defRPr>
      </a:lvl8pPr>
      <a:lvl9pPr marL="1828800" algn="l" rtl="0" fontAlgn="base">
        <a:spcBef>
          <a:spcPct val="0"/>
        </a:spcBef>
        <a:spcAft>
          <a:spcPct val="0"/>
        </a:spcAft>
        <a:defRPr sz="3600" b="1">
          <a:solidFill>
            <a:srgbClr val="005072"/>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005072"/>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000" kern="1200">
          <a:solidFill>
            <a:srgbClr val="0081AB"/>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kern="1200">
          <a:solidFill>
            <a:srgbClr val="0081AB"/>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kern="1200">
          <a:solidFill>
            <a:srgbClr val="0081AB"/>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rgbClr val="0081AB"/>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cstate="print">
            <a:lum/>
          </a:blip>
          <a:srcRect/>
          <a:stretch>
            <a:fillRect r="85000"/>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676400" y="274638"/>
            <a:ext cx="7239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1676400" y="1600200"/>
            <a:ext cx="72390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676400" y="6356350"/>
            <a:ext cx="1447800"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5" name="Footer Placeholder 4"/>
          <p:cNvSpPr>
            <a:spLocks noGrp="1"/>
          </p:cNvSpPr>
          <p:nvPr>
            <p:ph type="ftr" sz="quarter" idx="3"/>
          </p:nvPr>
        </p:nvSpPr>
        <p:spPr>
          <a:xfrm>
            <a:off x="3886200" y="6356350"/>
            <a:ext cx="3124200" cy="365125"/>
          </a:xfrm>
          <a:prstGeom prst="rect">
            <a:avLst/>
          </a:prstGeom>
        </p:spPr>
        <p:txBody>
          <a:bodyPr vert="horz" lIns="91440" tIns="45720" rIns="91440" bIns="45720" rtlCol="0" anchor="ctr"/>
          <a:lstStyle>
            <a:lvl1pPr algn="ctr">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7848600" y="6356350"/>
            <a:ext cx="1066800" cy="365125"/>
          </a:xfrm>
          <a:prstGeom prst="rect">
            <a:avLst/>
          </a:prstGeom>
        </p:spPr>
        <p:txBody>
          <a:bodyPr vert="horz" lIns="91440" tIns="45720" rIns="91440" bIns="45720" rtlCol="0" anchor="ctr"/>
          <a:lstStyle>
            <a:lvl1pPr algn="r">
              <a:defRPr sz="1200">
                <a:solidFill>
                  <a:schemeClr val="tx1">
                    <a:tint val="75000"/>
                  </a:schemeClr>
                </a:solidFill>
                <a:latin typeface="+mn-lt"/>
              </a:defRPr>
            </a:lvl1pPr>
          </a:lstStyle>
          <a:p>
            <a:pPr>
              <a:defRPr/>
            </a:pPr>
            <a:fld id="{B084828C-B80A-43D1-8084-60871490CA5F}" type="slidenum">
              <a:rPr lang="en-US" smtClean="0">
                <a:solidFill>
                  <a:prstClr val="black">
                    <a:tint val="75000"/>
                  </a:prstClr>
                </a:solidFill>
              </a:rPr>
              <a:pPr>
                <a:defRPr/>
              </a:pPr>
              <a:t>‹#›</a:t>
            </a:fld>
            <a:endParaRPr lang="en-US">
              <a:solidFill>
                <a:prstClr val="black">
                  <a:tint val="75000"/>
                </a:prstClr>
              </a:solidFill>
            </a:endParaRPr>
          </a:p>
        </p:txBody>
      </p:sp>
      <p:pic>
        <p:nvPicPr>
          <p:cNvPr id="2055" name="Picture 7" descr="AB Logo blue RGB_reverse.png"/>
          <p:cNvPicPr>
            <a:picLocks noChangeAspect="1"/>
          </p:cNvPicPr>
          <p:nvPr userDrawn="1"/>
        </p:nvPicPr>
        <p:blipFill>
          <a:blip r:embed="rId7" cstate="print">
            <a:extLst>
              <a:ext uri="{28A0092B-C50C-407E-A947-70E740481C1C}">
                <a14:useLocalDpi xmlns:a14="http://schemas.microsoft.com/office/drawing/2010/main" xmlns="" val="0"/>
              </a:ext>
            </a:extLst>
          </a:blip>
          <a:srcRect/>
          <a:stretch>
            <a:fillRect/>
          </a:stretch>
        </p:blipFill>
        <p:spPr bwMode="auto">
          <a:xfrm>
            <a:off x="114300" y="304800"/>
            <a:ext cx="1143000" cy="32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65085024"/>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Lst>
  <p:hf hdr="0" ftr="0" dt="0"/>
  <p:txStyles>
    <p:titleStyle>
      <a:lvl1pPr algn="l" rtl="0" eaLnBrk="0" fontAlgn="base" hangingPunct="0">
        <a:spcBef>
          <a:spcPct val="0"/>
        </a:spcBef>
        <a:spcAft>
          <a:spcPct val="0"/>
        </a:spcAft>
        <a:defRPr sz="3600" b="1" kern="1200">
          <a:solidFill>
            <a:srgbClr val="005072"/>
          </a:solidFill>
          <a:latin typeface="+mj-lt"/>
          <a:ea typeface="+mj-ea"/>
          <a:cs typeface="Arial" pitchFamily="34" charset="0"/>
        </a:defRPr>
      </a:lvl1pPr>
      <a:lvl2pPr algn="l" rtl="0" eaLnBrk="0" fontAlgn="base" hangingPunct="0">
        <a:spcBef>
          <a:spcPct val="0"/>
        </a:spcBef>
        <a:spcAft>
          <a:spcPct val="0"/>
        </a:spcAft>
        <a:defRPr sz="3600" b="1">
          <a:solidFill>
            <a:srgbClr val="005072"/>
          </a:solidFill>
          <a:latin typeface="Arial" charset="0"/>
          <a:cs typeface="Arial" charset="0"/>
        </a:defRPr>
      </a:lvl2pPr>
      <a:lvl3pPr algn="l" rtl="0" eaLnBrk="0" fontAlgn="base" hangingPunct="0">
        <a:spcBef>
          <a:spcPct val="0"/>
        </a:spcBef>
        <a:spcAft>
          <a:spcPct val="0"/>
        </a:spcAft>
        <a:defRPr sz="3600" b="1">
          <a:solidFill>
            <a:srgbClr val="005072"/>
          </a:solidFill>
          <a:latin typeface="Arial" charset="0"/>
          <a:cs typeface="Arial" charset="0"/>
        </a:defRPr>
      </a:lvl3pPr>
      <a:lvl4pPr algn="l" rtl="0" eaLnBrk="0" fontAlgn="base" hangingPunct="0">
        <a:spcBef>
          <a:spcPct val="0"/>
        </a:spcBef>
        <a:spcAft>
          <a:spcPct val="0"/>
        </a:spcAft>
        <a:defRPr sz="3600" b="1">
          <a:solidFill>
            <a:srgbClr val="005072"/>
          </a:solidFill>
          <a:latin typeface="Arial" charset="0"/>
          <a:cs typeface="Arial" charset="0"/>
        </a:defRPr>
      </a:lvl4pPr>
      <a:lvl5pPr algn="l" rtl="0" eaLnBrk="0" fontAlgn="base" hangingPunct="0">
        <a:spcBef>
          <a:spcPct val="0"/>
        </a:spcBef>
        <a:spcAft>
          <a:spcPct val="0"/>
        </a:spcAft>
        <a:defRPr sz="3600" b="1">
          <a:solidFill>
            <a:srgbClr val="005072"/>
          </a:solidFill>
          <a:latin typeface="Arial" charset="0"/>
          <a:cs typeface="Arial" charset="0"/>
        </a:defRPr>
      </a:lvl5pPr>
      <a:lvl6pPr marL="457200" algn="l" rtl="0" fontAlgn="base">
        <a:spcBef>
          <a:spcPct val="0"/>
        </a:spcBef>
        <a:spcAft>
          <a:spcPct val="0"/>
        </a:spcAft>
        <a:defRPr sz="3600" b="1">
          <a:solidFill>
            <a:srgbClr val="005072"/>
          </a:solidFill>
          <a:latin typeface="Arial" charset="0"/>
          <a:cs typeface="Arial" charset="0"/>
        </a:defRPr>
      </a:lvl6pPr>
      <a:lvl7pPr marL="914400" algn="l" rtl="0" fontAlgn="base">
        <a:spcBef>
          <a:spcPct val="0"/>
        </a:spcBef>
        <a:spcAft>
          <a:spcPct val="0"/>
        </a:spcAft>
        <a:defRPr sz="3600" b="1">
          <a:solidFill>
            <a:srgbClr val="005072"/>
          </a:solidFill>
          <a:latin typeface="Arial" charset="0"/>
          <a:cs typeface="Arial" charset="0"/>
        </a:defRPr>
      </a:lvl7pPr>
      <a:lvl8pPr marL="1371600" algn="l" rtl="0" fontAlgn="base">
        <a:spcBef>
          <a:spcPct val="0"/>
        </a:spcBef>
        <a:spcAft>
          <a:spcPct val="0"/>
        </a:spcAft>
        <a:defRPr sz="3600" b="1">
          <a:solidFill>
            <a:srgbClr val="005072"/>
          </a:solidFill>
          <a:latin typeface="Arial" charset="0"/>
          <a:cs typeface="Arial" charset="0"/>
        </a:defRPr>
      </a:lvl8pPr>
      <a:lvl9pPr marL="1828800" algn="l" rtl="0" fontAlgn="base">
        <a:spcBef>
          <a:spcPct val="0"/>
        </a:spcBef>
        <a:spcAft>
          <a:spcPct val="0"/>
        </a:spcAft>
        <a:defRPr sz="3600" b="1">
          <a:solidFill>
            <a:srgbClr val="005072"/>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005072"/>
          </a:solidFill>
          <a:latin typeface="+mj-lt"/>
          <a:ea typeface="+mn-ea"/>
          <a:cs typeface="Arial" pitchFamily="34" charset="0"/>
        </a:defRPr>
      </a:lvl1pPr>
      <a:lvl2pPr marL="742950" indent="-285750" algn="l" rtl="0" eaLnBrk="0" fontAlgn="base" hangingPunct="0">
        <a:spcBef>
          <a:spcPct val="20000"/>
        </a:spcBef>
        <a:spcAft>
          <a:spcPct val="0"/>
        </a:spcAft>
        <a:buFont typeface="Arial" charset="0"/>
        <a:buChar char="–"/>
        <a:defRPr sz="2000" kern="1200">
          <a:solidFill>
            <a:srgbClr val="0081AB"/>
          </a:solidFill>
          <a:latin typeface="+mj-lt"/>
          <a:ea typeface="+mn-ea"/>
          <a:cs typeface="Arial" pitchFamily="34" charset="0"/>
        </a:defRPr>
      </a:lvl2pPr>
      <a:lvl3pPr marL="1143000" indent="-228600" algn="l" rtl="0" eaLnBrk="0" fontAlgn="base" hangingPunct="0">
        <a:spcBef>
          <a:spcPct val="20000"/>
        </a:spcBef>
        <a:spcAft>
          <a:spcPct val="0"/>
        </a:spcAft>
        <a:buFont typeface="Arial" charset="0"/>
        <a:buChar char="•"/>
        <a:defRPr kern="1200">
          <a:solidFill>
            <a:srgbClr val="0081AB"/>
          </a:solidFill>
          <a:latin typeface="+mj-lt"/>
          <a:ea typeface="+mn-ea"/>
          <a:cs typeface="Arial" pitchFamily="34" charset="0"/>
        </a:defRPr>
      </a:lvl3pPr>
      <a:lvl4pPr marL="1600200" indent="-228600" algn="l" rtl="0" eaLnBrk="0" fontAlgn="base" hangingPunct="0">
        <a:spcBef>
          <a:spcPct val="20000"/>
        </a:spcBef>
        <a:spcAft>
          <a:spcPct val="0"/>
        </a:spcAft>
        <a:buFont typeface="Arial" charset="0"/>
        <a:buChar char="–"/>
        <a:defRPr kern="1200">
          <a:solidFill>
            <a:srgbClr val="0081AB"/>
          </a:solidFill>
          <a:latin typeface="+mj-lt"/>
          <a:ea typeface="+mn-ea"/>
          <a:cs typeface="Arial" pitchFamily="34" charset="0"/>
        </a:defRPr>
      </a:lvl4pPr>
      <a:lvl5pPr marL="2057400" indent="-228600" algn="l" rtl="0" eaLnBrk="0" fontAlgn="base" hangingPunct="0">
        <a:spcBef>
          <a:spcPct val="20000"/>
        </a:spcBef>
        <a:spcAft>
          <a:spcPct val="0"/>
        </a:spcAft>
        <a:buFont typeface="Arial" charset="0"/>
        <a:buChar char="»"/>
        <a:defRPr kern="1200">
          <a:solidFill>
            <a:srgbClr val="0081AB"/>
          </a:solidFill>
          <a:latin typeface="+mj-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NUL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3" name="Picture 1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77200" y="6224862"/>
            <a:ext cx="914400" cy="579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a:xfrm>
            <a:off x="1367400" y="2178755"/>
            <a:ext cx="7770541" cy="1938992"/>
          </a:xfrm>
          <a:prstGeom prst="rect">
            <a:avLst/>
          </a:prstGeom>
        </p:spPr>
        <p:txBody>
          <a:bodyPr wrap="square" numCol="2">
            <a:spAutoFit/>
          </a:bodyPr>
          <a:lstStyle/>
          <a:p>
            <a:pPr algn="ctr" fontAlgn="auto">
              <a:spcBef>
                <a:spcPts val="0"/>
              </a:spcBef>
              <a:spcAft>
                <a:spcPts val="0"/>
              </a:spcAft>
              <a:defRPr/>
            </a:pPr>
            <a:endParaRPr lang="en-US" sz="3200" b="1" dirty="0" smtClean="0">
              <a:solidFill>
                <a:schemeClr val="bg1"/>
              </a:solidFill>
              <a:latin typeface="Cambria"/>
            </a:endParaRPr>
          </a:p>
          <a:p>
            <a:pPr algn="ctr" fontAlgn="auto">
              <a:spcBef>
                <a:spcPts val="0"/>
              </a:spcBef>
              <a:spcAft>
                <a:spcPts val="0"/>
              </a:spcAft>
              <a:defRPr/>
            </a:pPr>
            <a:endParaRPr lang="en-US" sz="3200" b="1" dirty="0" smtClean="0">
              <a:solidFill>
                <a:schemeClr val="bg1"/>
              </a:solidFill>
              <a:latin typeface="Cambria"/>
            </a:endParaRPr>
          </a:p>
          <a:p>
            <a:pPr algn="ctr" fontAlgn="auto">
              <a:spcBef>
                <a:spcPts val="0"/>
              </a:spcBef>
              <a:spcAft>
                <a:spcPts val="0"/>
              </a:spcAft>
              <a:defRPr/>
            </a:pPr>
            <a:endParaRPr lang="en-US" sz="3200" b="1" dirty="0">
              <a:solidFill>
                <a:schemeClr val="bg1"/>
              </a:solidFill>
              <a:latin typeface="Cambria"/>
            </a:endParaRPr>
          </a:p>
          <a:p>
            <a:pPr algn="ctr" fontAlgn="auto">
              <a:spcBef>
                <a:spcPts val="0"/>
              </a:spcBef>
              <a:spcAft>
                <a:spcPts val="0"/>
              </a:spcAft>
              <a:defRPr/>
            </a:pPr>
            <a:endParaRPr lang="en-US" sz="2400" b="1" dirty="0">
              <a:solidFill>
                <a:schemeClr val="bg1"/>
              </a:solidFill>
              <a:latin typeface="Cambria"/>
            </a:endParaRPr>
          </a:p>
        </p:txBody>
      </p:sp>
      <p:sp>
        <p:nvSpPr>
          <p:cNvPr id="3" name="Rectangle 2"/>
          <p:cNvSpPr/>
          <p:nvPr/>
        </p:nvSpPr>
        <p:spPr>
          <a:xfrm>
            <a:off x="1565520" y="1676400"/>
            <a:ext cx="7395600" cy="3834896"/>
          </a:xfrm>
          <a:prstGeom prst="rect">
            <a:avLst/>
          </a:prstGeom>
        </p:spPr>
        <p:txBody>
          <a:bodyPr wrap="square">
            <a:spAutoFit/>
          </a:bodyPr>
          <a:lstStyle/>
          <a:p>
            <a:pPr algn="ctr" fontAlgn="auto">
              <a:spcBef>
                <a:spcPts val="0"/>
              </a:spcBef>
              <a:spcAft>
                <a:spcPts val="0"/>
              </a:spcAft>
              <a:defRPr/>
            </a:pPr>
            <a:r>
              <a:rPr lang="en-US" altLang="en-US" sz="3600" b="1" dirty="0">
                <a:solidFill>
                  <a:srgbClr val="005072"/>
                </a:solidFill>
                <a:ea typeface="+mj-ea"/>
                <a:cs typeface="Arial" charset="0"/>
              </a:rPr>
              <a:t>Southern Alberta</a:t>
            </a:r>
            <a:br>
              <a:rPr lang="en-US" altLang="en-US" sz="3600" b="1" dirty="0">
                <a:solidFill>
                  <a:srgbClr val="005072"/>
                </a:solidFill>
                <a:ea typeface="+mj-ea"/>
                <a:cs typeface="Arial" charset="0"/>
              </a:rPr>
            </a:br>
            <a:r>
              <a:rPr lang="en-US" altLang="en-US" sz="3600" b="1" dirty="0">
                <a:solidFill>
                  <a:srgbClr val="005072"/>
                </a:solidFill>
                <a:ea typeface="+mj-ea"/>
                <a:cs typeface="Arial" charset="0"/>
              </a:rPr>
              <a:t>Child and Family Services</a:t>
            </a:r>
            <a:endParaRPr lang="en-US" sz="4000" b="1" dirty="0" smtClean="0">
              <a:solidFill>
                <a:prstClr val="white"/>
              </a:solidFill>
              <a:latin typeface="Cambria"/>
            </a:endParaRPr>
          </a:p>
          <a:p>
            <a:pPr algn="ctr" fontAlgn="auto">
              <a:spcBef>
                <a:spcPts val="0"/>
              </a:spcBef>
              <a:spcAft>
                <a:spcPts val="0"/>
              </a:spcAft>
              <a:defRPr/>
            </a:pPr>
            <a:endParaRPr lang="en-US" sz="4000" b="1" dirty="0">
              <a:solidFill>
                <a:prstClr val="white"/>
              </a:solidFill>
              <a:latin typeface="Cambria"/>
            </a:endParaRPr>
          </a:p>
          <a:p>
            <a:pPr lvl="0" algn="ctr" eaLnBrk="0" hangingPunct="0">
              <a:spcBef>
                <a:spcPct val="20000"/>
              </a:spcBef>
            </a:pPr>
            <a:r>
              <a:rPr lang="en-US" sz="2800" dirty="0">
                <a:solidFill>
                  <a:srgbClr val="005072"/>
                </a:solidFill>
                <a:latin typeface="Calibri"/>
                <a:cs typeface="Arial" pitchFamily="34" charset="0"/>
              </a:rPr>
              <a:t>Child Intervention Practice</a:t>
            </a:r>
          </a:p>
          <a:p>
            <a:pPr lvl="0" algn="ctr" eaLnBrk="0" hangingPunct="0">
              <a:spcBef>
                <a:spcPct val="20000"/>
              </a:spcBef>
            </a:pPr>
            <a:r>
              <a:rPr lang="en-US" sz="2800" dirty="0">
                <a:solidFill>
                  <a:srgbClr val="005072"/>
                </a:solidFill>
                <a:latin typeface="Calibri"/>
                <a:cs typeface="Arial" pitchFamily="34" charset="0"/>
              </a:rPr>
              <a:t>in Alberta – Current and Future Directions</a:t>
            </a:r>
          </a:p>
          <a:p>
            <a:pPr lvl="0" algn="ctr" fontAlgn="auto">
              <a:spcBef>
                <a:spcPts val="0"/>
              </a:spcBef>
              <a:spcAft>
                <a:spcPts val="0"/>
              </a:spcAft>
              <a:defRPr/>
            </a:pPr>
            <a:endParaRPr lang="en-US" sz="4000" b="1" dirty="0" smtClean="0">
              <a:solidFill>
                <a:prstClr val="white"/>
              </a:solidFill>
              <a:latin typeface="Cambria"/>
            </a:endParaRPr>
          </a:p>
          <a:p>
            <a:pPr lvl="0" algn="ctr" fontAlgn="auto">
              <a:spcBef>
                <a:spcPts val="0"/>
              </a:spcBef>
              <a:spcAft>
                <a:spcPts val="0"/>
              </a:spcAft>
              <a:defRPr/>
            </a:pPr>
            <a:endParaRPr lang="en-US" sz="2400" b="1" dirty="0">
              <a:solidFill>
                <a:prstClr val="white"/>
              </a:solidFill>
              <a:latin typeface="Cambria"/>
            </a:endParaRPr>
          </a:p>
        </p:txBody>
      </p:sp>
    </p:spTree>
    <p:extLst>
      <p:ext uri="{BB962C8B-B14F-4D97-AF65-F5344CB8AC3E}">
        <p14:creationId xmlns:p14="http://schemas.microsoft.com/office/powerpoint/2010/main" xmlns="" val="35693294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116742D-08BA-44B4-A2F3-8D2488001B37}" type="slidenum">
              <a:rPr lang="en-US" smtClean="0"/>
              <a:pPr>
                <a:defRPr/>
              </a:pPr>
              <a:t>10</a:t>
            </a:fld>
            <a:endParaRPr lang="en-US" dirty="0"/>
          </a:p>
        </p:txBody>
      </p:sp>
      <p:sp>
        <p:nvSpPr>
          <p:cNvPr id="3" name="TextBox 2"/>
          <p:cNvSpPr txBox="1"/>
          <p:nvPr/>
        </p:nvSpPr>
        <p:spPr>
          <a:xfrm>
            <a:off x="1676400" y="381000"/>
            <a:ext cx="7239000" cy="584775"/>
          </a:xfrm>
          <a:prstGeom prst="rect">
            <a:avLst/>
          </a:prstGeom>
          <a:noFill/>
        </p:spPr>
        <p:txBody>
          <a:bodyPr wrap="square" rtlCol="0">
            <a:spAutoFit/>
          </a:bodyPr>
          <a:lstStyle/>
          <a:p>
            <a:r>
              <a:rPr lang="en-US" altLang="en-US" sz="3200" b="1" dirty="0">
                <a:solidFill>
                  <a:srgbClr val="005072"/>
                </a:solidFill>
                <a:latin typeface="Arial" pitchFamily="34" charset="0"/>
                <a:cs typeface="Arial" pitchFamily="34" charset="0"/>
              </a:rPr>
              <a:t>CIPF </a:t>
            </a:r>
            <a:r>
              <a:rPr lang="en-US" altLang="en-US" sz="3200" b="1" dirty="0" smtClean="0">
                <a:solidFill>
                  <a:srgbClr val="005072"/>
                </a:solidFill>
                <a:latin typeface="Arial" pitchFamily="34" charset="0"/>
                <a:cs typeface="Arial" pitchFamily="34" charset="0"/>
              </a:rPr>
              <a:t>Principles</a:t>
            </a:r>
            <a:endParaRPr lang="en-US" sz="3200" b="1" dirty="0">
              <a:solidFill>
                <a:srgbClr val="005072"/>
              </a:solidFill>
              <a:latin typeface="Arial" pitchFamily="34" charset="0"/>
              <a:cs typeface="Arial" pitchFamily="34" charset="0"/>
            </a:endParaRPr>
          </a:p>
        </p:txBody>
      </p:sp>
      <p:sp>
        <p:nvSpPr>
          <p:cNvPr id="4" name="TextBox 3"/>
          <p:cNvSpPr txBox="1"/>
          <p:nvPr/>
        </p:nvSpPr>
        <p:spPr>
          <a:xfrm>
            <a:off x="1676400" y="1219200"/>
            <a:ext cx="7315200" cy="5490734"/>
          </a:xfrm>
          <a:prstGeom prst="rect">
            <a:avLst/>
          </a:prstGeom>
          <a:noFill/>
        </p:spPr>
        <p:txBody>
          <a:bodyPr wrap="square" rtlCol="0">
            <a:spAutoFit/>
          </a:bodyPr>
          <a:lstStyle/>
          <a:p>
            <a:pPr marL="0" lvl="1" eaLnBrk="0" hangingPunct="0">
              <a:lnSpc>
                <a:spcPct val="80000"/>
              </a:lnSpc>
              <a:spcBef>
                <a:spcPct val="20000"/>
              </a:spcBef>
              <a:tabLst>
                <a:tab pos="628650" algn="l"/>
              </a:tabLst>
            </a:pPr>
            <a:r>
              <a:rPr lang="en-US" altLang="en-US" sz="2400" b="1" dirty="0">
                <a:solidFill>
                  <a:srgbClr val="005072"/>
                </a:solidFill>
                <a:latin typeface="Arial" pitchFamily="34" charset="0"/>
                <a:cs typeface="Arial" pitchFamily="34" charset="0"/>
              </a:rPr>
              <a:t>Strengths-Based</a:t>
            </a:r>
          </a:p>
          <a:p>
            <a:pPr marL="342900" lvl="1" indent="-342900" eaLnBrk="0" hangingPunct="0">
              <a:spcBef>
                <a:spcPct val="20000"/>
              </a:spcBef>
              <a:spcAft>
                <a:spcPts val="1200"/>
              </a:spcAft>
              <a:buFont typeface="Arial" charset="0"/>
              <a:buChar char="•"/>
              <a:tabLst>
                <a:tab pos="628650" algn="l"/>
              </a:tabLst>
            </a:pPr>
            <a:r>
              <a:rPr lang="en-US" altLang="en-US" sz="2400" dirty="0">
                <a:solidFill>
                  <a:srgbClr val="005072"/>
                </a:solidFill>
                <a:latin typeface="Arial" pitchFamily="34" charset="0"/>
                <a:cs typeface="Arial" pitchFamily="34" charset="0"/>
              </a:rPr>
              <a:t>Our approach is reflective, culturally responsive and strengths-based.  Because all families have strengths and resources, we recognize and support the right and responsibility of parents to share in the decision-making process for them and their children</a:t>
            </a:r>
            <a:r>
              <a:rPr lang="en-US" altLang="en-US" sz="2400" dirty="0" smtClean="0">
                <a:solidFill>
                  <a:srgbClr val="005072"/>
                </a:solidFill>
                <a:latin typeface="Arial" pitchFamily="34" charset="0"/>
                <a:cs typeface="Arial" pitchFamily="34" charset="0"/>
              </a:rPr>
              <a:t>.</a:t>
            </a:r>
            <a:endParaRPr lang="en-US" altLang="en-US" sz="2400" dirty="0">
              <a:solidFill>
                <a:srgbClr val="005072"/>
              </a:solidFill>
              <a:latin typeface="Arial" pitchFamily="34" charset="0"/>
              <a:cs typeface="Arial" pitchFamily="34" charset="0"/>
            </a:endParaRPr>
          </a:p>
          <a:p>
            <a:pPr marL="0" lvl="1" eaLnBrk="0" hangingPunct="0">
              <a:lnSpc>
                <a:spcPct val="80000"/>
              </a:lnSpc>
              <a:spcBef>
                <a:spcPct val="20000"/>
              </a:spcBef>
              <a:tabLst>
                <a:tab pos="628650" algn="l"/>
              </a:tabLst>
            </a:pPr>
            <a:r>
              <a:rPr lang="en-US" altLang="en-US" sz="2400" b="1" dirty="0">
                <a:solidFill>
                  <a:srgbClr val="005072"/>
                </a:solidFill>
                <a:latin typeface="Arial" pitchFamily="34" charset="0"/>
                <a:cs typeface="Arial" pitchFamily="34" charset="0"/>
              </a:rPr>
              <a:t>Connection</a:t>
            </a:r>
          </a:p>
          <a:p>
            <a:pPr marL="342900" lvl="1" indent="-342900" eaLnBrk="0" hangingPunct="0">
              <a:spcBef>
                <a:spcPct val="20000"/>
              </a:spcBef>
              <a:buFont typeface="Arial" charset="0"/>
              <a:buChar char="•"/>
              <a:tabLst>
                <a:tab pos="628650" algn="l"/>
              </a:tabLst>
            </a:pPr>
            <a:r>
              <a:rPr lang="en-US" altLang="en-US" sz="2400" dirty="0">
                <a:solidFill>
                  <a:srgbClr val="005072"/>
                </a:solidFill>
                <a:latin typeface="Arial" pitchFamily="34" charset="0"/>
                <a:cs typeface="Arial" pitchFamily="34" charset="0"/>
              </a:rPr>
              <a:t>Children and youth are supported to maintain relationships that are important to them, be connected to their own culture, practice their religious  or spiritual beliefs and, for those with involvement, have a plan for their care where they are included in the decision-making process.</a:t>
            </a:r>
          </a:p>
        </p:txBody>
      </p:sp>
    </p:spTree>
    <p:extLst>
      <p:ext uri="{BB962C8B-B14F-4D97-AF65-F5344CB8AC3E}">
        <p14:creationId xmlns:p14="http://schemas.microsoft.com/office/powerpoint/2010/main" xmlns="" val="37555050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116742D-08BA-44B4-A2F3-8D2488001B37}" type="slidenum">
              <a:rPr lang="en-US" smtClean="0"/>
              <a:pPr>
                <a:defRPr/>
              </a:pPr>
              <a:t>11</a:t>
            </a:fld>
            <a:endParaRPr lang="en-US" dirty="0"/>
          </a:p>
        </p:txBody>
      </p:sp>
      <p:sp>
        <p:nvSpPr>
          <p:cNvPr id="3" name="TextBox 2"/>
          <p:cNvSpPr txBox="1"/>
          <p:nvPr/>
        </p:nvSpPr>
        <p:spPr>
          <a:xfrm>
            <a:off x="1524000" y="381000"/>
            <a:ext cx="7315200" cy="584775"/>
          </a:xfrm>
          <a:prstGeom prst="rect">
            <a:avLst/>
          </a:prstGeom>
          <a:noFill/>
        </p:spPr>
        <p:txBody>
          <a:bodyPr wrap="square" rtlCol="0">
            <a:spAutoFit/>
          </a:bodyPr>
          <a:lstStyle/>
          <a:p>
            <a:r>
              <a:rPr lang="en-US" altLang="en-US" sz="3200" b="1" dirty="0">
                <a:solidFill>
                  <a:srgbClr val="005072"/>
                </a:solidFill>
                <a:latin typeface="Arial" pitchFamily="34" charset="0"/>
                <a:cs typeface="Arial" pitchFamily="34" charset="0"/>
              </a:rPr>
              <a:t>CIPF </a:t>
            </a:r>
            <a:r>
              <a:rPr lang="en-US" altLang="en-US" sz="3200" b="1" dirty="0" smtClean="0">
                <a:solidFill>
                  <a:srgbClr val="005072"/>
                </a:solidFill>
                <a:latin typeface="Arial" pitchFamily="34" charset="0"/>
                <a:cs typeface="Arial" pitchFamily="34" charset="0"/>
              </a:rPr>
              <a:t>Principles</a:t>
            </a:r>
            <a:endParaRPr lang="en-US" sz="3200" b="1" dirty="0">
              <a:solidFill>
                <a:srgbClr val="005072"/>
              </a:solidFill>
              <a:latin typeface="Arial" pitchFamily="34" charset="0"/>
              <a:cs typeface="Arial" pitchFamily="34" charset="0"/>
            </a:endParaRPr>
          </a:p>
        </p:txBody>
      </p:sp>
      <p:sp>
        <p:nvSpPr>
          <p:cNvPr id="4" name="TextBox 3"/>
          <p:cNvSpPr txBox="1"/>
          <p:nvPr/>
        </p:nvSpPr>
        <p:spPr>
          <a:xfrm>
            <a:off x="1524000" y="1143000"/>
            <a:ext cx="7467600" cy="5490734"/>
          </a:xfrm>
          <a:prstGeom prst="rect">
            <a:avLst/>
          </a:prstGeom>
          <a:noFill/>
        </p:spPr>
        <p:txBody>
          <a:bodyPr wrap="square" rtlCol="0">
            <a:spAutoFit/>
          </a:bodyPr>
          <a:lstStyle/>
          <a:p>
            <a:pPr eaLnBrk="0" hangingPunct="0">
              <a:lnSpc>
                <a:spcPct val="80000"/>
              </a:lnSpc>
              <a:spcBef>
                <a:spcPct val="20000"/>
              </a:spcBef>
              <a:tabLst>
                <a:tab pos="628650" algn="l"/>
              </a:tabLst>
            </a:pPr>
            <a:r>
              <a:rPr lang="en-US" altLang="en-US" sz="2400" b="1" dirty="0">
                <a:solidFill>
                  <a:srgbClr val="005072"/>
                </a:solidFill>
                <a:latin typeface="Arial" pitchFamily="34" charset="0"/>
                <a:cs typeface="Arial" pitchFamily="34" charset="0"/>
              </a:rPr>
              <a:t>Collaboration</a:t>
            </a:r>
          </a:p>
          <a:p>
            <a:pPr marL="342900" lvl="1" indent="-342900" eaLnBrk="0" hangingPunct="0">
              <a:spcBef>
                <a:spcPct val="20000"/>
              </a:spcBef>
              <a:spcAft>
                <a:spcPts val="1200"/>
              </a:spcAft>
              <a:buFont typeface="Arial" charset="0"/>
              <a:buChar char="•"/>
              <a:tabLst>
                <a:tab pos="628650" algn="l"/>
              </a:tabLst>
            </a:pPr>
            <a:r>
              <a:rPr lang="en-US" altLang="en-US" sz="2400" dirty="0">
                <a:solidFill>
                  <a:srgbClr val="005072"/>
                </a:solidFill>
                <a:latin typeface="Arial" pitchFamily="34" charset="0"/>
                <a:cs typeface="Arial" pitchFamily="34" charset="0"/>
              </a:rPr>
              <a:t>We are child-focused and family centered.  We collaborate with families, community agencies, and other stakeholders in building positive, respectful partnerships across integrated multidisciplinary teams and providing individualized, flexible and timely services to support these efforts</a:t>
            </a:r>
            <a:r>
              <a:rPr lang="en-US" altLang="en-US" sz="2400" dirty="0" smtClean="0">
                <a:solidFill>
                  <a:srgbClr val="005072"/>
                </a:solidFill>
                <a:latin typeface="Arial" pitchFamily="34" charset="0"/>
                <a:cs typeface="Arial" pitchFamily="34" charset="0"/>
              </a:rPr>
              <a:t>.</a:t>
            </a:r>
            <a:endParaRPr lang="en-US" altLang="en-US" sz="2400" dirty="0">
              <a:solidFill>
                <a:srgbClr val="005072"/>
              </a:solidFill>
              <a:latin typeface="Arial" pitchFamily="34" charset="0"/>
              <a:cs typeface="Arial" pitchFamily="34" charset="0"/>
            </a:endParaRPr>
          </a:p>
          <a:p>
            <a:pPr eaLnBrk="0" hangingPunct="0">
              <a:lnSpc>
                <a:spcPct val="80000"/>
              </a:lnSpc>
              <a:spcBef>
                <a:spcPct val="20000"/>
              </a:spcBef>
              <a:tabLst>
                <a:tab pos="628650" algn="l"/>
              </a:tabLst>
            </a:pPr>
            <a:r>
              <a:rPr lang="en-US" altLang="en-US" sz="2400" b="1" dirty="0">
                <a:solidFill>
                  <a:srgbClr val="005072"/>
                </a:solidFill>
                <a:latin typeface="Arial" pitchFamily="34" charset="0"/>
                <a:cs typeface="Arial" pitchFamily="34" charset="0"/>
              </a:rPr>
              <a:t>Continuous Improvement</a:t>
            </a:r>
          </a:p>
          <a:p>
            <a:pPr marL="342900" lvl="1" indent="-342900" eaLnBrk="0" hangingPunct="0">
              <a:spcBef>
                <a:spcPct val="20000"/>
              </a:spcBef>
              <a:buFont typeface="Arial" charset="0"/>
              <a:buChar char="•"/>
              <a:tabLst>
                <a:tab pos="628650" algn="l"/>
              </a:tabLst>
            </a:pPr>
            <a:r>
              <a:rPr lang="en-US" altLang="en-US" sz="2400" dirty="0">
                <a:solidFill>
                  <a:srgbClr val="005072"/>
                </a:solidFill>
                <a:latin typeface="Arial" pitchFamily="34" charset="0"/>
                <a:cs typeface="Arial" pitchFamily="34" charset="0"/>
              </a:rPr>
              <a:t>Our casework is transparent and we share information appropriately.  Our approach is outcome-oriented and evidence-based therefore we support innovative practice, evaluate our performance and strive for continuous improvement.</a:t>
            </a:r>
          </a:p>
        </p:txBody>
      </p:sp>
    </p:spTree>
    <p:extLst>
      <p:ext uri="{BB962C8B-B14F-4D97-AF65-F5344CB8AC3E}">
        <p14:creationId xmlns:p14="http://schemas.microsoft.com/office/powerpoint/2010/main" xmlns="" val="17338349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dirty="0"/>
              <a:t>Outcomes for Children and Youth</a:t>
            </a:r>
          </a:p>
        </p:txBody>
      </p:sp>
      <p:sp>
        <p:nvSpPr>
          <p:cNvPr id="11" name="Content Placeholder 10"/>
          <p:cNvSpPr>
            <a:spLocks noGrp="1"/>
          </p:cNvSpPr>
          <p:nvPr>
            <p:ph idx="1"/>
          </p:nvPr>
        </p:nvSpPr>
        <p:spPr/>
        <p:txBody>
          <a:bodyPr/>
          <a:lstStyle/>
          <a:p>
            <a:pPr>
              <a:spcAft>
                <a:spcPts val="1200"/>
              </a:spcAft>
            </a:pPr>
            <a:r>
              <a:rPr lang="en-US" altLang="en-US" b="0" dirty="0" smtClean="0"/>
              <a:t>Vulnerable </a:t>
            </a:r>
            <a:r>
              <a:rPr lang="en-US" altLang="en-US" b="0" dirty="0"/>
              <a:t>children </a:t>
            </a:r>
            <a:r>
              <a:rPr lang="en-US" altLang="en-US" b="0" dirty="0" smtClean="0"/>
              <a:t>live </a:t>
            </a:r>
            <a:r>
              <a:rPr lang="en-US" altLang="en-US" b="0" dirty="0"/>
              <a:t>successfully in the c</a:t>
            </a:r>
            <a:r>
              <a:rPr lang="en-US" altLang="en-US" b="0" dirty="0" smtClean="0"/>
              <a:t>ommunity</a:t>
            </a:r>
            <a:endParaRPr lang="en-US" altLang="en-US" b="0" dirty="0"/>
          </a:p>
          <a:p>
            <a:pPr>
              <a:spcAft>
                <a:spcPts val="1200"/>
              </a:spcAft>
            </a:pPr>
            <a:r>
              <a:rPr lang="en-US" altLang="en-US" b="0" dirty="0"/>
              <a:t>Children in temporary care </a:t>
            </a:r>
            <a:r>
              <a:rPr lang="en-US" altLang="en-US" b="0" dirty="0" smtClean="0"/>
              <a:t>are reunited </a:t>
            </a:r>
            <a:r>
              <a:rPr lang="en-US" altLang="en-US" b="0" dirty="0"/>
              <a:t>quickly with their </a:t>
            </a:r>
            <a:r>
              <a:rPr lang="en-US" altLang="en-US" b="0" dirty="0" smtClean="0"/>
              <a:t>family</a:t>
            </a:r>
            <a:endParaRPr lang="en-US" altLang="en-US" b="0" dirty="0"/>
          </a:p>
          <a:p>
            <a:pPr>
              <a:spcAft>
                <a:spcPts val="1200"/>
              </a:spcAft>
            </a:pPr>
            <a:r>
              <a:rPr lang="en-US" altLang="en-US" b="0" dirty="0"/>
              <a:t>Children in permanent care </a:t>
            </a:r>
            <a:r>
              <a:rPr lang="en-US" altLang="en-US" b="0" dirty="0" smtClean="0"/>
              <a:t>are placed </a:t>
            </a:r>
            <a:r>
              <a:rPr lang="en-US" altLang="en-US" b="0" dirty="0"/>
              <a:t>in permanent homes as quickly as </a:t>
            </a:r>
            <a:r>
              <a:rPr lang="en-US" altLang="en-US" b="0" dirty="0" smtClean="0"/>
              <a:t>possible</a:t>
            </a:r>
            <a:endParaRPr lang="en-US" altLang="en-US" b="0" dirty="0"/>
          </a:p>
          <a:p>
            <a:pPr>
              <a:spcAft>
                <a:spcPts val="1200"/>
              </a:spcAft>
            </a:pPr>
            <a:r>
              <a:rPr lang="en-US" altLang="en-US" b="0" dirty="0"/>
              <a:t>Youth </a:t>
            </a:r>
            <a:r>
              <a:rPr lang="en-US" altLang="en-US" b="0" dirty="0" smtClean="0"/>
              <a:t>transition </a:t>
            </a:r>
            <a:r>
              <a:rPr lang="en-US" altLang="en-US" b="0" dirty="0"/>
              <a:t>to adulthood </a:t>
            </a:r>
            <a:r>
              <a:rPr lang="en-US" altLang="en-US" b="0" dirty="0" smtClean="0"/>
              <a:t>successfully</a:t>
            </a:r>
            <a:endParaRPr lang="en-US" altLang="en-US" b="0" dirty="0"/>
          </a:p>
          <a:p>
            <a:r>
              <a:rPr lang="en-US" altLang="en-US" b="0" dirty="0"/>
              <a:t>Aboriginal children </a:t>
            </a:r>
            <a:r>
              <a:rPr lang="en-US" altLang="en-US" b="0" dirty="0" smtClean="0"/>
              <a:t>live </a:t>
            </a:r>
            <a:r>
              <a:rPr lang="en-US" altLang="en-US" b="0" dirty="0"/>
              <a:t>in culturally appropriate placements</a:t>
            </a:r>
          </a:p>
          <a:p>
            <a:endParaRPr lang="en-US" b="0" dirty="0"/>
          </a:p>
        </p:txBody>
      </p:sp>
      <p:sp>
        <p:nvSpPr>
          <p:cNvPr id="3" name="Slide Number Placeholder 2"/>
          <p:cNvSpPr>
            <a:spLocks noGrp="1"/>
          </p:cNvSpPr>
          <p:nvPr>
            <p:ph type="sldNum" sz="quarter" idx="12"/>
          </p:nvPr>
        </p:nvSpPr>
        <p:spPr/>
        <p:txBody>
          <a:bodyPr/>
          <a:lstStyle/>
          <a:p>
            <a:fld id="{899659DC-76E5-43B2-9E22-9B511C260E1F}" type="slidenum">
              <a:rPr lang="en-US" smtClean="0"/>
              <a:pPr/>
              <a:t>12</a:t>
            </a:fld>
            <a:endParaRPr lang="en-US" dirty="0"/>
          </a:p>
        </p:txBody>
      </p:sp>
    </p:spTree>
    <p:extLst>
      <p:ext uri="{BB962C8B-B14F-4D97-AF65-F5344CB8AC3E}">
        <p14:creationId xmlns:p14="http://schemas.microsoft.com/office/powerpoint/2010/main" xmlns="" val="4446454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76400" y="274638"/>
            <a:ext cx="7239000" cy="792162"/>
          </a:xfrm>
        </p:spPr>
        <p:txBody>
          <a:bodyPr>
            <a:normAutofit/>
          </a:bodyPr>
          <a:lstStyle/>
          <a:p>
            <a:r>
              <a:rPr lang="en-US" sz="3200" dirty="0"/>
              <a:t>Changes in Practice</a:t>
            </a:r>
          </a:p>
        </p:txBody>
      </p:sp>
      <p:sp>
        <p:nvSpPr>
          <p:cNvPr id="5" name="Content Placeholder 4"/>
          <p:cNvSpPr>
            <a:spLocks noGrp="1"/>
          </p:cNvSpPr>
          <p:nvPr>
            <p:ph idx="1"/>
          </p:nvPr>
        </p:nvSpPr>
        <p:spPr>
          <a:xfrm>
            <a:off x="1676400" y="1295400"/>
            <a:ext cx="7239000" cy="4830763"/>
          </a:xfrm>
        </p:spPr>
        <p:txBody>
          <a:bodyPr/>
          <a:lstStyle/>
          <a:p>
            <a:pPr>
              <a:spcAft>
                <a:spcPts val="600"/>
              </a:spcAft>
            </a:pPr>
            <a:r>
              <a:rPr lang="en-US" b="0" dirty="0"/>
              <a:t>Connections with our </a:t>
            </a:r>
            <a:r>
              <a:rPr lang="en-US" b="0" dirty="0" smtClean="0"/>
              <a:t>Aboriginal </a:t>
            </a:r>
            <a:r>
              <a:rPr lang="en-US" b="0" dirty="0"/>
              <a:t>partners </a:t>
            </a:r>
            <a:r>
              <a:rPr lang="en-US" b="0" dirty="0" smtClean="0"/>
              <a:t>are being </a:t>
            </a:r>
            <a:r>
              <a:rPr lang="en-US" b="0" dirty="0"/>
              <a:t>strengthened</a:t>
            </a:r>
          </a:p>
          <a:p>
            <a:pPr>
              <a:spcAft>
                <a:spcPts val="600"/>
              </a:spcAft>
            </a:pPr>
            <a:r>
              <a:rPr lang="en-US" b="0" dirty="0"/>
              <a:t>Family meetings </a:t>
            </a:r>
            <a:r>
              <a:rPr lang="en-US" b="0" dirty="0" smtClean="0"/>
              <a:t>are being encouraged </a:t>
            </a:r>
            <a:r>
              <a:rPr lang="en-US" b="0" dirty="0"/>
              <a:t>as families have the responsibility and right to participate in decisions and plans that affect them</a:t>
            </a:r>
          </a:p>
          <a:p>
            <a:pPr>
              <a:spcAft>
                <a:spcPts val="600"/>
              </a:spcAft>
            </a:pPr>
            <a:r>
              <a:rPr lang="en-US" b="0" dirty="0"/>
              <a:t>Unique individualized plans </a:t>
            </a:r>
            <a:r>
              <a:rPr lang="en-US" b="0" dirty="0" smtClean="0"/>
              <a:t>are being developed </a:t>
            </a:r>
            <a:r>
              <a:rPr lang="en-US" b="0" dirty="0"/>
              <a:t>and supported</a:t>
            </a:r>
          </a:p>
          <a:p>
            <a:r>
              <a:rPr lang="en-US" b="0" dirty="0"/>
              <a:t>Through the provision of early intervention and prevention services,  children, youth and families are better able to address issues earlier on at a community level</a:t>
            </a:r>
          </a:p>
          <a:p>
            <a:endParaRPr lang="en-US" b="0" dirty="0"/>
          </a:p>
        </p:txBody>
      </p:sp>
      <p:sp>
        <p:nvSpPr>
          <p:cNvPr id="3" name="Slide Number Placeholder 2"/>
          <p:cNvSpPr>
            <a:spLocks noGrp="1"/>
          </p:cNvSpPr>
          <p:nvPr>
            <p:ph type="sldNum" sz="quarter" idx="12"/>
          </p:nvPr>
        </p:nvSpPr>
        <p:spPr/>
        <p:txBody>
          <a:bodyPr/>
          <a:lstStyle/>
          <a:p>
            <a:pPr>
              <a:defRPr/>
            </a:pPr>
            <a:fld id="{899659DC-76E5-43B2-9E22-9B511C260E1F}" type="slidenum">
              <a:rPr lang="en-US" smtClean="0"/>
              <a:pPr>
                <a:defRPr/>
              </a:pPr>
              <a:t>13</a:t>
            </a:fld>
            <a:endParaRPr lang="en-US" dirty="0"/>
          </a:p>
        </p:txBody>
      </p:sp>
    </p:spTree>
    <p:extLst>
      <p:ext uri="{BB962C8B-B14F-4D97-AF65-F5344CB8AC3E}">
        <p14:creationId xmlns:p14="http://schemas.microsoft.com/office/powerpoint/2010/main" xmlns="" val="25837345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7239000" cy="792162"/>
          </a:xfrm>
        </p:spPr>
        <p:txBody>
          <a:bodyPr>
            <a:normAutofit/>
          </a:bodyPr>
          <a:lstStyle/>
          <a:p>
            <a:r>
              <a:rPr lang="en-US" sz="3200" dirty="0"/>
              <a:t>What has worked well?</a:t>
            </a:r>
          </a:p>
        </p:txBody>
      </p:sp>
      <p:sp>
        <p:nvSpPr>
          <p:cNvPr id="4" name="Content Placeholder 3"/>
          <p:cNvSpPr>
            <a:spLocks noGrp="1"/>
          </p:cNvSpPr>
          <p:nvPr>
            <p:ph idx="1"/>
          </p:nvPr>
        </p:nvSpPr>
        <p:spPr>
          <a:xfrm>
            <a:off x="1447800" y="914400"/>
            <a:ext cx="7239000" cy="4876800"/>
          </a:xfrm>
        </p:spPr>
        <p:txBody>
          <a:bodyPr/>
          <a:lstStyle/>
          <a:p>
            <a:pPr lvl="0" eaLnBrk="1" fontAlgn="auto" hangingPunct="1">
              <a:spcAft>
                <a:spcPts val="0"/>
              </a:spcAft>
              <a:buFont typeface="Arial" panose="020B0604020202020204" pitchFamily="34" charset="0"/>
              <a:buChar char="•"/>
            </a:pPr>
            <a:r>
              <a:rPr lang="en-US" altLang="en-US" b="0" dirty="0"/>
              <a:t>Families </a:t>
            </a:r>
            <a:r>
              <a:rPr lang="en-US" altLang="en-US" b="0" dirty="0" smtClean="0"/>
              <a:t>are more engaged - reduces anxiety.</a:t>
            </a:r>
            <a:endParaRPr lang="en-US" altLang="en-US" b="0" dirty="0"/>
          </a:p>
          <a:p>
            <a:pPr lvl="0" eaLnBrk="1" fontAlgn="auto" hangingPunct="1">
              <a:spcAft>
                <a:spcPts val="0"/>
              </a:spcAft>
              <a:buFont typeface="Arial" panose="020B0604020202020204" pitchFamily="34" charset="0"/>
              <a:buChar char="•"/>
            </a:pPr>
            <a:r>
              <a:rPr lang="en-US" altLang="en-US" b="0" dirty="0" smtClean="0"/>
              <a:t>Parents have confidence </a:t>
            </a:r>
            <a:r>
              <a:rPr lang="en-US" altLang="en-US" b="0" dirty="0"/>
              <a:t>and </a:t>
            </a:r>
            <a:r>
              <a:rPr lang="en-US" altLang="en-US" b="0" dirty="0" smtClean="0"/>
              <a:t>the capacity to </a:t>
            </a:r>
            <a:r>
              <a:rPr lang="en-US" altLang="en-US" b="0" dirty="0"/>
              <a:t>take ownership and implement </a:t>
            </a:r>
            <a:r>
              <a:rPr lang="en-US" altLang="en-US" b="0" dirty="0" smtClean="0"/>
              <a:t>own plans when viewed as experts.</a:t>
            </a:r>
            <a:endParaRPr lang="en-US" altLang="en-US" b="0" dirty="0"/>
          </a:p>
          <a:p>
            <a:pPr lvl="0" eaLnBrk="1" fontAlgn="auto" hangingPunct="1">
              <a:spcAft>
                <a:spcPts val="0"/>
              </a:spcAft>
              <a:buFont typeface="Arial" panose="020B0604020202020204" pitchFamily="34" charset="0"/>
              <a:buChar char="•"/>
            </a:pPr>
            <a:r>
              <a:rPr lang="en-US" altLang="en-US" b="0" dirty="0"/>
              <a:t>Workers </a:t>
            </a:r>
            <a:r>
              <a:rPr lang="en-US" altLang="en-US" b="0" dirty="0" smtClean="0"/>
              <a:t>have </a:t>
            </a:r>
            <a:r>
              <a:rPr lang="en-US" altLang="en-US" b="0" dirty="0"/>
              <a:t>confidence that children can be kept safe </a:t>
            </a:r>
            <a:r>
              <a:rPr lang="en-US" altLang="en-US" b="0" dirty="0" smtClean="0"/>
              <a:t>at </a:t>
            </a:r>
            <a:r>
              <a:rPr lang="en-US" altLang="en-US" b="0" dirty="0"/>
              <a:t>home. </a:t>
            </a:r>
          </a:p>
          <a:p>
            <a:pPr lvl="0" eaLnBrk="1" fontAlgn="auto" hangingPunct="1">
              <a:spcAft>
                <a:spcPts val="0"/>
              </a:spcAft>
              <a:buFont typeface="Arial" panose="020B0604020202020204" pitchFamily="34" charset="0"/>
              <a:buChar char="•"/>
            </a:pPr>
            <a:r>
              <a:rPr lang="en-US" altLang="en-US" b="0" dirty="0"/>
              <a:t>A</a:t>
            </a:r>
            <a:r>
              <a:rPr lang="en-US" altLang="en-US" b="0" dirty="0" smtClean="0"/>
              <a:t>ssumptions about what </a:t>
            </a:r>
            <a:r>
              <a:rPr lang="en-US" altLang="en-US" b="0" dirty="0"/>
              <a:t>is harming the child and what is safe </a:t>
            </a:r>
            <a:r>
              <a:rPr lang="en-US" altLang="en-US" b="0" dirty="0" smtClean="0"/>
              <a:t>enough are challenged. </a:t>
            </a:r>
          </a:p>
          <a:p>
            <a:pPr lvl="0" eaLnBrk="1" fontAlgn="auto" hangingPunct="1">
              <a:spcAft>
                <a:spcPts val="0"/>
              </a:spcAft>
              <a:buFont typeface="Arial" panose="020B0604020202020204" pitchFamily="34" charset="0"/>
              <a:buChar char="•"/>
            </a:pPr>
            <a:r>
              <a:rPr lang="en-US" altLang="en-US" b="0" dirty="0" smtClean="0"/>
              <a:t>Workers </a:t>
            </a:r>
            <a:r>
              <a:rPr lang="en-US" altLang="en-US" b="0" dirty="0"/>
              <a:t>and families build a joint understanding of </a:t>
            </a:r>
            <a:r>
              <a:rPr lang="en-US" altLang="en-US" b="0" dirty="0" smtClean="0"/>
              <a:t>concerns</a:t>
            </a:r>
            <a:r>
              <a:rPr lang="en-US" altLang="en-US" b="0" dirty="0"/>
              <a:t>. </a:t>
            </a:r>
          </a:p>
          <a:p>
            <a:pPr lvl="0" eaLnBrk="1" fontAlgn="auto" hangingPunct="1">
              <a:spcAft>
                <a:spcPts val="0"/>
              </a:spcAft>
              <a:buFont typeface="Arial" panose="020B0604020202020204" pitchFamily="34" charset="0"/>
              <a:buChar char="•"/>
            </a:pPr>
            <a:r>
              <a:rPr lang="en-US" altLang="en-US" b="0" dirty="0"/>
              <a:t>Assessment process is less reactive and considers everyone’s perspective. </a:t>
            </a:r>
            <a:r>
              <a:rPr lang="en-US" altLang="en-US" b="0" dirty="0" smtClean="0"/>
              <a:t>  </a:t>
            </a:r>
            <a:endParaRPr lang="en-US" altLang="en-US" b="0" dirty="0"/>
          </a:p>
          <a:p>
            <a:pPr lvl="0" eaLnBrk="1" fontAlgn="auto" hangingPunct="1">
              <a:spcAft>
                <a:spcPts val="0"/>
              </a:spcAft>
              <a:buFont typeface="Arial" panose="020B0604020202020204" pitchFamily="34" charset="0"/>
              <a:buChar char="•"/>
            </a:pPr>
            <a:r>
              <a:rPr lang="en-US" altLang="en-US" b="0" dirty="0" smtClean="0"/>
              <a:t>There is shift </a:t>
            </a:r>
            <a:r>
              <a:rPr lang="en-US" altLang="en-US" b="0" dirty="0"/>
              <a:t>from managing risk to building </a:t>
            </a:r>
            <a:r>
              <a:rPr lang="en-US" altLang="en-US" b="0" dirty="0" smtClean="0"/>
              <a:t>safety.</a:t>
            </a:r>
            <a:endParaRPr lang="en-US" altLang="en-US" b="0" dirty="0"/>
          </a:p>
          <a:p>
            <a:pPr lvl="0" eaLnBrk="1" fontAlgn="auto" hangingPunct="1">
              <a:spcAft>
                <a:spcPts val="0"/>
              </a:spcAft>
              <a:buFont typeface="Arial" panose="020B0604020202020204" pitchFamily="34" charset="0"/>
              <a:buChar char="•"/>
            </a:pPr>
            <a:endParaRPr lang="en-US" altLang="en-US" b="0" dirty="0"/>
          </a:p>
          <a:p>
            <a:pPr lvl="0" eaLnBrk="1" fontAlgn="auto" hangingPunct="1">
              <a:spcAft>
                <a:spcPts val="0"/>
              </a:spcAft>
              <a:buFont typeface="Arial" panose="020B0604020202020204" pitchFamily="34" charset="0"/>
              <a:buChar char="•"/>
            </a:pPr>
            <a:endParaRPr lang="en-US" b="0" dirty="0">
              <a:latin typeface="Cambria" panose="02040503050406030204" pitchFamily="18" charset="0"/>
            </a:endParaRPr>
          </a:p>
          <a:p>
            <a:endParaRPr lang="en-US" dirty="0"/>
          </a:p>
        </p:txBody>
      </p:sp>
      <p:sp>
        <p:nvSpPr>
          <p:cNvPr id="3" name="Slide Number Placeholder 2"/>
          <p:cNvSpPr>
            <a:spLocks noGrp="1"/>
          </p:cNvSpPr>
          <p:nvPr>
            <p:ph type="sldNum" sz="quarter" idx="12"/>
          </p:nvPr>
        </p:nvSpPr>
        <p:spPr/>
        <p:txBody>
          <a:bodyPr/>
          <a:lstStyle/>
          <a:p>
            <a:pPr>
              <a:defRPr/>
            </a:pPr>
            <a:fld id="{DFF67E71-0036-4273-9614-DD2D1877DE1C}" type="slidenum">
              <a:rPr lang="en-US" smtClean="0"/>
              <a:pPr>
                <a:defRPr/>
              </a:pPr>
              <a:t>14</a:t>
            </a:fld>
            <a:endParaRPr lang="en-US" dirty="0"/>
          </a:p>
        </p:txBody>
      </p:sp>
    </p:spTree>
    <p:extLst>
      <p:ext uri="{BB962C8B-B14F-4D97-AF65-F5344CB8AC3E}">
        <p14:creationId xmlns:p14="http://schemas.microsoft.com/office/powerpoint/2010/main" xmlns="" val="1982610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609600"/>
            <a:ext cx="7239000" cy="1143000"/>
          </a:xfrm>
        </p:spPr>
        <p:txBody>
          <a:bodyPr/>
          <a:lstStyle/>
          <a:p>
            <a:pPr algn="ctr"/>
            <a:r>
              <a:rPr lang="en-US" sz="4800" b="0" kern="0" dirty="0">
                <a:solidFill>
                  <a:srgbClr val="000000"/>
                </a:solidFill>
                <a:latin typeface="Gill Sans MT"/>
              </a:rPr>
              <a:t>Mapping Our Journey </a:t>
            </a:r>
            <a:endParaRPr lang="en-CA" dirty="0"/>
          </a:p>
        </p:txBody>
      </p:sp>
      <p:sp>
        <p:nvSpPr>
          <p:cNvPr id="3" name="Slide Number Placeholder 2"/>
          <p:cNvSpPr>
            <a:spLocks noGrp="1"/>
          </p:cNvSpPr>
          <p:nvPr>
            <p:ph type="sldNum" sz="quarter" idx="12"/>
          </p:nvPr>
        </p:nvSpPr>
        <p:spPr/>
        <p:txBody>
          <a:bodyPr/>
          <a:lstStyle/>
          <a:p>
            <a:pPr>
              <a:defRPr/>
            </a:pPr>
            <a:fld id="{FB1839AE-652E-43EC-9579-AC6DDF4DE281}" type="slidenum">
              <a:rPr lang="en-US" smtClean="0"/>
              <a:pPr>
                <a:defRPr/>
              </a:pPr>
              <a:t>15</a:t>
            </a:fld>
            <a:endParaRPr lang="en-US" dirty="0"/>
          </a:p>
        </p:txBody>
      </p:sp>
      <p:sp>
        <p:nvSpPr>
          <p:cNvPr id="4" name="TextBox 3"/>
          <p:cNvSpPr txBox="1"/>
          <p:nvPr/>
        </p:nvSpPr>
        <p:spPr>
          <a:xfrm>
            <a:off x="1676400" y="2057400"/>
            <a:ext cx="7162800" cy="2689967"/>
          </a:xfrm>
          <a:prstGeom prst="rect">
            <a:avLst/>
          </a:prstGeom>
          <a:noFill/>
        </p:spPr>
        <p:txBody>
          <a:bodyPr wrap="square" rtlCol="0">
            <a:spAutoFit/>
          </a:bodyPr>
          <a:lstStyle/>
          <a:p>
            <a:pPr lvl="0" eaLnBrk="0" hangingPunct="0">
              <a:spcBef>
                <a:spcPct val="20000"/>
              </a:spcBef>
            </a:pPr>
            <a:r>
              <a:rPr lang="en-US" sz="4000" b="1" dirty="0">
                <a:solidFill>
                  <a:srgbClr val="005072"/>
                </a:solidFill>
                <a:latin typeface="Calibri"/>
                <a:cs typeface="Arial" pitchFamily="34" charset="0"/>
              </a:rPr>
              <a:t>Partnership between</a:t>
            </a:r>
            <a:r>
              <a:rPr lang="en-US" sz="2400" b="1" dirty="0">
                <a:solidFill>
                  <a:srgbClr val="005072"/>
                </a:solidFill>
                <a:latin typeface="Calibri"/>
                <a:cs typeface="Arial" pitchFamily="34" charset="0"/>
              </a:rPr>
              <a:t>: </a:t>
            </a:r>
          </a:p>
          <a:p>
            <a:pPr marL="742950" lvl="1" indent="-285750" eaLnBrk="0" hangingPunct="0">
              <a:spcBef>
                <a:spcPct val="20000"/>
              </a:spcBef>
              <a:buFont typeface="Arial" charset="0"/>
              <a:buChar char="–"/>
            </a:pPr>
            <a:r>
              <a:rPr lang="en-US" sz="2800" b="1" dirty="0" err="1">
                <a:solidFill>
                  <a:srgbClr val="1B587C">
                    <a:lumMod val="75000"/>
                  </a:srgbClr>
                </a:solidFill>
                <a:latin typeface="Calibri"/>
                <a:cs typeface="Arial" pitchFamily="34" charset="0"/>
              </a:rPr>
              <a:t>Piikani</a:t>
            </a:r>
            <a:r>
              <a:rPr lang="en-US" sz="2800" b="1" dirty="0">
                <a:solidFill>
                  <a:srgbClr val="1B587C">
                    <a:lumMod val="75000"/>
                  </a:srgbClr>
                </a:solidFill>
                <a:latin typeface="Calibri"/>
                <a:cs typeface="Arial" pitchFamily="34" charset="0"/>
              </a:rPr>
              <a:t> Child and Family Services </a:t>
            </a:r>
          </a:p>
          <a:p>
            <a:pPr marL="742950" lvl="1" indent="-285750" eaLnBrk="0" hangingPunct="0">
              <a:spcBef>
                <a:spcPct val="20000"/>
              </a:spcBef>
              <a:buFont typeface="Arial" charset="0"/>
              <a:buChar char="–"/>
            </a:pPr>
            <a:r>
              <a:rPr lang="en-US" sz="2800" b="1" dirty="0" err="1">
                <a:solidFill>
                  <a:srgbClr val="1B587C">
                    <a:lumMod val="75000"/>
                  </a:srgbClr>
                </a:solidFill>
                <a:latin typeface="Calibri"/>
                <a:cs typeface="Arial" pitchFamily="34" charset="0"/>
              </a:rPr>
              <a:t>Kainaiwa</a:t>
            </a:r>
            <a:r>
              <a:rPr lang="en-US" sz="2800" b="1" dirty="0">
                <a:solidFill>
                  <a:srgbClr val="1B587C">
                    <a:lumMod val="75000"/>
                  </a:srgbClr>
                </a:solidFill>
                <a:latin typeface="Calibri"/>
                <a:cs typeface="Arial" pitchFamily="34" charset="0"/>
              </a:rPr>
              <a:t> Children’s Services </a:t>
            </a:r>
          </a:p>
          <a:p>
            <a:pPr marL="742950" lvl="1" indent="-285750" eaLnBrk="0" hangingPunct="0">
              <a:spcBef>
                <a:spcPct val="20000"/>
              </a:spcBef>
              <a:buFont typeface="Arial" charset="0"/>
              <a:buChar char="–"/>
            </a:pPr>
            <a:r>
              <a:rPr lang="en-US" sz="2800" b="1" dirty="0">
                <a:solidFill>
                  <a:srgbClr val="1B587C">
                    <a:lumMod val="75000"/>
                  </a:srgbClr>
                </a:solidFill>
                <a:latin typeface="Calibri"/>
                <a:cs typeface="Arial" pitchFamily="34" charset="0"/>
              </a:rPr>
              <a:t>Southern Alberta Child and Family Services </a:t>
            </a:r>
          </a:p>
        </p:txBody>
      </p:sp>
      <p:sp>
        <p:nvSpPr>
          <p:cNvPr id="5" name="TextBox 4"/>
          <p:cNvSpPr txBox="1"/>
          <p:nvPr/>
        </p:nvSpPr>
        <p:spPr>
          <a:xfrm>
            <a:off x="1676400" y="4747367"/>
            <a:ext cx="7162800" cy="1410835"/>
          </a:xfrm>
          <a:prstGeom prst="rect">
            <a:avLst/>
          </a:prstGeom>
          <a:noFill/>
        </p:spPr>
        <p:txBody>
          <a:bodyPr wrap="square" rtlCol="0">
            <a:spAutoFit/>
          </a:bodyPr>
          <a:lstStyle/>
          <a:p>
            <a:pPr lvl="0" algn="ctr">
              <a:lnSpc>
                <a:spcPct val="119000"/>
              </a:lnSpc>
              <a:spcBef>
                <a:spcPts val="0"/>
              </a:spcBef>
              <a:spcAft>
                <a:spcPts val="0"/>
              </a:spcAft>
            </a:pPr>
            <a:r>
              <a:rPr lang="en-US" sz="4000" b="1" kern="1400" dirty="0" smtClean="0">
                <a:solidFill>
                  <a:srgbClr val="000000"/>
                </a:solidFill>
                <a:latin typeface="Harlow Solid Italic"/>
              </a:rPr>
              <a:t>“</a:t>
            </a:r>
            <a:r>
              <a:rPr lang="en-US" sz="4000" b="1" kern="1400" dirty="0" err="1" smtClean="0">
                <a:solidFill>
                  <a:srgbClr val="000000"/>
                </a:solidFill>
                <a:latin typeface="Harlow Solid Italic"/>
              </a:rPr>
              <a:t>ak</a:t>
            </a:r>
            <a:r>
              <a:rPr lang="en-US" sz="4000" b="1" kern="1400" dirty="0" smtClean="0">
                <a:solidFill>
                  <a:srgbClr val="000000"/>
                </a:solidFill>
                <a:latin typeface="Harlow Solid Italic"/>
              </a:rPr>
              <a:t> </a:t>
            </a:r>
            <a:r>
              <a:rPr lang="en-US" sz="4000" b="1" kern="1400" dirty="0" err="1" smtClean="0">
                <a:solidFill>
                  <a:srgbClr val="000000"/>
                </a:solidFill>
                <a:latin typeface="Harlow Solid Italic"/>
              </a:rPr>
              <a:t>koh</a:t>
            </a:r>
            <a:r>
              <a:rPr lang="en-US" sz="4000" b="1" kern="1400" dirty="0" smtClean="0">
                <a:solidFill>
                  <a:srgbClr val="000000"/>
                </a:solidFill>
                <a:latin typeface="Harlow Solid Italic"/>
              </a:rPr>
              <a:t> </a:t>
            </a:r>
            <a:r>
              <a:rPr lang="en-US" sz="4000" b="1" kern="1400" dirty="0" err="1" smtClean="0">
                <a:solidFill>
                  <a:srgbClr val="000000"/>
                </a:solidFill>
                <a:latin typeface="Harlow Solid Italic"/>
              </a:rPr>
              <a:t>ka</a:t>
            </a:r>
            <a:r>
              <a:rPr lang="en-US" sz="4000" b="1" kern="1400" dirty="0" smtClean="0">
                <a:solidFill>
                  <a:srgbClr val="000000"/>
                </a:solidFill>
                <a:latin typeface="Harlow Solid Italic"/>
              </a:rPr>
              <a:t> </a:t>
            </a:r>
            <a:r>
              <a:rPr lang="en-US" sz="4000" b="1" kern="1400" dirty="0" err="1" smtClean="0">
                <a:solidFill>
                  <a:srgbClr val="000000"/>
                </a:solidFill>
                <a:latin typeface="Harlow Solid Italic"/>
              </a:rPr>
              <a:t>noat</a:t>
            </a:r>
            <a:r>
              <a:rPr lang="en-US" sz="4000" b="1" kern="1400" dirty="0" smtClean="0">
                <a:solidFill>
                  <a:srgbClr val="000000"/>
                </a:solidFill>
                <a:latin typeface="Harlow Solid Italic"/>
              </a:rPr>
              <a:t> </a:t>
            </a:r>
            <a:r>
              <a:rPr lang="en-US" sz="4000" b="1" kern="1400" dirty="0" err="1" smtClean="0">
                <a:solidFill>
                  <a:srgbClr val="000000"/>
                </a:solidFill>
                <a:latin typeface="Harlow Solid Italic"/>
              </a:rPr>
              <a:t>tah</a:t>
            </a:r>
            <a:r>
              <a:rPr lang="en-US" sz="4000" b="1" kern="1400" dirty="0" smtClean="0">
                <a:solidFill>
                  <a:srgbClr val="000000"/>
                </a:solidFill>
                <a:latin typeface="Harlow Solid Italic"/>
              </a:rPr>
              <a:t> </a:t>
            </a:r>
            <a:r>
              <a:rPr lang="en-US" sz="4000" b="1" kern="1400" dirty="0" err="1" smtClean="0">
                <a:solidFill>
                  <a:srgbClr val="000000"/>
                </a:solidFill>
                <a:latin typeface="Harlow Solid Italic"/>
              </a:rPr>
              <a:t>ka</a:t>
            </a:r>
            <a:r>
              <a:rPr lang="en-US" sz="4000" b="1" kern="1400" dirty="0" smtClean="0">
                <a:solidFill>
                  <a:srgbClr val="000000"/>
                </a:solidFill>
                <a:latin typeface="Harlow Solid Italic"/>
              </a:rPr>
              <a:t> </a:t>
            </a:r>
            <a:r>
              <a:rPr lang="en-US" sz="4000" b="1" kern="1400" dirty="0" err="1" smtClean="0">
                <a:solidFill>
                  <a:srgbClr val="000000"/>
                </a:solidFill>
                <a:latin typeface="Harlow Solid Italic"/>
              </a:rPr>
              <a:t>yop</a:t>
            </a:r>
            <a:r>
              <a:rPr lang="en-US" sz="4000" b="1" kern="1400" dirty="0" smtClean="0">
                <a:solidFill>
                  <a:srgbClr val="000000"/>
                </a:solidFill>
                <a:latin typeface="Harlow Solid Italic"/>
              </a:rPr>
              <a:t>” </a:t>
            </a:r>
          </a:p>
          <a:p>
            <a:pPr lvl="0" algn="ctr">
              <a:lnSpc>
                <a:spcPct val="119000"/>
              </a:lnSpc>
              <a:spcBef>
                <a:spcPts val="0"/>
              </a:spcBef>
              <a:spcAft>
                <a:spcPts val="0"/>
              </a:spcAft>
            </a:pPr>
            <a:r>
              <a:rPr lang="en-US" sz="3200" b="1" kern="1400" dirty="0" smtClean="0">
                <a:solidFill>
                  <a:srgbClr val="000000"/>
                </a:solidFill>
                <a:latin typeface="+mn-lt"/>
              </a:rPr>
              <a:t>“We will all come home”</a:t>
            </a:r>
            <a:endParaRPr lang="en-US" sz="3200" kern="1400" dirty="0">
              <a:solidFill>
                <a:srgbClr val="000000"/>
              </a:solidFill>
              <a:latin typeface="+mn-lt"/>
            </a:endParaRPr>
          </a:p>
        </p:txBody>
      </p:sp>
    </p:spTree>
    <p:extLst>
      <p:ext uri="{BB962C8B-B14F-4D97-AF65-F5344CB8AC3E}">
        <p14:creationId xmlns:p14="http://schemas.microsoft.com/office/powerpoint/2010/main" xmlns="" val="40720853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467600" cy="1143000"/>
          </a:xfrm>
        </p:spPr>
        <p:txBody>
          <a:bodyPr/>
          <a:lstStyle/>
          <a:p>
            <a:pPr algn="ctr"/>
            <a:r>
              <a:rPr lang="en-US" sz="3300" kern="0" dirty="0">
                <a:solidFill>
                  <a:srgbClr val="000000"/>
                </a:solidFill>
                <a:latin typeface="Gill Sans MT"/>
              </a:rPr>
              <a:t>An Overview of our Journey Together </a:t>
            </a:r>
            <a:endParaRPr lang="en-US" dirty="0"/>
          </a:p>
        </p:txBody>
      </p:sp>
      <p:sp>
        <p:nvSpPr>
          <p:cNvPr id="3" name="Slide Number Placeholder 2"/>
          <p:cNvSpPr>
            <a:spLocks noGrp="1"/>
          </p:cNvSpPr>
          <p:nvPr>
            <p:ph type="sldNum" sz="quarter" idx="12"/>
          </p:nvPr>
        </p:nvSpPr>
        <p:spPr/>
        <p:txBody>
          <a:bodyPr/>
          <a:lstStyle/>
          <a:p>
            <a:pPr>
              <a:defRPr/>
            </a:pPr>
            <a:fld id="{FB1839AE-652E-43EC-9579-AC6DDF4DE281}" type="slidenum">
              <a:rPr lang="en-US" smtClean="0"/>
              <a:pPr>
                <a:defRPr/>
              </a:pPr>
              <a:t>16</a:t>
            </a:fld>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914400"/>
            <a:ext cx="7532703" cy="563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9996591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239000" cy="1295400"/>
          </a:xfrm>
        </p:spPr>
        <p:txBody>
          <a:bodyPr/>
          <a:lstStyle/>
          <a:p>
            <a:pPr algn="ctr"/>
            <a:r>
              <a:rPr lang="en-US" sz="1600" u="sng" dirty="0">
                <a:solidFill>
                  <a:srgbClr val="000000"/>
                </a:solidFill>
                <a:latin typeface="Arial" charset="0"/>
              </a:rPr>
              <a:t>Inspirational Graphic</a:t>
            </a:r>
            <a:br>
              <a:rPr lang="en-US" sz="1600" u="sng" dirty="0">
                <a:solidFill>
                  <a:srgbClr val="000000"/>
                </a:solidFill>
                <a:latin typeface="Arial" charset="0"/>
              </a:rPr>
            </a:br>
            <a:r>
              <a:rPr lang="en-US" sz="1600" u="sng" dirty="0">
                <a:solidFill>
                  <a:srgbClr val="000000"/>
                </a:solidFill>
                <a:latin typeface="Arial" charset="0"/>
              </a:rPr>
              <a:t/>
            </a:r>
            <a:br>
              <a:rPr lang="en-US" sz="1600" u="sng" dirty="0">
                <a:solidFill>
                  <a:srgbClr val="000000"/>
                </a:solidFill>
                <a:latin typeface="Arial" charset="0"/>
              </a:rPr>
            </a:br>
            <a:r>
              <a:rPr lang="en-US" sz="1600" b="0" dirty="0">
                <a:solidFill>
                  <a:srgbClr val="000000"/>
                </a:solidFill>
                <a:latin typeface="Arial" charset="0"/>
              </a:rPr>
              <a:t>Facilitators unveiled a mural capturing highlights of the work of this group entitled</a:t>
            </a:r>
            <a:r>
              <a:rPr lang="en-US" sz="1600" dirty="0">
                <a:solidFill>
                  <a:srgbClr val="000000"/>
                </a:solidFill>
                <a:latin typeface="Arial" charset="0"/>
              </a:rPr>
              <a:t>, ‘</a:t>
            </a:r>
            <a:r>
              <a:rPr lang="en-US" sz="1600" dirty="0" err="1">
                <a:solidFill>
                  <a:srgbClr val="000000"/>
                </a:solidFill>
                <a:latin typeface="Arial" charset="0"/>
              </a:rPr>
              <a:t>Ak</a:t>
            </a:r>
            <a:r>
              <a:rPr lang="en-US" sz="1600" dirty="0">
                <a:solidFill>
                  <a:srgbClr val="000000"/>
                </a:solidFill>
                <a:latin typeface="Arial" charset="0"/>
              </a:rPr>
              <a:t> </a:t>
            </a:r>
            <a:r>
              <a:rPr lang="en-US" sz="1600" dirty="0" err="1">
                <a:solidFill>
                  <a:srgbClr val="000000"/>
                </a:solidFill>
                <a:latin typeface="Arial" charset="0"/>
              </a:rPr>
              <a:t>koh</a:t>
            </a:r>
            <a:r>
              <a:rPr lang="en-US" sz="1600" dirty="0">
                <a:solidFill>
                  <a:srgbClr val="000000"/>
                </a:solidFill>
                <a:latin typeface="Arial" charset="0"/>
              </a:rPr>
              <a:t> </a:t>
            </a:r>
            <a:r>
              <a:rPr lang="en-US" sz="1600" dirty="0" err="1">
                <a:solidFill>
                  <a:srgbClr val="000000"/>
                </a:solidFill>
                <a:latin typeface="Arial" charset="0"/>
              </a:rPr>
              <a:t>ka</a:t>
            </a:r>
            <a:r>
              <a:rPr lang="en-US" sz="1600" dirty="0">
                <a:solidFill>
                  <a:srgbClr val="000000"/>
                </a:solidFill>
                <a:latin typeface="Arial" charset="0"/>
              </a:rPr>
              <a:t> </a:t>
            </a:r>
            <a:r>
              <a:rPr lang="en-US" sz="1600" dirty="0" err="1">
                <a:solidFill>
                  <a:srgbClr val="000000"/>
                </a:solidFill>
                <a:latin typeface="Arial" charset="0"/>
              </a:rPr>
              <a:t>noat</a:t>
            </a:r>
            <a:r>
              <a:rPr lang="en-US" sz="1600" dirty="0">
                <a:solidFill>
                  <a:srgbClr val="000000"/>
                </a:solidFill>
                <a:latin typeface="Arial" charset="0"/>
              </a:rPr>
              <a:t> </a:t>
            </a:r>
            <a:r>
              <a:rPr lang="en-US" sz="1600" dirty="0" err="1">
                <a:solidFill>
                  <a:srgbClr val="000000"/>
                </a:solidFill>
                <a:latin typeface="Arial" charset="0"/>
              </a:rPr>
              <a:t>tah</a:t>
            </a:r>
            <a:r>
              <a:rPr lang="en-US" sz="1600" dirty="0">
                <a:solidFill>
                  <a:srgbClr val="000000"/>
                </a:solidFill>
                <a:latin typeface="Arial" charset="0"/>
              </a:rPr>
              <a:t> </a:t>
            </a:r>
            <a:r>
              <a:rPr lang="en-US" sz="1600" dirty="0" err="1">
                <a:solidFill>
                  <a:srgbClr val="000000"/>
                </a:solidFill>
                <a:latin typeface="Arial" charset="0"/>
              </a:rPr>
              <a:t>ka</a:t>
            </a:r>
            <a:r>
              <a:rPr lang="en-US" sz="1600" dirty="0">
                <a:solidFill>
                  <a:srgbClr val="000000"/>
                </a:solidFill>
                <a:latin typeface="Arial" charset="0"/>
              </a:rPr>
              <a:t> </a:t>
            </a:r>
            <a:r>
              <a:rPr lang="en-US" sz="1600" dirty="0" err="1">
                <a:solidFill>
                  <a:srgbClr val="000000"/>
                </a:solidFill>
                <a:latin typeface="Arial" charset="0"/>
              </a:rPr>
              <a:t>yop</a:t>
            </a:r>
            <a:r>
              <a:rPr lang="en-US" sz="1600" dirty="0">
                <a:solidFill>
                  <a:srgbClr val="000000"/>
                </a:solidFill>
                <a:latin typeface="Arial" charset="0"/>
              </a:rPr>
              <a:t>’ </a:t>
            </a:r>
            <a:r>
              <a:rPr lang="en-US" sz="1600" b="0" dirty="0">
                <a:solidFill>
                  <a:srgbClr val="000000"/>
                </a:solidFill>
                <a:latin typeface="Arial" charset="0"/>
              </a:rPr>
              <a:t>or</a:t>
            </a:r>
            <a:br>
              <a:rPr lang="en-US" sz="1600" b="0" dirty="0">
                <a:solidFill>
                  <a:srgbClr val="000000"/>
                </a:solidFill>
                <a:latin typeface="Arial" charset="0"/>
              </a:rPr>
            </a:br>
            <a:r>
              <a:rPr lang="en-US" sz="1600" dirty="0">
                <a:solidFill>
                  <a:srgbClr val="000000"/>
                </a:solidFill>
                <a:latin typeface="Arial" charset="0"/>
              </a:rPr>
              <a:t>‘We will all come home’</a:t>
            </a:r>
            <a:endParaRPr lang="en-US" dirty="0"/>
          </a:p>
        </p:txBody>
      </p:sp>
      <p:sp>
        <p:nvSpPr>
          <p:cNvPr id="3" name="Slide Number Placeholder 2"/>
          <p:cNvSpPr>
            <a:spLocks noGrp="1"/>
          </p:cNvSpPr>
          <p:nvPr>
            <p:ph type="sldNum" sz="quarter" idx="12"/>
          </p:nvPr>
        </p:nvSpPr>
        <p:spPr/>
        <p:txBody>
          <a:bodyPr/>
          <a:lstStyle/>
          <a:p>
            <a:pPr>
              <a:defRPr/>
            </a:pPr>
            <a:fld id="{FB1839AE-652E-43EC-9579-AC6DDF4DE281}" type="slidenum">
              <a:rPr lang="en-US" smtClean="0"/>
              <a:pPr>
                <a:defRPr/>
              </a:pPr>
              <a:t>17</a:t>
            </a:fld>
            <a:endParaRPr lang="en-US" dirty="0"/>
          </a:p>
        </p:txBody>
      </p:sp>
      <p:sp>
        <p:nvSpPr>
          <p:cNvPr id="4" name="TextBox 3"/>
          <p:cNvSpPr txBox="1"/>
          <p:nvPr/>
        </p:nvSpPr>
        <p:spPr>
          <a:xfrm>
            <a:off x="1600200" y="1828800"/>
            <a:ext cx="7315200" cy="369332"/>
          </a:xfrm>
          <a:prstGeom prst="rect">
            <a:avLst/>
          </a:prstGeom>
          <a:noFill/>
        </p:spPr>
        <p:txBody>
          <a:bodyPr wrap="square" rtlCol="0">
            <a:spAutoFit/>
          </a:bodyPr>
          <a:lstStyle/>
          <a:p>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32170" y="1600200"/>
            <a:ext cx="7651260"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1539240" y="5715000"/>
            <a:ext cx="7467600" cy="954107"/>
          </a:xfrm>
          <a:prstGeom prst="rect">
            <a:avLst/>
          </a:prstGeom>
          <a:noFill/>
        </p:spPr>
        <p:txBody>
          <a:bodyPr wrap="square" rtlCol="0">
            <a:spAutoFit/>
          </a:bodyPr>
          <a:lstStyle/>
          <a:p>
            <a:pPr lvl="0" algn="ctr"/>
            <a:r>
              <a:rPr lang="en-US" sz="1400" b="1" dirty="0">
                <a:solidFill>
                  <a:prstClr val="black"/>
                </a:solidFill>
              </a:rPr>
              <a:t>Southern Alberta child and Family Services, </a:t>
            </a:r>
            <a:r>
              <a:rPr lang="en-US" sz="1400" b="1" dirty="0" err="1">
                <a:solidFill>
                  <a:prstClr val="black"/>
                </a:solidFill>
              </a:rPr>
              <a:t>Piikani</a:t>
            </a:r>
            <a:r>
              <a:rPr lang="en-US" sz="1400" b="1" dirty="0">
                <a:solidFill>
                  <a:prstClr val="black"/>
                </a:solidFill>
              </a:rPr>
              <a:t> Child and Family Services &amp; </a:t>
            </a:r>
            <a:r>
              <a:rPr lang="en-US" sz="1400" b="1" dirty="0" err="1">
                <a:solidFill>
                  <a:prstClr val="black"/>
                </a:solidFill>
              </a:rPr>
              <a:t>Kainaiwa</a:t>
            </a:r>
            <a:r>
              <a:rPr lang="en-US" sz="1400" b="1" dirty="0">
                <a:solidFill>
                  <a:prstClr val="black"/>
                </a:solidFill>
              </a:rPr>
              <a:t> Children’s Services have established a solid partnership to help strengthen cultural understanding, creating and sharing opportunities for the betterment of all children, youth and families in Southern Alberta </a:t>
            </a:r>
          </a:p>
        </p:txBody>
      </p:sp>
    </p:spTree>
    <p:extLst>
      <p:ext uri="{BB962C8B-B14F-4D97-AF65-F5344CB8AC3E}">
        <p14:creationId xmlns:p14="http://schemas.microsoft.com/office/powerpoint/2010/main" xmlns="" val="822052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7239000" cy="990600"/>
          </a:xfrm>
        </p:spPr>
        <p:txBody>
          <a:bodyPr/>
          <a:lstStyle/>
          <a:p>
            <a:pPr algn="ctr"/>
            <a:r>
              <a:rPr lang="en-US" sz="2600" b="0" kern="0" dirty="0">
                <a:solidFill>
                  <a:srgbClr val="000000"/>
                </a:solidFill>
                <a:latin typeface="Gill Sans MT"/>
              </a:rPr>
              <a:t>Shared understanding </a:t>
            </a:r>
            <a:br>
              <a:rPr lang="en-US" sz="2600" b="0" kern="0" dirty="0">
                <a:solidFill>
                  <a:srgbClr val="000000"/>
                </a:solidFill>
                <a:latin typeface="Gill Sans MT"/>
              </a:rPr>
            </a:br>
            <a:r>
              <a:rPr lang="en-US" sz="2600" kern="0" dirty="0">
                <a:solidFill>
                  <a:srgbClr val="000000"/>
                </a:solidFill>
                <a:latin typeface="Gill Sans MT"/>
              </a:rPr>
              <a:t>mapping our joint programming of today…..</a:t>
            </a:r>
            <a:endParaRPr lang="en-US" dirty="0"/>
          </a:p>
        </p:txBody>
      </p:sp>
      <p:sp>
        <p:nvSpPr>
          <p:cNvPr id="3" name="Slide Number Placeholder 2"/>
          <p:cNvSpPr>
            <a:spLocks noGrp="1"/>
          </p:cNvSpPr>
          <p:nvPr>
            <p:ph type="sldNum" sz="quarter" idx="12"/>
          </p:nvPr>
        </p:nvSpPr>
        <p:spPr/>
        <p:txBody>
          <a:bodyPr/>
          <a:lstStyle/>
          <a:p>
            <a:pPr>
              <a:defRPr/>
            </a:pPr>
            <a:fld id="{FB1839AE-652E-43EC-9579-AC6DDF4DE281}" type="slidenum">
              <a:rPr lang="en-US" smtClean="0"/>
              <a:pPr>
                <a:defRPr/>
              </a:pPr>
              <a:t>18</a:t>
            </a:fld>
            <a:endParaRPr lang="en-US" dirty="0"/>
          </a:p>
        </p:txBody>
      </p:sp>
      <p:sp>
        <p:nvSpPr>
          <p:cNvPr id="4" name="TextBox 3"/>
          <p:cNvSpPr txBox="1"/>
          <p:nvPr/>
        </p:nvSpPr>
        <p:spPr>
          <a:xfrm>
            <a:off x="1600200" y="1371600"/>
            <a:ext cx="7315200" cy="369332"/>
          </a:xfrm>
          <a:prstGeom prst="rect">
            <a:avLst/>
          </a:prstGeom>
          <a:noFill/>
        </p:spPr>
        <p:txBody>
          <a:bodyPr wrap="square" rtlCol="0">
            <a:spAutoFit/>
          </a:bodyPr>
          <a:lstStyle/>
          <a:p>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47800" y="1143000"/>
            <a:ext cx="7665396" cy="396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1447800" y="5257800"/>
            <a:ext cx="7467600" cy="1400383"/>
          </a:xfrm>
          <a:prstGeom prst="rect">
            <a:avLst/>
          </a:prstGeom>
          <a:noFill/>
        </p:spPr>
        <p:txBody>
          <a:bodyPr wrap="square" rtlCol="0">
            <a:spAutoFit/>
          </a:bodyPr>
          <a:lstStyle/>
          <a:p>
            <a:r>
              <a:rPr lang="en-US" sz="1500" b="1" u="sng" dirty="0"/>
              <a:t>Our Goals are to</a:t>
            </a:r>
            <a:r>
              <a:rPr lang="en-US" sz="1400" b="1" dirty="0"/>
              <a:t>: </a:t>
            </a:r>
          </a:p>
          <a:p>
            <a:pPr marL="628650" lvl="1" indent="-171450">
              <a:buFont typeface="Arial" panose="020B0604020202020204" pitchFamily="34" charset="0"/>
              <a:buChar char="•"/>
            </a:pPr>
            <a:r>
              <a:rPr lang="en-US" sz="1400" b="1" dirty="0"/>
              <a:t>Establish a solid foundation for partnership </a:t>
            </a:r>
          </a:p>
          <a:p>
            <a:pPr marL="628650" lvl="1" indent="-171450">
              <a:buFont typeface="Arial" panose="020B0604020202020204" pitchFamily="34" charset="0"/>
              <a:buChar char="•"/>
            </a:pPr>
            <a:r>
              <a:rPr lang="en-US" sz="1400" b="1" dirty="0"/>
              <a:t>Shift the paradigm from protection to prevention</a:t>
            </a:r>
          </a:p>
          <a:p>
            <a:pPr marL="628650" lvl="1" indent="-171450">
              <a:buFont typeface="Arial" panose="020B0604020202020204" pitchFamily="34" charset="0"/>
              <a:buChar char="•"/>
            </a:pPr>
            <a:r>
              <a:rPr lang="en-US" sz="1400" b="1" dirty="0"/>
              <a:t>Create a collaborative environment </a:t>
            </a:r>
          </a:p>
          <a:p>
            <a:pPr marL="628650" lvl="1" indent="-171450">
              <a:buFont typeface="Arial" panose="020B0604020202020204" pitchFamily="34" charset="0"/>
              <a:buChar char="•"/>
            </a:pPr>
            <a:r>
              <a:rPr lang="en-US" sz="1400" b="1" dirty="0"/>
              <a:t>Build a relationship with the community</a:t>
            </a:r>
          </a:p>
          <a:p>
            <a:pPr marL="628650" lvl="1" indent="-171450">
              <a:buFont typeface="Arial" panose="020B0604020202020204" pitchFamily="34" charset="0"/>
              <a:buChar char="•"/>
            </a:pPr>
            <a:r>
              <a:rPr lang="en-US" sz="1400" b="1" dirty="0"/>
              <a:t>Build a relationship to form a team </a:t>
            </a:r>
          </a:p>
        </p:txBody>
      </p:sp>
    </p:spTree>
    <p:extLst>
      <p:ext uri="{BB962C8B-B14F-4D97-AF65-F5344CB8AC3E}">
        <p14:creationId xmlns:p14="http://schemas.microsoft.com/office/powerpoint/2010/main" xmlns="" val="941239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74638"/>
            <a:ext cx="7620000" cy="1143000"/>
          </a:xfrm>
        </p:spPr>
        <p:txBody>
          <a:bodyPr/>
          <a:lstStyle/>
          <a:p>
            <a:pPr algn="ctr"/>
            <a:r>
              <a:rPr lang="en-US" sz="2500" b="0" kern="0" dirty="0">
                <a:solidFill>
                  <a:srgbClr val="000000"/>
                </a:solidFill>
                <a:latin typeface="Gill Sans MT"/>
              </a:rPr>
              <a:t>Shared understanding </a:t>
            </a:r>
            <a:r>
              <a:rPr lang="en-US" sz="3200" b="0" kern="0" dirty="0">
                <a:solidFill>
                  <a:srgbClr val="000000"/>
                </a:solidFill>
                <a:latin typeface="Gill Sans MT"/>
              </a:rPr>
              <a:t/>
            </a:r>
            <a:br>
              <a:rPr lang="en-US" sz="3200" b="0" kern="0" dirty="0">
                <a:solidFill>
                  <a:srgbClr val="000000"/>
                </a:solidFill>
                <a:latin typeface="Gill Sans MT"/>
              </a:rPr>
            </a:br>
            <a:r>
              <a:rPr lang="en-US" sz="2500" kern="0" dirty="0">
                <a:solidFill>
                  <a:srgbClr val="000000"/>
                </a:solidFill>
                <a:latin typeface="Gill Sans MT"/>
              </a:rPr>
              <a:t>mapping our joint programming of </a:t>
            </a:r>
            <a:r>
              <a:rPr lang="en-US" sz="2500" kern="0" dirty="0" smtClean="0">
                <a:solidFill>
                  <a:srgbClr val="000000"/>
                </a:solidFill>
                <a:latin typeface="Gill Sans MT"/>
              </a:rPr>
              <a:t>today...(</a:t>
            </a:r>
            <a:r>
              <a:rPr lang="en-US" sz="2500" kern="0" dirty="0" err="1" smtClean="0">
                <a:solidFill>
                  <a:srgbClr val="000000"/>
                </a:solidFill>
                <a:latin typeface="Gill Sans MT"/>
              </a:rPr>
              <a:t>con’t</a:t>
            </a:r>
            <a:r>
              <a:rPr lang="en-US" sz="2500" kern="0" dirty="0">
                <a:solidFill>
                  <a:srgbClr val="000000"/>
                </a:solidFill>
                <a:latin typeface="Gill Sans MT"/>
              </a:rPr>
              <a:t>)</a:t>
            </a:r>
            <a:endParaRPr lang="en-US" dirty="0"/>
          </a:p>
        </p:txBody>
      </p:sp>
      <p:sp>
        <p:nvSpPr>
          <p:cNvPr id="3" name="Slide Number Placeholder 2"/>
          <p:cNvSpPr>
            <a:spLocks noGrp="1"/>
          </p:cNvSpPr>
          <p:nvPr>
            <p:ph type="sldNum" sz="quarter" idx="12"/>
          </p:nvPr>
        </p:nvSpPr>
        <p:spPr/>
        <p:txBody>
          <a:bodyPr/>
          <a:lstStyle/>
          <a:p>
            <a:pPr>
              <a:defRPr/>
            </a:pPr>
            <a:fld id="{FB1839AE-652E-43EC-9579-AC6DDF4DE281}" type="slidenum">
              <a:rPr lang="en-US" smtClean="0"/>
              <a:pPr>
                <a:defRPr/>
              </a:pPr>
              <a:t>19</a:t>
            </a:fld>
            <a:endParaRPr lang="en-US" dirty="0"/>
          </a:p>
        </p:txBody>
      </p:sp>
      <p:sp>
        <p:nvSpPr>
          <p:cNvPr id="4" name="TextBox 3"/>
          <p:cNvSpPr txBox="1"/>
          <p:nvPr/>
        </p:nvSpPr>
        <p:spPr>
          <a:xfrm>
            <a:off x="1600200" y="1447800"/>
            <a:ext cx="7315200" cy="369332"/>
          </a:xfrm>
          <a:prstGeom prst="rect">
            <a:avLst/>
          </a:prstGeom>
          <a:noFill/>
        </p:spPr>
        <p:txBody>
          <a:bodyPr wrap="square" rtlCol="0">
            <a:spAutoFit/>
          </a:bodyPr>
          <a:lstStyle/>
          <a:p>
            <a:endParaRPr lang="en-US"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56923" y="1295400"/>
            <a:ext cx="7651409" cy="38843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TextBox 5"/>
          <p:cNvSpPr txBox="1"/>
          <p:nvPr/>
        </p:nvSpPr>
        <p:spPr>
          <a:xfrm>
            <a:off x="1490461" y="5334000"/>
            <a:ext cx="7534677" cy="892552"/>
          </a:xfrm>
          <a:prstGeom prst="rect">
            <a:avLst/>
          </a:prstGeom>
          <a:noFill/>
        </p:spPr>
        <p:txBody>
          <a:bodyPr wrap="square" rtlCol="0">
            <a:spAutoFit/>
          </a:bodyPr>
          <a:lstStyle/>
          <a:p>
            <a:pPr lvl="0" algn="ctr">
              <a:spcBef>
                <a:spcPts val="0"/>
              </a:spcBef>
              <a:spcAft>
                <a:spcPts val="0"/>
              </a:spcAft>
            </a:pPr>
            <a:endParaRPr lang="en-US" sz="400" b="1" kern="1400" dirty="0">
              <a:solidFill>
                <a:srgbClr val="000000"/>
              </a:solidFill>
              <a:latin typeface="Calibri"/>
            </a:endParaRPr>
          </a:p>
          <a:p>
            <a:pPr lvl="0" algn="ctr">
              <a:spcBef>
                <a:spcPts val="0"/>
              </a:spcBef>
              <a:spcAft>
                <a:spcPts val="0"/>
              </a:spcAft>
            </a:pPr>
            <a:r>
              <a:rPr lang="en-US" sz="1400" b="1" u="sng" kern="1400" dirty="0">
                <a:solidFill>
                  <a:srgbClr val="FF0000"/>
                </a:solidFill>
                <a:latin typeface="Calibri"/>
              </a:rPr>
              <a:t>Mission</a:t>
            </a:r>
          </a:p>
          <a:p>
            <a:pPr lvl="0" algn="ctr">
              <a:spcBef>
                <a:spcPts val="0"/>
              </a:spcBef>
              <a:spcAft>
                <a:spcPts val="0"/>
              </a:spcAft>
            </a:pPr>
            <a:endParaRPr lang="en-US" sz="600" u="sng" kern="1400" dirty="0">
              <a:solidFill>
                <a:srgbClr val="000000"/>
              </a:solidFill>
              <a:latin typeface="Calibri"/>
            </a:endParaRPr>
          </a:p>
          <a:p>
            <a:pPr lvl="0" algn="ctr">
              <a:spcBef>
                <a:spcPts val="0"/>
              </a:spcBef>
              <a:spcAft>
                <a:spcPts val="0"/>
              </a:spcAft>
            </a:pPr>
            <a:r>
              <a:rPr lang="en-US" sz="1400" b="1" kern="1400" dirty="0">
                <a:solidFill>
                  <a:srgbClr val="000000"/>
                </a:solidFill>
                <a:latin typeface="Calibri"/>
              </a:rPr>
              <a:t>To </a:t>
            </a:r>
            <a:r>
              <a:rPr lang="en-US" sz="1400" b="1" kern="1400" dirty="0" smtClean="0">
                <a:solidFill>
                  <a:srgbClr val="000000"/>
                </a:solidFill>
                <a:latin typeface="Calibri"/>
              </a:rPr>
              <a:t>work </a:t>
            </a:r>
            <a:r>
              <a:rPr lang="en-US" sz="1400" b="1" kern="1400" dirty="0">
                <a:solidFill>
                  <a:srgbClr val="000000"/>
                </a:solidFill>
                <a:latin typeface="Calibri"/>
              </a:rPr>
              <a:t>as a unified team through embracing the uniqueness of other in order to promote and maintain healthy, trusting relationships </a:t>
            </a:r>
          </a:p>
        </p:txBody>
      </p:sp>
    </p:spTree>
    <p:extLst>
      <p:ext uri="{BB962C8B-B14F-4D97-AF65-F5344CB8AC3E}">
        <p14:creationId xmlns:p14="http://schemas.microsoft.com/office/powerpoint/2010/main" xmlns="" val="157942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74638"/>
            <a:ext cx="6553200" cy="1143000"/>
          </a:xfrm>
        </p:spPr>
        <p:txBody>
          <a:bodyPr>
            <a:normAutofit/>
          </a:bodyPr>
          <a:lstStyle/>
          <a:p>
            <a:pPr algn="ctr"/>
            <a:r>
              <a:rPr lang="en-US" sz="4900" dirty="0" smtClean="0"/>
              <a:t>South Region </a:t>
            </a:r>
            <a:endParaRPr lang="en-US" sz="4900" dirty="0"/>
          </a:p>
        </p:txBody>
      </p:sp>
      <p:sp>
        <p:nvSpPr>
          <p:cNvPr id="4" name="Slide Number Placeholder 3"/>
          <p:cNvSpPr>
            <a:spLocks noGrp="1"/>
          </p:cNvSpPr>
          <p:nvPr>
            <p:ph type="sldNum" sz="quarter" idx="12"/>
          </p:nvPr>
        </p:nvSpPr>
        <p:spPr/>
        <p:txBody>
          <a:bodyPr/>
          <a:lstStyle/>
          <a:p>
            <a:pPr>
              <a:defRPr/>
            </a:pPr>
            <a:fld id="{2A014BFF-4582-46A8-9DC2-FCE1DD8F2352}" type="slidenum">
              <a:rPr lang="en-US" smtClean="0">
                <a:solidFill>
                  <a:prstClr val="black">
                    <a:tint val="75000"/>
                  </a:prstClr>
                </a:solidFill>
              </a:rPr>
              <a:pPr>
                <a:defRPr/>
              </a:pPr>
              <a:t>2</a:t>
            </a:fld>
            <a:endParaRPr lang="en-US">
              <a:solidFill>
                <a:prstClr val="black">
                  <a:tint val="75000"/>
                </a:prstClr>
              </a:solidFill>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62200" y="1600200"/>
            <a:ext cx="5606485"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243761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latin typeface="Calibri"/>
              </a:rPr>
              <a:t>Southern Alberta Health Wellness and Excellence Plan </a:t>
            </a:r>
            <a:endParaRPr lang="en-US" dirty="0"/>
          </a:p>
        </p:txBody>
      </p:sp>
      <p:sp>
        <p:nvSpPr>
          <p:cNvPr id="3" name="Slide Number Placeholder 2"/>
          <p:cNvSpPr>
            <a:spLocks noGrp="1"/>
          </p:cNvSpPr>
          <p:nvPr>
            <p:ph type="sldNum" sz="quarter" idx="12"/>
          </p:nvPr>
        </p:nvSpPr>
        <p:spPr/>
        <p:txBody>
          <a:bodyPr/>
          <a:lstStyle/>
          <a:p>
            <a:pPr>
              <a:defRPr/>
            </a:pPr>
            <a:fld id="{FB1839AE-652E-43EC-9579-AC6DDF4DE281}" type="slidenum">
              <a:rPr lang="en-US" smtClean="0"/>
              <a:pPr>
                <a:defRPr/>
              </a:pPr>
              <a:t>20</a:t>
            </a:fld>
            <a:endParaRPr lang="en-US" dirty="0"/>
          </a:p>
        </p:txBody>
      </p:sp>
      <p:sp>
        <p:nvSpPr>
          <p:cNvPr id="4" name="TextBox 3"/>
          <p:cNvSpPr txBox="1"/>
          <p:nvPr/>
        </p:nvSpPr>
        <p:spPr>
          <a:xfrm>
            <a:off x="1658112" y="1905000"/>
            <a:ext cx="7162800" cy="2308324"/>
          </a:xfrm>
          <a:prstGeom prst="rect">
            <a:avLst/>
          </a:prstGeom>
          <a:noFill/>
        </p:spPr>
        <p:txBody>
          <a:bodyPr wrap="square" rtlCol="0">
            <a:spAutoFit/>
          </a:bodyPr>
          <a:lstStyle/>
          <a:p>
            <a:pPr lvl="0" algn="ctr" eaLnBrk="0" hangingPunct="0">
              <a:spcBef>
                <a:spcPct val="20000"/>
              </a:spcBef>
            </a:pPr>
            <a:r>
              <a:rPr lang="en-US" sz="2400" b="1" u="sng" dirty="0">
                <a:solidFill>
                  <a:srgbClr val="005072"/>
                </a:solidFill>
                <a:latin typeface="Calibri"/>
                <a:cs typeface="Arial" pitchFamily="34" charset="0"/>
              </a:rPr>
              <a:t>Staff and Culture</a:t>
            </a:r>
          </a:p>
          <a:p>
            <a:pPr marL="342900" lvl="0" indent="-342900" eaLnBrk="0" hangingPunct="0">
              <a:spcBef>
                <a:spcPts val="0"/>
              </a:spcBef>
              <a:buFont typeface="Arial" charset="0"/>
              <a:buChar char="•"/>
            </a:pPr>
            <a:endParaRPr lang="en-US" sz="2000" dirty="0" smtClean="0">
              <a:solidFill>
                <a:srgbClr val="005072"/>
              </a:solidFill>
              <a:latin typeface="Calibri"/>
              <a:cs typeface="Arial" pitchFamily="34" charset="0"/>
            </a:endParaRPr>
          </a:p>
          <a:p>
            <a:pPr marL="342900" lvl="0" indent="-342900" eaLnBrk="0" hangingPunct="0">
              <a:spcBef>
                <a:spcPts val="0"/>
              </a:spcBef>
              <a:buFont typeface="Arial" charset="0"/>
              <a:buChar char="•"/>
            </a:pPr>
            <a:r>
              <a:rPr lang="en-US" sz="2000" dirty="0" smtClean="0">
                <a:solidFill>
                  <a:srgbClr val="005072"/>
                </a:solidFill>
                <a:latin typeface="Calibri"/>
                <a:cs typeface="Arial" pitchFamily="34" charset="0"/>
              </a:rPr>
              <a:t>Succession </a:t>
            </a:r>
            <a:r>
              <a:rPr lang="en-US" sz="2000" dirty="0">
                <a:solidFill>
                  <a:srgbClr val="005072"/>
                </a:solidFill>
                <a:latin typeface="Calibri"/>
                <a:cs typeface="Arial" pitchFamily="34" charset="0"/>
              </a:rPr>
              <a:t>planning                              </a:t>
            </a:r>
          </a:p>
          <a:p>
            <a:pPr marL="342900" lvl="0" indent="-342900" eaLnBrk="0" hangingPunct="0">
              <a:spcBef>
                <a:spcPts val="0"/>
              </a:spcBef>
              <a:buFont typeface="Arial" charset="0"/>
              <a:buChar char="•"/>
            </a:pPr>
            <a:r>
              <a:rPr lang="en-US" sz="2000" dirty="0">
                <a:solidFill>
                  <a:srgbClr val="005072"/>
                </a:solidFill>
                <a:latin typeface="Calibri"/>
                <a:cs typeface="Arial" pitchFamily="34" charset="0"/>
              </a:rPr>
              <a:t>Training </a:t>
            </a:r>
          </a:p>
          <a:p>
            <a:pPr marL="342900" lvl="0" indent="-342900" eaLnBrk="0" hangingPunct="0">
              <a:spcBef>
                <a:spcPts val="0"/>
              </a:spcBef>
              <a:buFont typeface="Arial" charset="0"/>
              <a:buChar char="•"/>
            </a:pPr>
            <a:r>
              <a:rPr lang="en-US" sz="2000" dirty="0">
                <a:solidFill>
                  <a:srgbClr val="005072"/>
                </a:solidFill>
                <a:latin typeface="Calibri"/>
                <a:cs typeface="Arial" pitchFamily="34" charset="0"/>
              </a:rPr>
              <a:t>Administrative Support </a:t>
            </a:r>
          </a:p>
          <a:p>
            <a:pPr marL="342900" lvl="0" indent="-342900" eaLnBrk="0" hangingPunct="0">
              <a:spcBef>
                <a:spcPts val="0"/>
              </a:spcBef>
              <a:buFont typeface="Arial" charset="0"/>
              <a:buChar char="•"/>
            </a:pPr>
            <a:r>
              <a:rPr lang="en-US" sz="2000" dirty="0">
                <a:solidFill>
                  <a:srgbClr val="005072"/>
                </a:solidFill>
                <a:latin typeface="Calibri"/>
                <a:cs typeface="Arial" pitchFamily="34" charset="0"/>
              </a:rPr>
              <a:t>Orientation </a:t>
            </a:r>
          </a:p>
          <a:p>
            <a:pPr marL="342900" lvl="0" indent="-342900" eaLnBrk="0" hangingPunct="0">
              <a:spcBef>
                <a:spcPts val="0"/>
              </a:spcBef>
              <a:buFont typeface="Arial" charset="0"/>
              <a:buChar char="•"/>
            </a:pPr>
            <a:r>
              <a:rPr lang="en-US" sz="2000" dirty="0">
                <a:solidFill>
                  <a:srgbClr val="005072"/>
                </a:solidFill>
                <a:latin typeface="Calibri"/>
                <a:cs typeface="Arial" pitchFamily="34" charset="0"/>
              </a:rPr>
              <a:t>Specialist Roles </a:t>
            </a:r>
          </a:p>
        </p:txBody>
      </p:sp>
    </p:spTree>
    <p:extLst>
      <p:ext uri="{BB962C8B-B14F-4D97-AF65-F5344CB8AC3E}">
        <p14:creationId xmlns:p14="http://schemas.microsoft.com/office/powerpoint/2010/main" xmlns="" val="1824113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200" dirty="0">
                <a:latin typeface="Calibri"/>
              </a:rPr>
              <a:t>Southern Alberta Health Wellness and Excellence Plan </a:t>
            </a:r>
            <a:endParaRPr lang="en-US" dirty="0"/>
          </a:p>
        </p:txBody>
      </p:sp>
      <p:sp>
        <p:nvSpPr>
          <p:cNvPr id="3" name="Slide Number Placeholder 2"/>
          <p:cNvSpPr>
            <a:spLocks noGrp="1"/>
          </p:cNvSpPr>
          <p:nvPr>
            <p:ph type="sldNum" sz="quarter" idx="12"/>
          </p:nvPr>
        </p:nvSpPr>
        <p:spPr/>
        <p:txBody>
          <a:bodyPr/>
          <a:lstStyle/>
          <a:p>
            <a:pPr>
              <a:defRPr/>
            </a:pPr>
            <a:fld id="{FB1839AE-652E-43EC-9579-AC6DDF4DE281}" type="slidenum">
              <a:rPr lang="en-US" smtClean="0"/>
              <a:pPr>
                <a:defRPr/>
              </a:pPr>
              <a:t>21</a:t>
            </a:fld>
            <a:endParaRPr lang="en-US" dirty="0"/>
          </a:p>
        </p:txBody>
      </p:sp>
      <p:sp>
        <p:nvSpPr>
          <p:cNvPr id="4" name="Rectangle 3"/>
          <p:cNvSpPr/>
          <p:nvPr/>
        </p:nvSpPr>
        <p:spPr>
          <a:xfrm>
            <a:off x="2286000" y="1997838"/>
            <a:ext cx="6096000" cy="3508653"/>
          </a:xfrm>
          <a:prstGeom prst="rect">
            <a:avLst/>
          </a:prstGeom>
        </p:spPr>
        <p:txBody>
          <a:bodyPr wrap="square">
            <a:spAutoFit/>
          </a:bodyPr>
          <a:lstStyle/>
          <a:p>
            <a:pPr algn="ctr"/>
            <a:r>
              <a:rPr lang="en-US" sz="2400" b="1" u="sng" dirty="0">
                <a:solidFill>
                  <a:srgbClr val="005072"/>
                </a:solidFill>
                <a:latin typeface="+mn-lt"/>
              </a:rPr>
              <a:t>Practice </a:t>
            </a:r>
            <a:r>
              <a:rPr lang="en-US" sz="2400" b="1" u="sng" dirty="0" smtClean="0">
                <a:solidFill>
                  <a:srgbClr val="005072"/>
                </a:solidFill>
                <a:latin typeface="+mn-lt"/>
              </a:rPr>
              <a:t>Strategies</a:t>
            </a:r>
          </a:p>
          <a:p>
            <a:pPr algn="ctr"/>
            <a:endParaRPr lang="en-US" dirty="0"/>
          </a:p>
          <a:p>
            <a:pPr marL="285750" indent="-285750">
              <a:buFont typeface="Arial" panose="020B0604020202020204" pitchFamily="34" charset="0"/>
              <a:buChar char="•"/>
            </a:pPr>
            <a:r>
              <a:rPr lang="en-US" dirty="0" smtClean="0">
                <a:solidFill>
                  <a:srgbClr val="005072"/>
                </a:solidFill>
              </a:rPr>
              <a:t>Signs of Safety</a:t>
            </a:r>
          </a:p>
          <a:p>
            <a:pPr marL="285750" indent="-285750">
              <a:buFont typeface="Arial" panose="020B0604020202020204" pitchFamily="34" charset="0"/>
              <a:buChar char="•"/>
            </a:pPr>
            <a:r>
              <a:rPr lang="en-US" dirty="0" smtClean="0">
                <a:solidFill>
                  <a:srgbClr val="005072"/>
                </a:solidFill>
              </a:rPr>
              <a:t>Outcomes </a:t>
            </a:r>
            <a:r>
              <a:rPr lang="en-US" dirty="0">
                <a:solidFill>
                  <a:srgbClr val="005072"/>
                </a:solidFill>
              </a:rPr>
              <a:t>Based Delivery Service  (OBSD</a:t>
            </a:r>
            <a:r>
              <a:rPr lang="en-US" dirty="0" smtClean="0">
                <a:solidFill>
                  <a:srgbClr val="005072"/>
                </a:solidFill>
              </a:rPr>
              <a:t>)</a:t>
            </a:r>
          </a:p>
          <a:p>
            <a:pPr marL="285750" indent="-285750">
              <a:buFont typeface="Arial" panose="020B0604020202020204" pitchFamily="34" charset="0"/>
              <a:buChar char="•"/>
            </a:pPr>
            <a:r>
              <a:rPr lang="en-US" dirty="0">
                <a:solidFill>
                  <a:srgbClr val="005072"/>
                </a:solidFill>
              </a:rPr>
              <a:t>Fetal </a:t>
            </a:r>
            <a:r>
              <a:rPr lang="en-US">
                <a:solidFill>
                  <a:srgbClr val="005072"/>
                </a:solidFill>
              </a:rPr>
              <a:t>Alcohol </a:t>
            </a:r>
            <a:r>
              <a:rPr lang="en-US" smtClean="0">
                <a:solidFill>
                  <a:srgbClr val="005072"/>
                </a:solidFill>
              </a:rPr>
              <a:t>Spectrum </a:t>
            </a:r>
            <a:r>
              <a:rPr lang="en-US" dirty="0">
                <a:solidFill>
                  <a:srgbClr val="005072"/>
                </a:solidFill>
              </a:rPr>
              <a:t>Disorder (FASD</a:t>
            </a:r>
            <a:r>
              <a:rPr lang="en-US" dirty="0" smtClean="0">
                <a:solidFill>
                  <a:srgbClr val="005072"/>
                </a:solidFill>
              </a:rPr>
              <a:t>) – Community of Practice </a:t>
            </a:r>
            <a:endParaRPr lang="en-US" dirty="0">
              <a:solidFill>
                <a:srgbClr val="005072"/>
              </a:solidFill>
            </a:endParaRPr>
          </a:p>
          <a:p>
            <a:pPr marL="285750" indent="-285750">
              <a:buFont typeface="Arial" panose="020B0604020202020204" pitchFamily="34" charset="0"/>
              <a:buChar char="•"/>
            </a:pPr>
            <a:r>
              <a:rPr lang="en-US" dirty="0">
                <a:solidFill>
                  <a:srgbClr val="005072"/>
                </a:solidFill>
              </a:rPr>
              <a:t>Cultural </a:t>
            </a:r>
            <a:r>
              <a:rPr lang="en-US" dirty="0" smtClean="0">
                <a:solidFill>
                  <a:srgbClr val="005072"/>
                </a:solidFill>
              </a:rPr>
              <a:t>Competency</a:t>
            </a:r>
          </a:p>
          <a:p>
            <a:pPr marL="285750" indent="-285750">
              <a:buFont typeface="Arial" panose="020B0604020202020204" pitchFamily="34" charset="0"/>
              <a:buChar char="•"/>
            </a:pPr>
            <a:r>
              <a:rPr lang="en-US" dirty="0" smtClean="0">
                <a:solidFill>
                  <a:srgbClr val="005072"/>
                </a:solidFill>
              </a:rPr>
              <a:t>Cultural </a:t>
            </a:r>
            <a:r>
              <a:rPr lang="en-US" dirty="0">
                <a:solidFill>
                  <a:srgbClr val="005072"/>
                </a:solidFill>
              </a:rPr>
              <a:t>Connections </a:t>
            </a:r>
          </a:p>
          <a:p>
            <a:pPr marL="285750" indent="-285750">
              <a:buFont typeface="Arial" panose="020B0604020202020204" pitchFamily="34" charset="0"/>
              <a:buChar char="•"/>
            </a:pPr>
            <a:r>
              <a:rPr lang="en-US" dirty="0">
                <a:solidFill>
                  <a:srgbClr val="005072"/>
                </a:solidFill>
              </a:rPr>
              <a:t>Youth </a:t>
            </a:r>
            <a:r>
              <a:rPr lang="en-US" dirty="0" smtClean="0">
                <a:solidFill>
                  <a:srgbClr val="005072"/>
                </a:solidFill>
              </a:rPr>
              <a:t>Strategies </a:t>
            </a:r>
            <a:endParaRPr lang="en-US" dirty="0">
              <a:solidFill>
                <a:srgbClr val="005072"/>
              </a:solidFill>
            </a:endParaRPr>
          </a:p>
          <a:p>
            <a:pPr marL="285750" indent="-285750">
              <a:buFont typeface="Arial" panose="020B0604020202020204" pitchFamily="34" charset="0"/>
              <a:buChar char="•"/>
            </a:pPr>
            <a:r>
              <a:rPr lang="en-US" dirty="0">
                <a:solidFill>
                  <a:srgbClr val="005072"/>
                </a:solidFill>
              </a:rPr>
              <a:t>Family Meetings</a:t>
            </a:r>
          </a:p>
          <a:p>
            <a:pPr marL="285750" indent="-285750">
              <a:buFont typeface="Arial" panose="020B0604020202020204" pitchFamily="34" charset="0"/>
              <a:buChar char="•"/>
            </a:pPr>
            <a:r>
              <a:rPr lang="en-US" dirty="0">
                <a:solidFill>
                  <a:srgbClr val="005072"/>
                </a:solidFill>
              </a:rPr>
              <a:t>Kinship First </a:t>
            </a:r>
          </a:p>
          <a:p>
            <a:pPr marL="285750" indent="-285750">
              <a:buFont typeface="Arial" panose="020B0604020202020204" pitchFamily="34" charset="0"/>
              <a:buChar char="•"/>
            </a:pPr>
            <a:r>
              <a:rPr lang="en-US" dirty="0">
                <a:solidFill>
                  <a:srgbClr val="005072"/>
                </a:solidFill>
              </a:rPr>
              <a:t>Advanced Intake </a:t>
            </a:r>
          </a:p>
        </p:txBody>
      </p:sp>
    </p:spTree>
    <p:extLst>
      <p:ext uri="{BB962C8B-B14F-4D97-AF65-F5344CB8AC3E}">
        <p14:creationId xmlns:p14="http://schemas.microsoft.com/office/powerpoint/2010/main" xmlns="" val="779435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838200"/>
            <a:ext cx="7239000" cy="1143000"/>
          </a:xfrm>
        </p:spPr>
        <p:txBody>
          <a:bodyPr/>
          <a:lstStyle/>
          <a:p>
            <a:pPr algn="ctr"/>
            <a:r>
              <a:rPr lang="en-US" dirty="0" smtClean="0">
                <a:latin typeface="Arial" panose="020B0604020202020204" pitchFamily="34" charset="0"/>
              </a:rPr>
              <a:t>Thank you for your ongoing support!</a:t>
            </a:r>
            <a:endParaRPr lang="en-US" dirty="0">
              <a:latin typeface="Arial" panose="020B0604020202020204" pitchFamily="34" charset="0"/>
            </a:endParaRPr>
          </a:p>
        </p:txBody>
      </p:sp>
      <p:sp>
        <p:nvSpPr>
          <p:cNvPr id="3" name="Slide Number Placeholder 2"/>
          <p:cNvSpPr>
            <a:spLocks noGrp="1"/>
          </p:cNvSpPr>
          <p:nvPr>
            <p:ph type="sldNum" sz="quarter" idx="12"/>
          </p:nvPr>
        </p:nvSpPr>
        <p:spPr/>
        <p:txBody>
          <a:bodyPr/>
          <a:lstStyle/>
          <a:p>
            <a:pPr>
              <a:defRPr/>
            </a:pPr>
            <a:fld id="{10092B8D-DB7A-4435-A43B-7C5823853237}" type="slidenum">
              <a:rPr lang="en-US" smtClean="0">
                <a:solidFill>
                  <a:prstClr val="black">
                    <a:tint val="75000"/>
                  </a:prstClr>
                </a:solidFill>
              </a:rPr>
              <a:pPr>
                <a:defRPr/>
              </a:pPr>
              <a:t>22</a:t>
            </a:fld>
            <a:endParaRPr lang="en-US">
              <a:solidFill>
                <a:prstClr val="black">
                  <a:tint val="75000"/>
                </a:prst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358900" y="5130800"/>
            <a:ext cx="7772400" cy="1727200"/>
          </a:xfrm>
          <a:prstGeom prst="rect">
            <a:avLst/>
          </a:prstGeom>
        </p:spPr>
      </p:pic>
    </p:spTree>
    <p:extLst>
      <p:ext uri="{BB962C8B-B14F-4D97-AF65-F5344CB8AC3E}">
        <p14:creationId xmlns:p14="http://schemas.microsoft.com/office/powerpoint/2010/main" xmlns="" val="247546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000" dirty="0"/>
              <a:t>Amalgamation of Region 1 – Southwest CFS and Region 2 – Southeast CFS </a:t>
            </a:r>
            <a:endParaRPr lang="en-US" dirty="0"/>
          </a:p>
        </p:txBody>
      </p:sp>
      <p:sp>
        <p:nvSpPr>
          <p:cNvPr id="3" name="Content Placeholder 2"/>
          <p:cNvSpPr>
            <a:spLocks noGrp="1"/>
          </p:cNvSpPr>
          <p:nvPr>
            <p:ph idx="1"/>
          </p:nvPr>
        </p:nvSpPr>
        <p:spPr>
          <a:xfrm>
            <a:off x="2133600" y="1600200"/>
            <a:ext cx="6248400" cy="4525963"/>
          </a:xfrm>
        </p:spPr>
        <p:txBody>
          <a:bodyPr/>
          <a:lstStyle/>
          <a:p>
            <a:pPr marL="0" lvl="0" indent="0" algn="ctr" eaLnBrk="1" hangingPunct="1">
              <a:spcBef>
                <a:spcPct val="0"/>
              </a:spcBef>
              <a:buNone/>
            </a:pPr>
            <a:endParaRPr lang="en-US" sz="1800" b="0" dirty="0" smtClean="0">
              <a:solidFill>
                <a:prstClr val="black"/>
              </a:solidFill>
              <a:latin typeface="Arial" charset="0"/>
              <a:cs typeface="+mn-cs"/>
            </a:endParaRPr>
          </a:p>
          <a:p>
            <a:pPr marL="0" lvl="0" indent="0" algn="ctr" eaLnBrk="1" hangingPunct="1">
              <a:spcBef>
                <a:spcPct val="0"/>
              </a:spcBef>
              <a:buNone/>
            </a:pPr>
            <a:endParaRPr lang="en-US" sz="1800" b="0" dirty="0">
              <a:solidFill>
                <a:prstClr val="black"/>
              </a:solidFill>
              <a:latin typeface="Arial" charset="0"/>
              <a:cs typeface="+mn-cs"/>
            </a:endParaRPr>
          </a:p>
          <a:p>
            <a:pPr marL="0" lvl="0" indent="0" algn="ctr" eaLnBrk="1" hangingPunct="1">
              <a:spcBef>
                <a:spcPct val="0"/>
              </a:spcBef>
              <a:buNone/>
            </a:pPr>
            <a:r>
              <a:rPr lang="en-US" sz="1800" b="0" dirty="0" smtClean="0">
                <a:solidFill>
                  <a:prstClr val="black"/>
                </a:solidFill>
                <a:latin typeface="Arial" charset="0"/>
                <a:cs typeface="+mn-cs"/>
              </a:rPr>
              <a:t>As </a:t>
            </a:r>
            <a:r>
              <a:rPr lang="en-US" sz="1800" b="0" dirty="0">
                <a:solidFill>
                  <a:prstClr val="black"/>
                </a:solidFill>
                <a:latin typeface="Arial" charset="0"/>
                <a:cs typeface="+mn-cs"/>
              </a:rPr>
              <a:t>of January 1, 2014, Southwest Child and Family Services and Southeast Child and Family Services joined together to create one region now known as </a:t>
            </a:r>
            <a:endParaRPr lang="en-US" sz="1800" b="0" dirty="0" smtClean="0">
              <a:solidFill>
                <a:prstClr val="black"/>
              </a:solidFill>
              <a:latin typeface="Arial" charset="0"/>
              <a:cs typeface="+mn-cs"/>
            </a:endParaRPr>
          </a:p>
          <a:p>
            <a:pPr marL="0" lvl="0" indent="0" algn="ctr" eaLnBrk="1" hangingPunct="1">
              <a:spcBef>
                <a:spcPct val="0"/>
              </a:spcBef>
              <a:buNone/>
            </a:pPr>
            <a:r>
              <a:rPr lang="en-US" sz="1800" u="sng" dirty="0" smtClean="0">
                <a:solidFill>
                  <a:prstClr val="black"/>
                </a:solidFill>
                <a:latin typeface="Arial" charset="0"/>
                <a:cs typeface="+mn-cs"/>
              </a:rPr>
              <a:t>Southern </a:t>
            </a:r>
            <a:r>
              <a:rPr lang="en-US" sz="1800" u="sng" dirty="0">
                <a:solidFill>
                  <a:prstClr val="black"/>
                </a:solidFill>
                <a:latin typeface="Arial" charset="0"/>
                <a:cs typeface="+mn-cs"/>
              </a:rPr>
              <a:t>Alberta Child and Family Services</a:t>
            </a:r>
            <a:r>
              <a:rPr lang="en-US" sz="1800" b="0" dirty="0">
                <a:solidFill>
                  <a:prstClr val="black"/>
                </a:solidFill>
                <a:latin typeface="Arial" charset="0"/>
                <a:cs typeface="+mn-cs"/>
              </a:rPr>
              <a:t>. </a:t>
            </a:r>
          </a:p>
          <a:p>
            <a:pPr marL="0" lvl="0" indent="0" algn="ctr" eaLnBrk="1" hangingPunct="1">
              <a:spcBef>
                <a:spcPct val="0"/>
              </a:spcBef>
              <a:buNone/>
            </a:pPr>
            <a:endParaRPr lang="en-US" sz="1800" b="0" dirty="0">
              <a:solidFill>
                <a:prstClr val="black"/>
              </a:solidFill>
              <a:latin typeface="Arial" charset="0"/>
              <a:cs typeface="+mn-cs"/>
            </a:endParaRPr>
          </a:p>
          <a:p>
            <a:pPr marL="0" lvl="0" indent="0" algn="ctr" eaLnBrk="1" hangingPunct="1">
              <a:spcBef>
                <a:spcPct val="0"/>
              </a:spcBef>
              <a:buNone/>
            </a:pPr>
            <a:r>
              <a:rPr lang="en-US" sz="1800" b="0" dirty="0">
                <a:solidFill>
                  <a:prstClr val="black"/>
                </a:solidFill>
                <a:latin typeface="Arial" charset="0"/>
                <a:cs typeface="+mn-cs"/>
              </a:rPr>
              <a:t>With the joining of these two regions, opportunities to better serve Albertan’s is endless.  We are able to combine best practices, review resources and restructure the teams to allow for efficiencies and effective support for our families in the region. </a:t>
            </a:r>
            <a:endParaRPr lang="en-US" dirty="0"/>
          </a:p>
        </p:txBody>
      </p:sp>
      <p:sp>
        <p:nvSpPr>
          <p:cNvPr id="4" name="Slide Number Placeholder 3"/>
          <p:cNvSpPr>
            <a:spLocks noGrp="1"/>
          </p:cNvSpPr>
          <p:nvPr>
            <p:ph type="sldNum" sz="quarter" idx="12"/>
          </p:nvPr>
        </p:nvSpPr>
        <p:spPr/>
        <p:txBody>
          <a:bodyPr/>
          <a:lstStyle/>
          <a:p>
            <a:pPr>
              <a:defRPr/>
            </a:pPr>
            <a:fld id="{2A014BFF-4582-46A8-9DC2-FCE1DD8F2352}" type="slidenum">
              <a:rPr lang="en-US" smtClean="0">
                <a:solidFill>
                  <a:prstClr val="black">
                    <a:tint val="75000"/>
                  </a:prstClr>
                </a:solidFill>
              </a:rPr>
              <a:pPr>
                <a:defRPr/>
              </a:pPr>
              <a:t>3</a:t>
            </a:fld>
            <a:endParaRPr lang="en-US">
              <a:solidFill>
                <a:prstClr val="black">
                  <a:tint val="75000"/>
                </a:prstClr>
              </a:solidFill>
            </a:endParaRPr>
          </a:p>
        </p:txBody>
      </p:sp>
    </p:spTree>
    <p:extLst>
      <p:ext uri="{BB962C8B-B14F-4D97-AF65-F5344CB8AC3E}">
        <p14:creationId xmlns:p14="http://schemas.microsoft.com/office/powerpoint/2010/main" xmlns="" val="249008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dirty="0">
                <a:latin typeface="Arial" pitchFamily="34" charset="0"/>
              </a:rPr>
              <a:t>Our Vision Story – The Story of Our Future</a:t>
            </a:r>
          </a:p>
        </p:txBody>
      </p:sp>
      <p:sp>
        <p:nvSpPr>
          <p:cNvPr id="3" name="Content Placeholder 2"/>
          <p:cNvSpPr>
            <a:spLocks noGrp="1"/>
          </p:cNvSpPr>
          <p:nvPr>
            <p:ph idx="1"/>
          </p:nvPr>
        </p:nvSpPr>
        <p:spPr/>
        <p:txBody>
          <a:bodyPr/>
          <a:lstStyle/>
          <a:p>
            <a:pPr>
              <a:spcAft>
                <a:spcPts val="600"/>
              </a:spcAft>
            </a:pPr>
            <a:r>
              <a:rPr lang="en-US" b="0" dirty="0" smtClean="0">
                <a:latin typeface="Arial" panose="020B0604020202020204" pitchFamily="34" charset="0"/>
              </a:rPr>
              <a:t>The Alberta we envision has </a:t>
            </a:r>
            <a:r>
              <a:rPr lang="en-US" dirty="0" smtClean="0">
                <a:latin typeface="Arial" panose="020B0604020202020204" pitchFamily="34" charset="0"/>
              </a:rPr>
              <a:t>secure</a:t>
            </a:r>
            <a:r>
              <a:rPr lang="en-US" b="0" dirty="0" smtClean="0">
                <a:latin typeface="Arial" panose="020B0604020202020204" pitchFamily="34" charset="0"/>
              </a:rPr>
              <a:t> and </a:t>
            </a:r>
            <a:r>
              <a:rPr lang="en-US" dirty="0" smtClean="0">
                <a:latin typeface="Arial" panose="020B0604020202020204" pitchFamily="34" charset="0"/>
              </a:rPr>
              <a:t>resilient </a:t>
            </a:r>
            <a:r>
              <a:rPr lang="en-US" b="0" dirty="0" smtClean="0">
                <a:latin typeface="Arial" panose="020B0604020202020204" pitchFamily="34" charset="0"/>
              </a:rPr>
              <a:t>people, </a:t>
            </a:r>
            <a:r>
              <a:rPr lang="en-US" dirty="0" smtClean="0">
                <a:latin typeface="Arial" panose="020B0604020202020204" pitchFamily="34" charset="0"/>
              </a:rPr>
              <a:t>thriving</a:t>
            </a:r>
            <a:r>
              <a:rPr lang="en-US" b="0" dirty="0" smtClean="0">
                <a:latin typeface="Arial" panose="020B0604020202020204" pitchFamily="34" charset="0"/>
              </a:rPr>
              <a:t> families, and </a:t>
            </a:r>
            <a:r>
              <a:rPr lang="en-US" dirty="0" smtClean="0">
                <a:latin typeface="Arial" panose="020B0604020202020204" pitchFamily="34" charset="0"/>
              </a:rPr>
              <a:t>inclusive </a:t>
            </a:r>
            <a:r>
              <a:rPr lang="en-US" b="0" dirty="0" smtClean="0">
                <a:latin typeface="Arial" panose="020B0604020202020204" pitchFamily="34" charset="0"/>
              </a:rPr>
              <a:t>communities. </a:t>
            </a:r>
          </a:p>
          <a:p>
            <a:pPr>
              <a:spcAft>
                <a:spcPts val="600"/>
              </a:spcAft>
            </a:pPr>
            <a:r>
              <a:rPr lang="en-US" b="0" dirty="0" smtClean="0">
                <a:latin typeface="Arial" panose="020B0604020202020204" pitchFamily="34" charset="0"/>
              </a:rPr>
              <a:t>At Human Services, we believe that every Albertan and every family, no matter what their circumstances or abilities, has </a:t>
            </a:r>
            <a:r>
              <a:rPr lang="en-US" dirty="0" smtClean="0">
                <a:latin typeface="Arial" panose="020B0604020202020204" pitchFamily="34" charset="0"/>
              </a:rPr>
              <a:t>strengths</a:t>
            </a:r>
            <a:r>
              <a:rPr lang="en-US" b="0" dirty="0" smtClean="0">
                <a:latin typeface="Arial" panose="020B0604020202020204" pitchFamily="34" charset="0"/>
              </a:rPr>
              <a:t> to draw on and the </a:t>
            </a:r>
            <a:r>
              <a:rPr lang="en-US" dirty="0" smtClean="0">
                <a:latin typeface="Arial" panose="020B0604020202020204" pitchFamily="34" charset="0"/>
              </a:rPr>
              <a:t>potential to succeed. </a:t>
            </a:r>
          </a:p>
          <a:p>
            <a:r>
              <a:rPr lang="en-US" b="0" dirty="0" smtClean="0">
                <a:latin typeface="Arial" panose="020B0604020202020204" pitchFamily="34" charset="0"/>
              </a:rPr>
              <a:t>We believe our citizens should be able to </a:t>
            </a:r>
            <a:r>
              <a:rPr lang="en-US" dirty="0" smtClean="0">
                <a:latin typeface="Arial" panose="020B0604020202020204" pitchFamily="34" charset="0"/>
              </a:rPr>
              <a:t>find help easily </a:t>
            </a:r>
            <a:r>
              <a:rPr lang="en-US" b="0" dirty="0" smtClean="0">
                <a:latin typeface="Arial" panose="020B0604020202020204" pitchFamily="34" charset="0"/>
              </a:rPr>
              <a:t>within a person-</a:t>
            </a:r>
            <a:r>
              <a:rPr lang="en-US" b="0" dirty="0" err="1" smtClean="0">
                <a:latin typeface="Arial" panose="020B0604020202020204" pitchFamily="34" charset="0"/>
              </a:rPr>
              <a:t>centred</a:t>
            </a:r>
            <a:r>
              <a:rPr lang="en-US" b="0" dirty="0" smtClean="0">
                <a:latin typeface="Arial" panose="020B0604020202020204" pitchFamily="34" charset="0"/>
              </a:rPr>
              <a:t> system of high quality services, knowing they’ve come to the right place.</a:t>
            </a:r>
            <a:endParaRPr lang="en-US" b="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2A014BFF-4582-46A8-9DC2-FCE1DD8F2352}" type="slidenum">
              <a:rPr lang="en-US" smtClean="0">
                <a:solidFill>
                  <a:prstClr val="black">
                    <a:tint val="75000"/>
                  </a:prstClr>
                </a:solidFill>
              </a:rPr>
              <a:pPr>
                <a:defRPr/>
              </a:pPr>
              <a:t>4</a:t>
            </a:fld>
            <a:endParaRPr lang="en-US">
              <a:solidFill>
                <a:prstClr val="black">
                  <a:tint val="75000"/>
                </a:prstClr>
              </a:solidFill>
            </a:endParaRPr>
          </a:p>
        </p:txBody>
      </p:sp>
    </p:spTree>
    <p:extLst>
      <p:ext uri="{BB962C8B-B14F-4D97-AF65-F5344CB8AC3E}">
        <p14:creationId xmlns:p14="http://schemas.microsoft.com/office/powerpoint/2010/main" xmlns="" val="7249696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3200" dirty="0">
                <a:latin typeface="Arial" pitchFamily="34" charset="0"/>
              </a:rPr>
              <a:t>Our story continued…</a:t>
            </a:r>
          </a:p>
        </p:txBody>
      </p:sp>
      <p:sp>
        <p:nvSpPr>
          <p:cNvPr id="3" name="Content Placeholder 2"/>
          <p:cNvSpPr>
            <a:spLocks noGrp="1"/>
          </p:cNvSpPr>
          <p:nvPr>
            <p:ph idx="1"/>
          </p:nvPr>
        </p:nvSpPr>
        <p:spPr>
          <a:xfrm>
            <a:off x="1676400" y="1219200"/>
            <a:ext cx="7239000" cy="4953000"/>
          </a:xfrm>
        </p:spPr>
        <p:txBody>
          <a:bodyPr/>
          <a:lstStyle/>
          <a:p>
            <a:pPr>
              <a:spcAft>
                <a:spcPts val="600"/>
              </a:spcAft>
            </a:pPr>
            <a:r>
              <a:rPr lang="en-US" b="0" dirty="0" smtClean="0">
                <a:latin typeface="Arial" panose="020B0604020202020204" pitchFamily="34" charset="0"/>
              </a:rPr>
              <a:t>To make this future real, we </a:t>
            </a:r>
            <a:r>
              <a:rPr lang="en-US" dirty="0" smtClean="0">
                <a:latin typeface="Arial" panose="020B0604020202020204" pitchFamily="34" charset="0"/>
              </a:rPr>
              <a:t>partner</a:t>
            </a:r>
            <a:r>
              <a:rPr lang="en-US" b="0" dirty="0" smtClean="0">
                <a:latin typeface="Arial" panose="020B0604020202020204" pitchFamily="34" charset="0"/>
              </a:rPr>
              <a:t> with communities and service providers to ensure that we deliver the </a:t>
            </a:r>
            <a:r>
              <a:rPr lang="en-US" dirty="0" smtClean="0">
                <a:latin typeface="Arial" panose="020B0604020202020204" pitchFamily="34" charset="0"/>
              </a:rPr>
              <a:t>right services at the right time</a:t>
            </a:r>
            <a:r>
              <a:rPr lang="en-US" b="0" dirty="0" smtClean="0">
                <a:latin typeface="Arial" panose="020B0604020202020204" pitchFamily="34" charset="0"/>
              </a:rPr>
              <a:t> in a way that respects the </a:t>
            </a:r>
            <a:r>
              <a:rPr lang="en-US" dirty="0" smtClean="0">
                <a:latin typeface="Arial" panose="020B0604020202020204" pitchFamily="34" charset="0"/>
              </a:rPr>
              <a:t>uniqueness</a:t>
            </a:r>
            <a:r>
              <a:rPr lang="en-US" b="0" dirty="0" smtClean="0">
                <a:latin typeface="Arial" panose="020B0604020202020204" pitchFamily="34" charset="0"/>
              </a:rPr>
              <a:t> of every child and the </a:t>
            </a:r>
            <a:r>
              <a:rPr lang="en-US" dirty="0" smtClean="0">
                <a:latin typeface="Arial" panose="020B0604020202020204" pitchFamily="34" charset="0"/>
              </a:rPr>
              <a:t>dignity </a:t>
            </a:r>
            <a:r>
              <a:rPr lang="en-US" b="0" dirty="0" smtClean="0">
                <a:latin typeface="Arial" panose="020B0604020202020204" pitchFamily="34" charset="0"/>
              </a:rPr>
              <a:t>of every person.</a:t>
            </a:r>
          </a:p>
          <a:p>
            <a:pPr>
              <a:spcAft>
                <a:spcPts val="600"/>
              </a:spcAft>
            </a:pPr>
            <a:r>
              <a:rPr lang="en-US" b="0" dirty="0" smtClean="0">
                <a:latin typeface="Arial" panose="020B0604020202020204" pitchFamily="34" charset="0"/>
              </a:rPr>
              <a:t>We are also placing unprecedented emphasis on </a:t>
            </a:r>
            <a:r>
              <a:rPr lang="en-US" dirty="0" smtClean="0">
                <a:latin typeface="Arial" panose="020B0604020202020204" pitchFamily="34" charset="0"/>
              </a:rPr>
              <a:t>preventative actions </a:t>
            </a:r>
            <a:r>
              <a:rPr lang="en-US" b="0" dirty="0" smtClean="0">
                <a:latin typeface="Arial" panose="020B0604020202020204" pitchFamily="34" charset="0"/>
              </a:rPr>
              <a:t>so that new generations of strong, self-reliant Albertans will need fewer interventions in their lives.</a:t>
            </a:r>
          </a:p>
          <a:p>
            <a:r>
              <a:rPr lang="en-US" b="0" dirty="0" smtClean="0">
                <a:latin typeface="Arial" panose="020B0604020202020204" pitchFamily="34" charset="0"/>
              </a:rPr>
              <a:t>We work for Human Services because we want to </a:t>
            </a:r>
            <a:r>
              <a:rPr lang="en-US" dirty="0" smtClean="0">
                <a:latin typeface="Arial" panose="020B0604020202020204" pitchFamily="34" charset="0"/>
              </a:rPr>
              <a:t>make a difference </a:t>
            </a:r>
            <a:r>
              <a:rPr lang="en-US" b="0" dirty="0" smtClean="0">
                <a:latin typeface="Arial" panose="020B0604020202020204" pitchFamily="34" charset="0"/>
              </a:rPr>
              <a:t>in people’s lives. There is nothing more important.</a:t>
            </a:r>
            <a:endParaRPr lang="en-US" b="0" dirty="0">
              <a:latin typeface="Arial" panose="020B0604020202020204" pitchFamily="34" charset="0"/>
            </a:endParaRPr>
          </a:p>
        </p:txBody>
      </p:sp>
      <p:sp>
        <p:nvSpPr>
          <p:cNvPr id="4" name="Slide Number Placeholder 3"/>
          <p:cNvSpPr>
            <a:spLocks noGrp="1"/>
          </p:cNvSpPr>
          <p:nvPr>
            <p:ph type="sldNum" sz="quarter" idx="12"/>
          </p:nvPr>
        </p:nvSpPr>
        <p:spPr/>
        <p:txBody>
          <a:bodyPr/>
          <a:lstStyle/>
          <a:p>
            <a:pPr>
              <a:defRPr/>
            </a:pPr>
            <a:fld id="{2A014BFF-4582-46A8-9DC2-FCE1DD8F2352}" type="slidenum">
              <a:rPr lang="en-US" smtClean="0">
                <a:solidFill>
                  <a:prstClr val="black">
                    <a:tint val="75000"/>
                  </a:prstClr>
                </a:solidFill>
              </a:rPr>
              <a:pPr>
                <a:defRPr/>
              </a:pPr>
              <a:t>5</a:t>
            </a:fld>
            <a:endParaRPr lang="en-US" dirty="0">
              <a:solidFill>
                <a:prstClr val="black">
                  <a:tint val="75000"/>
                </a:prstClr>
              </a:solidFill>
            </a:endParaRPr>
          </a:p>
        </p:txBody>
      </p:sp>
    </p:spTree>
    <p:extLst>
      <p:ext uri="{BB962C8B-B14F-4D97-AF65-F5344CB8AC3E}">
        <p14:creationId xmlns:p14="http://schemas.microsoft.com/office/powerpoint/2010/main" xmlns="" val="31794660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Child Intervention Practice in Alberta</a:t>
            </a:r>
          </a:p>
        </p:txBody>
      </p:sp>
      <p:sp>
        <p:nvSpPr>
          <p:cNvPr id="14339" name="Content Placeholder 3"/>
          <p:cNvSpPr>
            <a:spLocks noGrp="1"/>
          </p:cNvSpPr>
          <p:nvPr>
            <p:ph idx="1"/>
          </p:nvPr>
        </p:nvSpPr>
        <p:spPr/>
        <p:txBody>
          <a:bodyPr/>
          <a:lstStyle/>
          <a:p>
            <a:pPr lvl="0">
              <a:spcAft>
                <a:spcPts val="1200"/>
              </a:spcAft>
            </a:pPr>
            <a:r>
              <a:rPr lang="en-US" b="0" dirty="0"/>
              <a:t>Child intervention practice has evolved as a natural and expected continuation of a commitment to improving outcomes for children and families</a:t>
            </a:r>
            <a:r>
              <a:rPr lang="en-US" b="0" dirty="0" smtClean="0"/>
              <a:t>.</a:t>
            </a:r>
            <a:endParaRPr lang="en-US" b="0" dirty="0"/>
          </a:p>
          <a:p>
            <a:pPr>
              <a:spcAft>
                <a:spcPts val="1200"/>
              </a:spcAft>
            </a:pPr>
            <a:r>
              <a:rPr lang="en-US" b="0" dirty="0" smtClean="0"/>
              <a:t>Through </a:t>
            </a:r>
            <a:r>
              <a:rPr lang="en-US" b="0" dirty="0"/>
              <a:t>practice and </a:t>
            </a:r>
            <a:r>
              <a:rPr lang="en-US" b="0" dirty="0" smtClean="0"/>
              <a:t>evidence, we </a:t>
            </a:r>
            <a:r>
              <a:rPr lang="en-US" b="0" dirty="0"/>
              <a:t>have learned </a:t>
            </a:r>
            <a:r>
              <a:rPr lang="en-US" b="0" dirty="0" smtClean="0"/>
              <a:t>more </a:t>
            </a:r>
            <a:r>
              <a:rPr lang="en-US" b="0" dirty="0"/>
              <a:t>about the clients we serve and what works. </a:t>
            </a:r>
          </a:p>
          <a:p>
            <a:pPr lvl="0"/>
            <a:r>
              <a:rPr lang="en-US" b="0" dirty="0" smtClean="0"/>
              <a:t>Child </a:t>
            </a:r>
            <a:r>
              <a:rPr lang="en-US" b="0" dirty="0"/>
              <a:t>Intervention practice </a:t>
            </a:r>
            <a:r>
              <a:rPr lang="en-US" b="0" dirty="0" smtClean="0"/>
              <a:t>has become more collaborative, recognizing the critical importance of relationships with families, communities and service delivery partners.</a:t>
            </a:r>
            <a:endParaRPr lang="en-US" b="0" dirty="0"/>
          </a:p>
          <a:p>
            <a:pPr lvl="0"/>
            <a:endParaRPr lang="en-US" b="0" dirty="0"/>
          </a:p>
        </p:txBody>
      </p:sp>
      <p:sp>
        <p:nvSpPr>
          <p:cNvPr id="3" name="Slide Number Placeholder 2"/>
          <p:cNvSpPr>
            <a:spLocks noGrp="1"/>
          </p:cNvSpPr>
          <p:nvPr>
            <p:ph type="sldNum" sz="quarter" idx="12"/>
          </p:nvPr>
        </p:nvSpPr>
        <p:spPr/>
        <p:txBody>
          <a:bodyPr/>
          <a:lstStyle/>
          <a:p>
            <a:pPr>
              <a:defRPr/>
            </a:pPr>
            <a:fld id="{1891F59C-73CD-4628-8581-281F414EA466}" type="slidenum">
              <a:rPr lang="en-US" smtClean="0"/>
              <a:pPr>
                <a:defRPr/>
              </a:pPr>
              <a:t>6</a:t>
            </a:fld>
            <a:endParaRPr lang="en-US" dirty="0"/>
          </a:p>
        </p:txBody>
      </p:sp>
    </p:spTree>
    <p:extLst>
      <p:ext uri="{BB962C8B-B14F-4D97-AF65-F5344CB8AC3E}">
        <p14:creationId xmlns:p14="http://schemas.microsoft.com/office/powerpoint/2010/main" xmlns="" val="11354815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1676400" y="304800"/>
            <a:ext cx="7239000" cy="1143000"/>
          </a:xfrm>
        </p:spPr>
        <p:txBody>
          <a:bodyPr>
            <a:normAutofit/>
          </a:bodyPr>
          <a:lstStyle/>
          <a:p>
            <a:pPr eaLnBrk="1" hangingPunct="1">
              <a:defRPr/>
            </a:pPr>
            <a:r>
              <a:rPr lang="en-US" sz="3200" dirty="0">
                <a:ea typeface="+mn-ea"/>
              </a:rPr>
              <a:t>Elements of a Practice Framework</a:t>
            </a:r>
          </a:p>
        </p:txBody>
      </p:sp>
      <p:sp>
        <p:nvSpPr>
          <p:cNvPr id="4" name="Slide Number Placeholder 3"/>
          <p:cNvSpPr>
            <a:spLocks noGrp="1"/>
          </p:cNvSpPr>
          <p:nvPr>
            <p:ph type="sldNum" sz="quarter" idx="12"/>
          </p:nvPr>
        </p:nvSpPr>
        <p:spPr/>
        <p:txBody>
          <a:bodyPr/>
          <a:lstStyle/>
          <a:p>
            <a:pPr>
              <a:defRPr/>
            </a:pPr>
            <a:fld id="{F0D7ABBF-4F11-4670-9827-DB11AF031DD0}" type="slidenum">
              <a:rPr lang="en-US"/>
              <a:pPr>
                <a:defRPr/>
              </a:pPr>
              <a:t>7</a:t>
            </a:fld>
            <a:endParaRPr lang="en-US" dirty="0"/>
          </a:p>
        </p:txBody>
      </p:sp>
      <p:sp>
        <p:nvSpPr>
          <p:cNvPr id="17412" name="Content Placeholder 2"/>
          <p:cNvSpPr>
            <a:spLocks noGrp="1"/>
          </p:cNvSpPr>
          <p:nvPr>
            <p:ph sz="quarter" idx="1"/>
          </p:nvPr>
        </p:nvSpPr>
        <p:spPr>
          <a:xfrm>
            <a:off x="1524000" y="1066800"/>
            <a:ext cx="7315200" cy="5334000"/>
          </a:xfrm>
        </p:spPr>
        <p:txBody>
          <a:bodyPr/>
          <a:lstStyle/>
          <a:p>
            <a:pPr>
              <a:lnSpc>
                <a:spcPct val="80000"/>
              </a:lnSpc>
              <a:tabLst>
                <a:tab pos="628650" algn="l"/>
              </a:tabLst>
            </a:pPr>
            <a:r>
              <a:rPr lang="en-US" altLang="en-US" b="0" dirty="0"/>
              <a:t>Practice frameworks often include five main elements:</a:t>
            </a:r>
          </a:p>
          <a:p>
            <a:pPr lvl="1">
              <a:lnSpc>
                <a:spcPct val="80000"/>
              </a:lnSpc>
              <a:tabLst>
                <a:tab pos="628650" algn="l"/>
              </a:tabLst>
            </a:pPr>
            <a:r>
              <a:rPr lang="en-US" altLang="en-US" sz="2400" dirty="0">
                <a:solidFill>
                  <a:srgbClr val="005072"/>
                </a:solidFill>
              </a:rPr>
              <a:t>The organization’s values, principles, and beliefs.</a:t>
            </a:r>
          </a:p>
          <a:p>
            <a:pPr lvl="1">
              <a:lnSpc>
                <a:spcPct val="80000"/>
              </a:lnSpc>
              <a:tabLst>
                <a:tab pos="628650" algn="l"/>
              </a:tabLst>
            </a:pPr>
            <a:r>
              <a:rPr lang="en-US" altLang="en-US" sz="2400" dirty="0">
                <a:solidFill>
                  <a:srgbClr val="005072"/>
                </a:solidFill>
              </a:rPr>
              <a:t>The organization’s philosophy and approach to support good practice.</a:t>
            </a:r>
          </a:p>
          <a:p>
            <a:pPr lvl="1">
              <a:lnSpc>
                <a:spcPct val="80000"/>
              </a:lnSpc>
              <a:tabLst>
                <a:tab pos="628650" algn="l"/>
              </a:tabLst>
            </a:pPr>
            <a:r>
              <a:rPr lang="en-US" altLang="en-US" sz="2400" dirty="0">
                <a:solidFill>
                  <a:srgbClr val="005072"/>
                </a:solidFill>
              </a:rPr>
              <a:t>A description of the outcomes to be achieved for children and families.</a:t>
            </a:r>
          </a:p>
          <a:p>
            <a:pPr lvl="1">
              <a:lnSpc>
                <a:spcPct val="80000"/>
              </a:lnSpc>
              <a:tabLst>
                <a:tab pos="628650" algn="l"/>
              </a:tabLst>
            </a:pPr>
            <a:r>
              <a:rPr lang="en-US" altLang="en-US" sz="2400" dirty="0">
                <a:solidFill>
                  <a:srgbClr val="005072"/>
                </a:solidFill>
              </a:rPr>
              <a:t>Practice strategies, methods and tools used in service delivery.</a:t>
            </a:r>
          </a:p>
          <a:p>
            <a:pPr lvl="1">
              <a:lnSpc>
                <a:spcPct val="80000"/>
              </a:lnSpc>
              <a:tabLst>
                <a:tab pos="628650" algn="l"/>
              </a:tabLst>
            </a:pPr>
            <a:r>
              <a:rPr lang="en-US" altLang="en-US" sz="2400" dirty="0">
                <a:solidFill>
                  <a:srgbClr val="005072"/>
                </a:solidFill>
              </a:rPr>
              <a:t>Defines how the organization, staff, families, communities, service providers and other stakeholders should work together to ensure the safety, stability, permanency and well- being of children and their families.</a:t>
            </a:r>
          </a:p>
          <a:p>
            <a:pPr marL="381000" indent="-381000" eaLnBrk="1" hangingPunct="1">
              <a:lnSpc>
                <a:spcPct val="80000"/>
              </a:lnSpc>
              <a:buFont typeface="Georgia" pitchFamily="18" charset="0"/>
              <a:buAutoNum type="arabicPeriod"/>
              <a:tabLst>
                <a:tab pos="628650" algn="l"/>
              </a:tabLst>
            </a:pPr>
            <a:endParaRPr lang="en-US" altLang="en-US" sz="2200" b="0" dirty="0" smtClean="0">
              <a:latin typeface="Arial" charset="0"/>
              <a:cs typeface="Arial" charset="0"/>
            </a:endParaRPr>
          </a:p>
          <a:p>
            <a:pPr marL="381000" indent="-381000" eaLnBrk="1" hangingPunct="1">
              <a:buFont typeface="Georgia" pitchFamily="18" charset="0"/>
              <a:buAutoNum type="arabicPeriod"/>
              <a:tabLst>
                <a:tab pos="628650" algn="l"/>
              </a:tabLst>
            </a:pPr>
            <a:endParaRPr lang="en-US" altLang="en-US" sz="2200" b="0" dirty="0" smtClean="0">
              <a:latin typeface="Arial" charset="0"/>
              <a:cs typeface="Arial" charset="0"/>
            </a:endParaRPr>
          </a:p>
          <a:p>
            <a:pPr marL="803275" lvl="1" indent="-342900" eaLnBrk="1" hangingPunct="1">
              <a:lnSpc>
                <a:spcPct val="80000"/>
              </a:lnSpc>
              <a:buFont typeface="Wingdings" pitchFamily="2" charset="2"/>
              <a:buNone/>
              <a:tabLst>
                <a:tab pos="628650" algn="l"/>
              </a:tabLst>
            </a:pPr>
            <a:r>
              <a:rPr lang="en-US" altLang="en-US" dirty="0" smtClean="0">
                <a:latin typeface="Arial" charset="0"/>
                <a:cs typeface="Arial" charset="0"/>
              </a:rPr>
              <a:t>	</a:t>
            </a:r>
          </a:p>
          <a:p>
            <a:pPr marL="803275" lvl="1" indent="-342900" eaLnBrk="1" hangingPunct="1">
              <a:lnSpc>
                <a:spcPct val="80000"/>
              </a:lnSpc>
              <a:buFont typeface="Wingdings" pitchFamily="2" charset="2"/>
              <a:buNone/>
              <a:tabLst>
                <a:tab pos="628650" algn="l"/>
              </a:tabLst>
            </a:pPr>
            <a:r>
              <a:rPr lang="en-US" altLang="en-US" dirty="0" smtClean="0">
                <a:latin typeface="Arial" charset="0"/>
                <a:cs typeface="Arial" charset="0"/>
              </a:rPr>
              <a:t>	</a:t>
            </a:r>
          </a:p>
        </p:txBody>
      </p:sp>
    </p:spTree>
    <p:extLst>
      <p:ext uri="{BB962C8B-B14F-4D97-AF65-F5344CB8AC3E}">
        <p14:creationId xmlns:p14="http://schemas.microsoft.com/office/powerpoint/2010/main" xmlns="" val="2849061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6" descr="AB-HS.jpeg"/>
          <p:cNvPicPr>
            <a:picLocks noChangeAspect="1"/>
          </p:cNvPicPr>
          <p:nvPr/>
        </p:nvPicPr>
        <p:blipFill>
          <a:blip r:embed="rId3" cstate="print">
            <a:lum bright="70000" contrast="-70000"/>
          </a:blip>
          <a:srcRect/>
          <a:stretch>
            <a:fillRect/>
          </a:stretch>
        </p:blipFill>
        <p:spPr bwMode="auto">
          <a:xfrm flipV="1">
            <a:off x="539044" y="7879080"/>
            <a:ext cx="2895600" cy="45719"/>
          </a:xfrm>
          <a:prstGeom prst="rect">
            <a:avLst/>
          </a:prstGeom>
          <a:noFill/>
          <a:ln w="9525">
            <a:noFill/>
            <a:miter lim="800000"/>
            <a:headEnd/>
            <a:tailEnd/>
          </a:ln>
        </p:spPr>
      </p:pic>
      <p:sp>
        <p:nvSpPr>
          <p:cNvPr id="8" name="Title 7"/>
          <p:cNvSpPr>
            <a:spLocks noGrp="1"/>
          </p:cNvSpPr>
          <p:nvPr>
            <p:ph type="title"/>
          </p:nvPr>
        </p:nvSpPr>
        <p:spPr/>
        <p:txBody>
          <a:bodyPr>
            <a:normAutofit/>
          </a:bodyPr>
          <a:lstStyle/>
          <a:p>
            <a:r>
              <a:rPr lang="en-US" sz="3200" dirty="0" smtClean="0"/>
              <a:t>Principles</a:t>
            </a:r>
            <a:endParaRPr lang="en-US" sz="3200" dirty="0"/>
          </a:p>
        </p:txBody>
      </p:sp>
      <p:pic>
        <p:nvPicPr>
          <p:cNvPr id="7" name="Content Placeholder 6"/>
          <p:cNvPicPr>
            <a:picLocks noGrp="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2278591" y="1066800"/>
            <a:ext cx="6034617" cy="5059363"/>
          </a:xfrm>
        </p:spPr>
      </p:pic>
    </p:spTree>
    <p:extLst>
      <p:ext uri="{BB962C8B-B14F-4D97-AF65-F5344CB8AC3E}">
        <p14:creationId xmlns:p14="http://schemas.microsoft.com/office/powerpoint/2010/main" xmlns="" val="20203323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116742D-08BA-44B4-A2F3-8D2488001B37}" type="slidenum">
              <a:rPr lang="en-US" smtClean="0"/>
              <a:pPr>
                <a:defRPr/>
              </a:pPr>
              <a:t>9</a:t>
            </a:fld>
            <a:endParaRPr lang="en-US" dirty="0"/>
          </a:p>
        </p:txBody>
      </p:sp>
      <p:sp>
        <p:nvSpPr>
          <p:cNvPr id="3" name="TextBox 2"/>
          <p:cNvSpPr txBox="1"/>
          <p:nvPr/>
        </p:nvSpPr>
        <p:spPr>
          <a:xfrm>
            <a:off x="1466603" y="304799"/>
            <a:ext cx="7391400" cy="584775"/>
          </a:xfrm>
          <a:prstGeom prst="rect">
            <a:avLst/>
          </a:prstGeom>
          <a:noFill/>
        </p:spPr>
        <p:txBody>
          <a:bodyPr wrap="square" rtlCol="0">
            <a:spAutoFit/>
          </a:bodyPr>
          <a:lstStyle/>
          <a:p>
            <a:pPr eaLnBrk="0" hangingPunct="0"/>
            <a:r>
              <a:rPr lang="en-US" altLang="en-US" sz="3200" b="1" dirty="0">
                <a:solidFill>
                  <a:srgbClr val="005072"/>
                </a:solidFill>
                <a:latin typeface="Arial" pitchFamily="34" charset="0"/>
                <a:ea typeface="+mj-ea"/>
                <a:cs typeface="Arial" pitchFamily="34" charset="0"/>
              </a:rPr>
              <a:t>CIPF Principles</a:t>
            </a:r>
            <a:endParaRPr lang="en-US" sz="3200" b="1" dirty="0">
              <a:solidFill>
                <a:srgbClr val="005072"/>
              </a:solidFill>
              <a:latin typeface="Arial" pitchFamily="34" charset="0"/>
              <a:ea typeface="+mj-ea"/>
              <a:cs typeface="Arial" pitchFamily="34" charset="0"/>
            </a:endParaRPr>
          </a:p>
        </p:txBody>
      </p:sp>
      <p:sp>
        <p:nvSpPr>
          <p:cNvPr id="4" name="TextBox 3"/>
          <p:cNvSpPr txBox="1"/>
          <p:nvPr/>
        </p:nvSpPr>
        <p:spPr>
          <a:xfrm>
            <a:off x="1524000" y="1269670"/>
            <a:ext cx="7467600" cy="5490734"/>
          </a:xfrm>
          <a:prstGeom prst="rect">
            <a:avLst/>
          </a:prstGeom>
          <a:noFill/>
        </p:spPr>
        <p:txBody>
          <a:bodyPr wrap="square" rtlCol="0">
            <a:spAutoFit/>
          </a:bodyPr>
          <a:lstStyle/>
          <a:p>
            <a:pPr marL="0" lvl="1" eaLnBrk="0" hangingPunct="0">
              <a:lnSpc>
                <a:spcPct val="80000"/>
              </a:lnSpc>
              <a:spcBef>
                <a:spcPct val="20000"/>
              </a:spcBef>
              <a:tabLst>
                <a:tab pos="628650" algn="l"/>
              </a:tabLst>
            </a:pPr>
            <a:r>
              <a:rPr lang="en-US" altLang="en-US" sz="2400" b="1" dirty="0">
                <a:solidFill>
                  <a:srgbClr val="005072"/>
                </a:solidFill>
                <a:latin typeface="Arial" pitchFamily="34" charset="0"/>
                <a:cs typeface="Arial" pitchFamily="34" charset="0"/>
              </a:rPr>
              <a:t>Aboriginal Experience</a:t>
            </a:r>
          </a:p>
          <a:p>
            <a:pPr marL="342900" lvl="1" indent="-342900" eaLnBrk="0" hangingPunct="0">
              <a:spcBef>
                <a:spcPct val="20000"/>
              </a:spcBef>
              <a:spcAft>
                <a:spcPts val="1200"/>
              </a:spcAft>
              <a:buFont typeface="Arial" charset="0"/>
              <a:buChar char="•"/>
              <a:tabLst>
                <a:tab pos="628650" algn="l"/>
              </a:tabLst>
            </a:pPr>
            <a:r>
              <a:rPr lang="en-US" altLang="en-US" sz="2400" dirty="0">
                <a:solidFill>
                  <a:srgbClr val="005072"/>
                </a:solidFill>
                <a:latin typeface="Arial" pitchFamily="34" charset="0"/>
                <a:cs typeface="Arial" pitchFamily="34" charset="0"/>
              </a:rPr>
              <a:t>Aboriginal peoples have always had their own ways of ensuring that vulnerable members, including children, are safe, protected and nurtured.  We honour this by recognizing their expertise in matters concerning their children, youth and families</a:t>
            </a:r>
            <a:r>
              <a:rPr lang="en-US" altLang="en-US" sz="2400" dirty="0" smtClean="0">
                <a:solidFill>
                  <a:srgbClr val="005072"/>
                </a:solidFill>
                <a:latin typeface="Arial" pitchFamily="34" charset="0"/>
                <a:cs typeface="Arial" pitchFamily="34" charset="0"/>
              </a:rPr>
              <a:t>.</a:t>
            </a:r>
            <a:endParaRPr lang="en-US" altLang="en-US" sz="2400" dirty="0">
              <a:solidFill>
                <a:srgbClr val="005072"/>
              </a:solidFill>
              <a:latin typeface="Arial" pitchFamily="34" charset="0"/>
              <a:cs typeface="Arial" pitchFamily="34" charset="0"/>
            </a:endParaRPr>
          </a:p>
          <a:p>
            <a:pPr marL="0" lvl="1" eaLnBrk="0" hangingPunct="0">
              <a:lnSpc>
                <a:spcPct val="80000"/>
              </a:lnSpc>
              <a:spcBef>
                <a:spcPct val="20000"/>
              </a:spcBef>
              <a:tabLst>
                <a:tab pos="628650" algn="l"/>
              </a:tabLst>
            </a:pPr>
            <a:r>
              <a:rPr lang="en-US" altLang="en-US" sz="2400" b="1" dirty="0" smtClean="0">
                <a:solidFill>
                  <a:srgbClr val="005072"/>
                </a:solidFill>
                <a:latin typeface="Arial" pitchFamily="34" charset="0"/>
                <a:cs typeface="Arial" pitchFamily="34" charset="0"/>
              </a:rPr>
              <a:t>Preserve Family</a:t>
            </a:r>
          </a:p>
          <a:p>
            <a:pPr marL="342900" lvl="1" indent="-342900" eaLnBrk="0" hangingPunct="0">
              <a:spcBef>
                <a:spcPct val="20000"/>
              </a:spcBef>
              <a:buFont typeface="Arial" charset="0"/>
              <a:buChar char="•"/>
              <a:tabLst>
                <a:tab pos="628650" algn="l"/>
              </a:tabLst>
            </a:pPr>
            <a:r>
              <a:rPr lang="en-US" altLang="en-US" sz="2400" dirty="0" smtClean="0">
                <a:solidFill>
                  <a:srgbClr val="005072"/>
                </a:solidFill>
                <a:latin typeface="Arial" pitchFamily="34" charset="0"/>
                <a:cs typeface="Arial" pitchFamily="34" charset="0"/>
              </a:rPr>
              <a:t>We </a:t>
            </a:r>
            <a:r>
              <a:rPr lang="en-US" altLang="en-US" sz="2400" dirty="0">
                <a:solidFill>
                  <a:srgbClr val="005072"/>
                </a:solidFill>
                <a:latin typeface="Arial" pitchFamily="34" charset="0"/>
                <a:cs typeface="Arial" pitchFamily="34" charset="0"/>
              </a:rPr>
              <a:t>believe children and youth should be safe, healthy and live with their families, therefore we focus on preserving and reuniting families and building on the capacity of extended family and communities to support children, youth and families.</a:t>
            </a:r>
          </a:p>
        </p:txBody>
      </p:sp>
    </p:spTree>
    <p:extLst>
      <p:ext uri="{BB962C8B-B14F-4D97-AF65-F5344CB8AC3E}">
        <p14:creationId xmlns:p14="http://schemas.microsoft.com/office/powerpoint/2010/main" xmlns="" val="2640203702"/>
      </p:ext>
    </p:extLst>
  </p:cSld>
  <p:clrMapOvr>
    <a:masterClrMapping/>
  </p:clrMapOvr>
  <p:timing>
    <p:tnLst>
      <p:par>
        <p:cTn id="1" dur="indefinite" restart="never" nodeType="tmRoot"/>
      </p:par>
    </p:tnLst>
  </p:timing>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nt and Divid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ontent and Divider slid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Content and Divider slid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Content and Divider slide">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190BDD53789546AA1E2F9934112004" ma:contentTypeVersion="3" ma:contentTypeDescription="Create a new document." ma:contentTypeScope="" ma:versionID="752e4a1ed2f127767d4ef0271e489298">
  <xsd:schema xmlns:xsd="http://www.w3.org/2001/XMLSchema" xmlns:p="http://schemas.microsoft.com/office/2006/metadata/properties" xmlns:ns1="http://schemas.microsoft.com/sharepoint/v3" targetNamespace="http://schemas.microsoft.com/office/2006/metadata/properties" ma:root="true" ma:fieldsID="1632d6b3f1ee7940332c8174cbbf079f"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DF221566-43D1-41EF-9907-E620154E0FF4}">
  <ds:schemaRefs>
    <ds:schemaRef ds:uri="http://schemas.microsoft.com/sharepoint/v3/contenttype/forms"/>
  </ds:schemaRefs>
</ds:datastoreItem>
</file>

<file path=customXml/itemProps2.xml><?xml version="1.0" encoding="utf-8"?>
<ds:datastoreItem xmlns:ds="http://schemas.openxmlformats.org/officeDocument/2006/customXml" ds:itemID="{5933785F-6B20-441F-83E9-C8A62EBC6D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73933936-F093-46C1-9C46-C456741E82F1}">
  <ds:schemaRefs>
    <ds:schemaRef ds:uri="http://schemas.microsoft.com/sharepoint/v3"/>
    <ds:schemaRef ds:uri="http://www.w3.org/XML/1998/namespace"/>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dcmitype/"/>
    <ds:schemaRef ds:uri="http://purl.org/dc/elements/1.1/"/>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18995</TotalTime>
  <Words>1466</Words>
  <Application>Microsoft Office PowerPoint</Application>
  <PresentationFormat>On-screen Show (4:3)</PresentationFormat>
  <Paragraphs>169</Paragraphs>
  <Slides>22</Slides>
  <Notes>11</Notes>
  <HiddenSlides>0</HiddenSlides>
  <MMClips>0</MMClips>
  <ScaleCrop>false</ScaleCrop>
  <HeadingPairs>
    <vt:vector size="4" baseType="variant">
      <vt:variant>
        <vt:lpstr>Theme</vt:lpstr>
      </vt:variant>
      <vt:variant>
        <vt:i4>5</vt:i4>
      </vt:variant>
      <vt:variant>
        <vt:lpstr>Slide Titles</vt:lpstr>
      </vt:variant>
      <vt:variant>
        <vt:i4>22</vt:i4>
      </vt:variant>
    </vt:vector>
  </HeadingPairs>
  <TitlesOfParts>
    <vt:vector size="27" baseType="lpstr">
      <vt:lpstr>Title slide</vt:lpstr>
      <vt:lpstr>Content and Divider slide</vt:lpstr>
      <vt:lpstr>1_Content and Divider slide</vt:lpstr>
      <vt:lpstr>2_Content and Divider slide</vt:lpstr>
      <vt:lpstr>3_Content and Divider slide</vt:lpstr>
      <vt:lpstr>Slide 1</vt:lpstr>
      <vt:lpstr>South Region </vt:lpstr>
      <vt:lpstr>Amalgamation of Region 1 – Southwest CFS and Region 2 – Southeast CFS </vt:lpstr>
      <vt:lpstr>Our Vision Story – The Story of Our Future</vt:lpstr>
      <vt:lpstr>Our story continued…</vt:lpstr>
      <vt:lpstr>Child Intervention Practice in Alberta</vt:lpstr>
      <vt:lpstr>Elements of a Practice Framework</vt:lpstr>
      <vt:lpstr>Principles</vt:lpstr>
      <vt:lpstr>Slide 9</vt:lpstr>
      <vt:lpstr>Slide 10</vt:lpstr>
      <vt:lpstr>Slide 11</vt:lpstr>
      <vt:lpstr>Outcomes for Children and Youth</vt:lpstr>
      <vt:lpstr>Changes in Practice</vt:lpstr>
      <vt:lpstr>What has worked well?</vt:lpstr>
      <vt:lpstr>Mapping Our Journey </vt:lpstr>
      <vt:lpstr>An Overview of our Journey Together </vt:lpstr>
      <vt:lpstr>Inspirational Graphic  Facilitators unveiled a mural capturing highlights of the work of this group entitled, ‘Ak koh ka noat tah ka yop’ or ‘We will all come home’</vt:lpstr>
      <vt:lpstr>Shared understanding  mapping our joint programming of today…..</vt:lpstr>
      <vt:lpstr>Shared understanding  mapping our joint programming of today...(con’t)</vt:lpstr>
      <vt:lpstr>Southern Alberta Health Wellness and Excellence Plan </vt:lpstr>
      <vt:lpstr>Southern Alberta Health Wellness and Excellence Plan </vt:lpstr>
      <vt:lpstr>Thank you for your ongoing support!</vt:lpstr>
    </vt:vector>
  </TitlesOfParts>
  <Company>Government Of Alberta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james.stuart</dc:creator>
  <cp:lastModifiedBy>rbarraclough</cp:lastModifiedBy>
  <cp:revision>614</cp:revision>
  <cp:lastPrinted>2015-02-06T16:36:08Z</cp:lastPrinted>
  <dcterms:created xsi:type="dcterms:W3CDTF">2015-02-04T20:02:02Z</dcterms:created>
  <dcterms:modified xsi:type="dcterms:W3CDTF">2016-10-19T07:08:21Z</dcterms:modified>
</cp:coreProperties>
</file>