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48"/>
  </p:notesMasterIdLst>
  <p:handoutMasterIdLst>
    <p:handoutMasterId r:id="rId49"/>
  </p:handoutMasterIdLst>
  <p:sldIdLst>
    <p:sldId id="285" r:id="rId2"/>
    <p:sldId id="353" r:id="rId3"/>
    <p:sldId id="256" r:id="rId4"/>
    <p:sldId id="466" r:id="rId5"/>
    <p:sldId id="287" r:id="rId6"/>
    <p:sldId id="406" r:id="rId7"/>
    <p:sldId id="409" r:id="rId8"/>
    <p:sldId id="283" r:id="rId9"/>
    <p:sldId id="291" r:id="rId10"/>
    <p:sldId id="303" r:id="rId11"/>
    <p:sldId id="304" r:id="rId12"/>
    <p:sldId id="459" r:id="rId13"/>
    <p:sldId id="367" r:id="rId14"/>
    <p:sldId id="389" r:id="rId15"/>
    <p:sldId id="278" r:id="rId16"/>
    <p:sldId id="393" r:id="rId17"/>
    <p:sldId id="461" r:id="rId18"/>
    <p:sldId id="413" r:id="rId19"/>
    <p:sldId id="348" r:id="rId20"/>
    <p:sldId id="440" r:id="rId21"/>
    <p:sldId id="441" r:id="rId22"/>
    <p:sldId id="444" r:id="rId23"/>
    <p:sldId id="446" r:id="rId24"/>
    <p:sldId id="462" r:id="rId25"/>
    <p:sldId id="453" r:id="rId26"/>
    <p:sldId id="458" r:id="rId27"/>
    <p:sldId id="312" r:id="rId28"/>
    <p:sldId id="374" r:id="rId29"/>
    <p:sldId id="460" r:id="rId30"/>
    <p:sldId id="361" r:id="rId31"/>
    <p:sldId id="306" r:id="rId32"/>
    <p:sldId id="279" r:id="rId33"/>
    <p:sldId id="351" r:id="rId34"/>
    <p:sldId id="399" r:id="rId35"/>
    <p:sldId id="400" r:id="rId36"/>
    <p:sldId id="464" r:id="rId37"/>
    <p:sldId id="319" r:id="rId38"/>
    <p:sldId id="397" r:id="rId39"/>
    <p:sldId id="352" r:id="rId40"/>
    <p:sldId id="369" r:id="rId41"/>
    <p:sldId id="465" r:id="rId42"/>
    <p:sldId id="398" r:id="rId43"/>
    <p:sldId id="277" r:id="rId44"/>
    <p:sldId id="454" r:id="rId45"/>
    <p:sldId id="272" r:id="rId46"/>
    <p:sldId id="390" r:id="rId47"/>
  </p:sldIdLst>
  <p:sldSz cx="9144000" cy="6858000" type="screen4x3"/>
  <p:notesSz cx="6888163" cy="100203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scf"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00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0" autoAdjust="0"/>
    <p:restoredTop sz="82217" autoAdjust="0"/>
  </p:normalViewPr>
  <p:slideViewPr>
    <p:cSldViewPr>
      <p:cViewPr>
        <p:scale>
          <a:sx n="55" d="100"/>
          <a:sy n="55" d="100"/>
        </p:scale>
        <p:origin x="-72"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41" d="100"/>
          <a:sy n="41" d="100"/>
        </p:scale>
        <p:origin x="-2347" y="235"/>
      </p:cViewPr>
      <p:guideLst>
        <p:guide orient="horz" pos="3156"/>
        <p:guide pos="217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39AC92-9A9D-4AA1-AF32-255F42F83AFC}" type="doc">
      <dgm:prSet loTypeId="urn:microsoft.com/office/officeart/2005/8/layout/arrow5" loCatId="process" qsTypeId="urn:microsoft.com/office/officeart/2005/8/quickstyle/simple1#1" qsCatId="simple" csTypeId="urn:microsoft.com/office/officeart/2005/8/colors/accent1_2#1" csCatId="accent1" phldr="1"/>
      <dgm:spPr/>
      <dgm:t>
        <a:bodyPr/>
        <a:lstStyle/>
        <a:p>
          <a:endParaRPr lang="en-CA"/>
        </a:p>
      </dgm:t>
    </dgm:pt>
    <dgm:pt modelId="{13507463-FD6C-4CA8-8B06-1F76672118C8}">
      <dgm:prSet phldrT="[Text]"/>
      <dgm:spPr/>
      <dgm:t>
        <a:bodyPr/>
        <a:lstStyle/>
        <a:p>
          <a:r>
            <a:rPr lang="en-CA" dirty="0" smtClean="0">
              <a:latin typeface="+mj-lt"/>
            </a:rPr>
            <a:t>Safety CFSA</a:t>
          </a:r>
          <a:endParaRPr lang="en-CA" dirty="0">
            <a:latin typeface="+mj-lt"/>
          </a:endParaRPr>
        </a:p>
      </dgm:t>
    </dgm:pt>
    <dgm:pt modelId="{0481EE5A-77F3-48EF-8C9C-11950572DD21}" type="parTrans" cxnId="{17D8DB0C-95F3-475E-9D2E-932AF0989929}">
      <dgm:prSet/>
      <dgm:spPr/>
      <dgm:t>
        <a:bodyPr/>
        <a:lstStyle/>
        <a:p>
          <a:endParaRPr lang="en-CA"/>
        </a:p>
      </dgm:t>
    </dgm:pt>
    <dgm:pt modelId="{8B431EB0-E163-40C9-AF0E-C39CC4DF5B85}" type="sibTrans" cxnId="{17D8DB0C-95F3-475E-9D2E-932AF0989929}">
      <dgm:prSet/>
      <dgm:spPr/>
      <dgm:t>
        <a:bodyPr/>
        <a:lstStyle/>
        <a:p>
          <a:endParaRPr lang="en-CA"/>
        </a:p>
      </dgm:t>
    </dgm:pt>
    <dgm:pt modelId="{23230AA7-830D-4A59-939B-A2C77F0CC022}">
      <dgm:prSet phldrT="[Text]"/>
      <dgm:spPr/>
      <dgm:t>
        <a:bodyPr/>
        <a:lstStyle/>
        <a:p>
          <a:r>
            <a:rPr lang="en-CA" dirty="0" smtClean="0">
              <a:latin typeface="+mj-lt"/>
            </a:rPr>
            <a:t>Well-Being </a:t>
          </a:r>
        </a:p>
        <a:p>
          <a:r>
            <a:rPr lang="en-CA" dirty="0" smtClean="0">
              <a:latin typeface="+mj-lt"/>
            </a:rPr>
            <a:t>Agency</a:t>
          </a:r>
          <a:endParaRPr lang="en-CA" dirty="0">
            <a:latin typeface="+mj-lt"/>
          </a:endParaRPr>
        </a:p>
      </dgm:t>
    </dgm:pt>
    <dgm:pt modelId="{CF7BF051-5F39-4040-B1AF-C8AECAD8F2FD}" type="parTrans" cxnId="{3048A348-3D6D-4973-A609-2B55E2399A6F}">
      <dgm:prSet/>
      <dgm:spPr/>
      <dgm:t>
        <a:bodyPr/>
        <a:lstStyle/>
        <a:p>
          <a:endParaRPr lang="en-CA"/>
        </a:p>
      </dgm:t>
    </dgm:pt>
    <dgm:pt modelId="{FD342C6F-EA64-42E7-AF6A-059B3B2A0B14}" type="sibTrans" cxnId="{3048A348-3D6D-4973-A609-2B55E2399A6F}">
      <dgm:prSet/>
      <dgm:spPr/>
      <dgm:t>
        <a:bodyPr/>
        <a:lstStyle/>
        <a:p>
          <a:endParaRPr lang="en-CA"/>
        </a:p>
      </dgm:t>
    </dgm:pt>
    <dgm:pt modelId="{BA970489-4809-4577-884E-8C08384A23CB}" type="pres">
      <dgm:prSet presAssocID="{6139AC92-9A9D-4AA1-AF32-255F42F83AFC}" presName="diagram" presStyleCnt="0">
        <dgm:presLayoutVars>
          <dgm:dir/>
          <dgm:resizeHandles val="exact"/>
        </dgm:presLayoutVars>
      </dgm:prSet>
      <dgm:spPr/>
      <dgm:t>
        <a:bodyPr/>
        <a:lstStyle/>
        <a:p>
          <a:endParaRPr lang="en-CA"/>
        </a:p>
      </dgm:t>
    </dgm:pt>
    <dgm:pt modelId="{EF27A75E-D593-4F9B-9F77-DD6BD1DD0CD3}" type="pres">
      <dgm:prSet presAssocID="{13507463-FD6C-4CA8-8B06-1F76672118C8}" presName="arrow" presStyleLbl="node1" presStyleIdx="0" presStyleCnt="2">
        <dgm:presLayoutVars>
          <dgm:bulletEnabled val="1"/>
        </dgm:presLayoutVars>
      </dgm:prSet>
      <dgm:spPr/>
      <dgm:t>
        <a:bodyPr/>
        <a:lstStyle/>
        <a:p>
          <a:endParaRPr lang="en-CA"/>
        </a:p>
      </dgm:t>
    </dgm:pt>
    <dgm:pt modelId="{8D1B2A9F-5D9F-4E52-9B24-2A78E5EC476F}" type="pres">
      <dgm:prSet presAssocID="{23230AA7-830D-4A59-939B-A2C77F0CC022}" presName="arrow" presStyleLbl="node1" presStyleIdx="1" presStyleCnt="2">
        <dgm:presLayoutVars>
          <dgm:bulletEnabled val="1"/>
        </dgm:presLayoutVars>
      </dgm:prSet>
      <dgm:spPr/>
      <dgm:t>
        <a:bodyPr/>
        <a:lstStyle/>
        <a:p>
          <a:endParaRPr lang="en-CA"/>
        </a:p>
      </dgm:t>
    </dgm:pt>
  </dgm:ptLst>
  <dgm:cxnLst>
    <dgm:cxn modelId="{0BF1192E-805A-4958-A196-E9803E79174B}" type="presOf" srcId="{13507463-FD6C-4CA8-8B06-1F76672118C8}" destId="{EF27A75E-D593-4F9B-9F77-DD6BD1DD0CD3}" srcOrd="0" destOrd="0" presId="urn:microsoft.com/office/officeart/2005/8/layout/arrow5"/>
    <dgm:cxn modelId="{E91B33F7-52E7-4004-96CB-2AC56BD19447}" type="presOf" srcId="{23230AA7-830D-4A59-939B-A2C77F0CC022}" destId="{8D1B2A9F-5D9F-4E52-9B24-2A78E5EC476F}" srcOrd="0" destOrd="0" presId="urn:microsoft.com/office/officeart/2005/8/layout/arrow5"/>
    <dgm:cxn modelId="{75A80ABF-6400-4E55-B640-FFE31CDD6312}" type="presOf" srcId="{6139AC92-9A9D-4AA1-AF32-255F42F83AFC}" destId="{BA970489-4809-4577-884E-8C08384A23CB}" srcOrd="0" destOrd="0" presId="urn:microsoft.com/office/officeart/2005/8/layout/arrow5"/>
    <dgm:cxn modelId="{17D8DB0C-95F3-475E-9D2E-932AF0989929}" srcId="{6139AC92-9A9D-4AA1-AF32-255F42F83AFC}" destId="{13507463-FD6C-4CA8-8B06-1F76672118C8}" srcOrd="0" destOrd="0" parTransId="{0481EE5A-77F3-48EF-8C9C-11950572DD21}" sibTransId="{8B431EB0-E163-40C9-AF0E-C39CC4DF5B85}"/>
    <dgm:cxn modelId="{3048A348-3D6D-4973-A609-2B55E2399A6F}" srcId="{6139AC92-9A9D-4AA1-AF32-255F42F83AFC}" destId="{23230AA7-830D-4A59-939B-A2C77F0CC022}" srcOrd="1" destOrd="0" parTransId="{CF7BF051-5F39-4040-B1AF-C8AECAD8F2FD}" sibTransId="{FD342C6F-EA64-42E7-AF6A-059B3B2A0B14}"/>
    <dgm:cxn modelId="{67443E83-2CF7-4171-828E-A8E7D7F0BFF2}" type="presParOf" srcId="{BA970489-4809-4577-884E-8C08384A23CB}" destId="{EF27A75E-D593-4F9B-9F77-DD6BD1DD0CD3}" srcOrd="0" destOrd="0" presId="urn:microsoft.com/office/officeart/2005/8/layout/arrow5"/>
    <dgm:cxn modelId="{9A593246-AF89-4EA4-AA57-68E2D1B85983}" type="presParOf" srcId="{BA970489-4809-4577-884E-8C08384A23CB}" destId="{8D1B2A9F-5D9F-4E52-9B24-2A78E5EC476F}"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E4B804-AD0B-476C-89A9-37B7A8067002}" type="doc">
      <dgm:prSet loTypeId="urn:microsoft.com/office/officeart/2005/8/layout/cycle7" loCatId="cycle" qsTypeId="urn:microsoft.com/office/officeart/2005/8/quickstyle/simple1#2" qsCatId="simple" csTypeId="urn:microsoft.com/office/officeart/2005/8/colors/accent1_2#2" csCatId="accent1" phldr="1"/>
      <dgm:spPr/>
      <dgm:t>
        <a:bodyPr/>
        <a:lstStyle/>
        <a:p>
          <a:endParaRPr lang="en-CA"/>
        </a:p>
      </dgm:t>
    </dgm:pt>
    <dgm:pt modelId="{6D659194-E691-487B-85FB-DF5C1352736D}">
      <dgm:prSet phldrT="[Text]"/>
      <dgm:spPr/>
      <dgm:t>
        <a:bodyPr/>
        <a:lstStyle/>
        <a:p>
          <a:r>
            <a:rPr lang="en-CA" dirty="0" smtClean="0">
              <a:latin typeface="+mj-lt"/>
            </a:rPr>
            <a:t>Permanence</a:t>
          </a:r>
        </a:p>
        <a:p>
          <a:r>
            <a:rPr lang="en-CA" dirty="0" smtClean="0">
              <a:latin typeface="+mj-lt"/>
            </a:rPr>
            <a:t>Family</a:t>
          </a:r>
          <a:endParaRPr lang="en-CA" dirty="0">
            <a:latin typeface="+mj-lt"/>
          </a:endParaRPr>
        </a:p>
      </dgm:t>
    </dgm:pt>
    <dgm:pt modelId="{26D1E2B9-3669-442F-A297-A1EA233DB56C}" type="parTrans" cxnId="{5391E84A-03F8-428E-86E8-C403285AD48E}">
      <dgm:prSet/>
      <dgm:spPr/>
      <dgm:t>
        <a:bodyPr/>
        <a:lstStyle/>
        <a:p>
          <a:endParaRPr lang="en-CA"/>
        </a:p>
      </dgm:t>
    </dgm:pt>
    <dgm:pt modelId="{B50A6655-E3E4-440F-9C70-286802573A51}" type="sibTrans" cxnId="{5391E84A-03F8-428E-86E8-C403285AD48E}">
      <dgm:prSet/>
      <dgm:spPr/>
      <dgm:t>
        <a:bodyPr/>
        <a:lstStyle/>
        <a:p>
          <a:endParaRPr lang="en-CA"/>
        </a:p>
      </dgm:t>
    </dgm:pt>
    <dgm:pt modelId="{9566EFFE-DB7B-49B0-9CDC-880624BB6A72}">
      <dgm:prSet phldrT="[Text]"/>
      <dgm:spPr/>
      <dgm:t>
        <a:bodyPr/>
        <a:lstStyle/>
        <a:p>
          <a:r>
            <a:rPr lang="en-CA" dirty="0" smtClean="0">
              <a:latin typeface="+mj-lt"/>
            </a:rPr>
            <a:t>Well-Being Agency</a:t>
          </a:r>
          <a:endParaRPr lang="en-CA" dirty="0">
            <a:latin typeface="+mj-lt"/>
          </a:endParaRPr>
        </a:p>
      </dgm:t>
    </dgm:pt>
    <dgm:pt modelId="{8F72346B-1A41-45FA-B91F-2A730BCBF1A2}" type="parTrans" cxnId="{440C381C-D88B-427F-B6E6-2005688D0570}">
      <dgm:prSet/>
      <dgm:spPr/>
      <dgm:t>
        <a:bodyPr/>
        <a:lstStyle/>
        <a:p>
          <a:endParaRPr lang="en-CA"/>
        </a:p>
      </dgm:t>
    </dgm:pt>
    <dgm:pt modelId="{0D12C442-D22F-45D2-87B9-12C5E4E526C5}" type="sibTrans" cxnId="{440C381C-D88B-427F-B6E6-2005688D0570}">
      <dgm:prSet/>
      <dgm:spPr/>
      <dgm:t>
        <a:bodyPr/>
        <a:lstStyle/>
        <a:p>
          <a:endParaRPr lang="en-CA"/>
        </a:p>
      </dgm:t>
    </dgm:pt>
    <dgm:pt modelId="{39AC23D2-C016-45C0-8DA8-D3701474C941}">
      <dgm:prSet phldrT="[Text]"/>
      <dgm:spPr/>
      <dgm:t>
        <a:bodyPr/>
        <a:lstStyle/>
        <a:p>
          <a:r>
            <a:rPr lang="en-CA" dirty="0" smtClean="0">
              <a:latin typeface="+mj-lt"/>
            </a:rPr>
            <a:t>Safety </a:t>
          </a:r>
        </a:p>
        <a:p>
          <a:r>
            <a:rPr lang="en-CA" dirty="0" smtClean="0">
              <a:latin typeface="+mj-lt"/>
            </a:rPr>
            <a:t>CFSA</a:t>
          </a:r>
          <a:endParaRPr lang="en-CA" dirty="0">
            <a:latin typeface="+mj-lt"/>
          </a:endParaRPr>
        </a:p>
      </dgm:t>
    </dgm:pt>
    <dgm:pt modelId="{EAB336C4-F854-46E1-A54A-84E4E4C9A8CA}" type="parTrans" cxnId="{4A3DAB07-A8D4-4AA3-A6EB-B02530A77C7A}">
      <dgm:prSet/>
      <dgm:spPr/>
      <dgm:t>
        <a:bodyPr/>
        <a:lstStyle/>
        <a:p>
          <a:endParaRPr lang="en-CA"/>
        </a:p>
      </dgm:t>
    </dgm:pt>
    <dgm:pt modelId="{D2EDAAE6-934A-46D4-81F3-67E946654913}" type="sibTrans" cxnId="{4A3DAB07-A8D4-4AA3-A6EB-B02530A77C7A}">
      <dgm:prSet/>
      <dgm:spPr/>
      <dgm:t>
        <a:bodyPr/>
        <a:lstStyle/>
        <a:p>
          <a:endParaRPr lang="en-CA"/>
        </a:p>
      </dgm:t>
    </dgm:pt>
    <dgm:pt modelId="{C54F8AD3-14D2-4445-8288-ABB5171D19AC}" type="pres">
      <dgm:prSet presAssocID="{C3E4B804-AD0B-476C-89A9-37B7A8067002}" presName="Name0" presStyleCnt="0">
        <dgm:presLayoutVars>
          <dgm:dir/>
          <dgm:resizeHandles val="exact"/>
        </dgm:presLayoutVars>
      </dgm:prSet>
      <dgm:spPr/>
      <dgm:t>
        <a:bodyPr/>
        <a:lstStyle/>
        <a:p>
          <a:endParaRPr lang="en-CA"/>
        </a:p>
      </dgm:t>
    </dgm:pt>
    <dgm:pt modelId="{1ED2273E-B223-4A9F-B9FB-445C3459DE92}" type="pres">
      <dgm:prSet presAssocID="{6D659194-E691-487B-85FB-DF5C1352736D}" presName="node" presStyleLbl="node1" presStyleIdx="0" presStyleCnt="3" custScaleX="90448" custScaleY="148219" custRadScaleRad="88491" custRadScaleInc="2930">
        <dgm:presLayoutVars>
          <dgm:bulletEnabled val="1"/>
        </dgm:presLayoutVars>
      </dgm:prSet>
      <dgm:spPr/>
      <dgm:t>
        <a:bodyPr/>
        <a:lstStyle/>
        <a:p>
          <a:endParaRPr lang="en-CA"/>
        </a:p>
      </dgm:t>
    </dgm:pt>
    <dgm:pt modelId="{56109961-FC75-42E1-9BC5-DCA077BD779B}" type="pres">
      <dgm:prSet presAssocID="{B50A6655-E3E4-440F-9C70-286802573A51}" presName="sibTrans" presStyleLbl="sibTrans2D1" presStyleIdx="0" presStyleCnt="3"/>
      <dgm:spPr/>
      <dgm:t>
        <a:bodyPr/>
        <a:lstStyle/>
        <a:p>
          <a:endParaRPr lang="en-CA"/>
        </a:p>
      </dgm:t>
    </dgm:pt>
    <dgm:pt modelId="{C7F0E310-4968-4F48-BFBD-AE3F4F181926}" type="pres">
      <dgm:prSet presAssocID="{B50A6655-E3E4-440F-9C70-286802573A51}" presName="connectorText" presStyleLbl="sibTrans2D1" presStyleIdx="0" presStyleCnt="3"/>
      <dgm:spPr/>
      <dgm:t>
        <a:bodyPr/>
        <a:lstStyle/>
        <a:p>
          <a:endParaRPr lang="en-CA"/>
        </a:p>
      </dgm:t>
    </dgm:pt>
    <dgm:pt modelId="{DDC9ACB1-54C8-441C-B21D-264001BE1346}" type="pres">
      <dgm:prSet presAssocID="{9566EFFE-DB7B-49B0-9CDC-880624BB6A72}" presName="node" presStyleLbl="node1" presStyleIdx="1" presStyleCnt="3" custScaleX="93589" custScaleY="177317" custRadScaleRad="83071" custRadScaleInc="46">
        <dgm:presLayoutVars>
          <dgm:bulletEnabled val="1"/>
        </dgm:presLayoutVars>
      </dgm:prSet>
      <dgm:spPr/>
      <dgm:t>
        <a:bodyPr/>
        <a:lstStyle/>
        <a:p>
          <a:endParaRPr lang="en-CA"/>
        </a:p>
      </dgm:t>
    </dgm:pt>
    <dgm:pt modelId="{EC7EA802-9CE4-4474-A916-A40C8105DBAB}" type="pres">
      <dgm:prSet presAssocID="{0D12C442-D22F-45D2-87B9-12C5E4E526C5}" presName="sibTrans" presStyleLbl="sibTrans2D1" presStyleIdx="1" presStyleCnt="3"/>
      <dgm:spPr/>
      <dgm:t>
        <a:bodyPr/>
        <a:lstStyle/>
        <a:p>
          <a:endParaRPr lang="en-CA"/>
        </a:p>
      </dgm:t>
    </dgm:pt>
    <dgm:pt modelId="{E94F4A26-1EAF-48BB-9429-82399972CA8F}" type="pres">
      <dgm:prSet presAssocID="{0D12C442-D22F-45D2-87B9-12C5E4E526C5}" presName="connectorText" presStyleLbl="sibTrans2D1" presStyleIdx="1" presStyleCnt="3"/>
      <dgm:spPr/>
      <dgm:t>
        <a:bodyPr/>
        <a:lstStyle/>
        <a:p>
          <a:endParaRPr lang="en-CA"/>
        </a:p>
      </dgm:t>
    </dgm:pt>
    <dgm:pt modelId="{976D7F6E-DB8C-4907-A2CD-374C1F3EACBC}" type="pres">
      <dgm:prSet presAssocID="{39AC23D2-C016-45C0-8DA8-D3701474C941}" presName="node" presStyleLbl="node1" presStyleIdx="2" presStyleCnt="3" custScaleX="92802" custScaleY="179221" custRadScaleRad="81169" custRadScaleInc="-2030">
        <dgm:presLayoutVars>
          <dgm:bulletEnabled val="1"/>
        </dgm:presLayoutVars>
      </dgm:prSet>
      <dgm:spPr/>
      <dgm:t>
        <a:bodyPr/>
        <a:lstStyle/>
        <a:p>
          <a:endParaRPr lang="en-CA"/>
        </a:p>
      </dgm:t>
    </dgm:pt>
    <dgm:pt modelId="{32A1D3DF-89A9-4ABC-A62B-56F6ACD000DE}" type="pres">
      <dgm:prSet presAssocID="{D2EDAAE6-934A-46D4-81F3-67E946654913}" presName="sibTrans" presStyleLbl="sibTrans2D1" presStyleIdx="2" presStyleCnt="3"/>
      <dgm:spPr/>
      <dgm:t>
        <a:bodyPr/>
        <a:lstStyle/>
        <a:p>
          <a:endParaRPr lang="en-CA"/>
        </a:p>
      </dgm:t>
    </dgm:pt>
    <dgm:pt modelId="{69403A9D-745D-4699-98F5-6227EBFFE212}" type="pres">
      <dgm:prSet presAssocID="{D2EDAAE6-934A-46D4-81F3-67E946654913}" presName="connectorText" presStyleLbl="sibTrans2D1" presStyleIdx="2" presStyleCnt="3"/>
      <dgm:spPr/>
      <dgm:t>
        <a:bodyPr/>
        <a:lstStyle/>
        <a:p>
          <a:endParaRPr lang="en-CA"/>
        </a:p>
      </dgm:t>
    </dgm:pt>
  </dgm:ptLst>
  <dgm:cxnLst>
    <dgm:cxn modelId="{4DBE6E71-09EE-4075-9C58-629D03EA51AA}" type="presOf" srcId="{9566EFFE-DB7B-49B0-9CDC-880624BB6A72}" destId="{DDC9ACB1-54C8-441C-B21D-264001BE1346}" srcOrd="0" destOrd="0" presId="urn:microsoft.com/office/officeart/2005/8/layout/cycle7"/>
    <dgm:cxn modelId="{440C381C-D88B-427F-B6E6-2005688D0570}" srcId="{C3E4B804-AD0B-476C-89A9-37B7A8067002}" destId="{9566EFFE-DB7B-49B0-9CDC-880624BB6A72}" srcOrd="1" destOrd="0" parTransId="{8F72346B-1A41-45FA-B91F-2A730BCBF1A2}" sibTransId="{0D12C442-D22F-45D2-87B9-12C5E4E526C5}"/>
    <dgm:cxn modelId="{0BDCD507-9045-433A-8ED2-432959F13388}" type="presOf" srcId="{0D12C442-D22F-45D2-87B9-12C5E4E526C5}" destId="{E94F4A26-1EAF-48BB-9429-82399972CA8F}" srcOrd="1" destOrd="0" presId="urn:microsoft.com/office/officeart/2005/8/layout/cycle7"/>
    <dgm:cxn modelId="{4A3DAB07-A8D4-4AA3-A6EB-B02530A77C7A}" srcId="{C3E4B804-AD0B-476C-89A9-37B7A8067002}" destId="{39AC23D2-C016-45C0-8DA8-D3701474C941}" srcOrd="2" destOrd="0" parTransId="{EAB336C4-F854-46E1-A54A-84E4E4C9A8CA}" sibTransId="{D2EDAAE6-934A-46D4-81F3-67E946654913}"/>
    <dgm:cxn modelId="{C729314D-E60B-4BD5-BFA9-0A95BEA38534}" type="presOf" srcId="{D2EDAAE6-934A-46D4-81F3-67E946654913}" destId="{69403A9D-745D-4699-98F5-6227EBFFE212}" srcOrd="1" destOrd="0" presId="urn:microsoft.com/office/officeart/2005/8/layout/cycle7"/>
    <dgm:cxn modelId="{C7C06DF3-A3B2-4D4B-B30D-DAD06813B0A7}" type="presOf" srcId="{0D12C442-D22F-45D2-87B9-12C5E4E526C5}" destId="{EC7EA802-9CE4-4474-A916-A40C8105DBAB}" srcOrd="0" destOrd="0" presId="urn:microsoft.com/office/officeart/2005/8/layout/cycle7"/>
    <dgm:cxn modelId="{4EF2FE03-4107-421E-8AF1-3DE54163B64C}" type="presOf" srcId="{B50A6655-E3E4-440F-9C70-286802573A51}" destId="{56109961-FC75-42E1-9BC5-DCA077BD779B}" srcOrd="0" destOrd="0" presId="urn:microsoft.com/office/officeart/2005/8/layout/cycle7"/>
    <dgm:cxn modelId="{02F53CC3-71F5-47B0-AB4B-56193671DB16}" type="presOf" srcId="{B50A6655-E3E4-440F-9C70-286802573A51}" destId="{C7F0E310-4968-4F48-BFBD-AE3F4F181926}" srcOrd="1" destOrd="0" presId="urn:microsoft.com/office/officeart/2005/8/layout/cycle7"/>
    <dgm:cxn modelId="{5391E84A-03F8-428E-86E8-C403285AD48E}" srcId="{C3E4B804-AD0B-476C-89A9-37B7A8067002}" destId="{6D659194-E691-487B-85FB-DF5C1352736D}" srcOrd="0" destOrd="0" parTransId="{26D1E2B9-3669-442F-A297-A1EA233DB56C}" sibTransId="{B50A6655-E3E4-440F-9C70-286802573A51}"/>
    <dgm:cxn modelId="{30D618F3-D1FE-4DA6-AC5D-9531A3E4FB10}" type="presOf" srcId="{C3E4B804-AD0B-476C-89A9-37B7A8067002}" destId="{C54F8AD3-14D2-4445-8288-ABB5171D19AC}" srcOrd="0" destOrd="0" presId="urn:microsoft.com/office/officeart/2005/8/layout/cycle7"/>
    <dgm:cxn modelId="{79DB4CD3-6138-4C04-9FEF-A95A240B1C1D}" type="presOf" srcId="{D2EDAAE6-934A-46D4-81F3-67E946654913}" destId="{32A1D3DF-89A9-4ABC-A62B-56F6ACD000DE}" srcOrd="0" destOrd="0" presId="urn:microsoft.com/office/officeart/2005/8/layout/cycle7"/>
    <dgm:cxn modelId="{50456D11-9F0F-40AE-940E-48D4CAC4AAED}" type="presOf" srcId="{39AC23D2-C016-45C0-8DA8-D3701474C941}" destId="{976D7F6E-DB8C-4907-A2CD-374C1F3EACBC}" srcOrd="0" destOrd="0" presId="urn:microsoft.com/office/officeart/2005/8/layout/cycle7"/>
    <dgm:cxn modelId="{648E44E9-A5D8-45EE-9364-042E28C5EDD3}" type="presOf" srcId="{6D659194-E691-487B-85FB-DF5C1352736D}" destId="{1ED2273E-B223-4A9F-B9FB-445C3459DE92}" srcOrd="0" destOrd="0" presId="urn:microsoft.com/office/officeart/2005/8/layout/cycle7"/>
    <dgm:cxn modelId="{101873AD-2842-41B9-A70D-C11FCDCDE336}" type="presParOf" srcId="{C54F8AD3-14D2-4445-8288-ABB5171D19AC}" destId="{1ED2273E-B223-4A9F-B9FB-445C3459DE92}" srcOrd="0" destOrd="0" presId="urn:microsoft.com/office/officeart/2005/8/layout/cycle7"/>
    <dgm:cxn modelId="{445D024B-4207-4508-8716-F735BBC29B2E}" type="presParOf" srcId="{C54F8AD3-14D2-4445-8288-ABB5171D19AC}" destId="{56109961-FC75-42E1-9BC5-DCA077BD779B}" srcOrd="1" destOrd="0" presId="urn:microsoft.com/office/officeart/2005/8/layout/cycle7"/>
    <dgm:cxn modelId="{6F310B9D-E9C8-4E29-BDCD-809C710EE139}" type="presParOf" srcId="{56109961-FC75-42E1-9BC5-DCA077BD779B}" destId="{C7F0E310-4968-4F48-BFBD-AE3F4F181926}" srcOrd="0" destOrd="0" presId="urn:microsoft.com/office/officeart/2005/8/layout/cycle7"/>
    <dgm:cxn modelId="{0AA7DFE1-5EFF-478C-96FF-3163D3F6EF47}" type="presParOf" srcId="{C54F8AD3-14D2-4445-8288-ABB5171D19AC}" destId="{DDC9ACB1-54C8-441C-B21D-264001BE1346}" srcOrd="2" destOrd="0" presId="urn:microsoft.com/office/officeart/2005/8/layout/cycle7"/>
    <dgm:cxn modelId="{0673C7B2-866A-4559-A169-8FF40A312443}" type="presParOf" srcId="{C54F8AD3-14D2-4445-8288-ABB5171D19AC}" destId="{EC7EA802-9CE4-4474-A916-A40C8105DBAB}" srcOrd="3" destOrd="0" presId="urn:microsoft.com/office/officeart/2005/8/layout/cycle7"/>
    <dgm:cxn modelId="{3679B04E-6488-4394-9D93-4615EFD3B9CE}" type="presParOf" srcId="{EC7EA802-9CE4-4474-A916-A40C8105DBAB}" destId="{E94F4A26-1EAF-48BB-9429-82399972CA8F}" srcOrd="0" destOrd="0" presId="urn:microsoft.com/office/officeart/2005/8/layout/cycle7"/>
    <dgm:cxn modelId="{0B159F7E-4100-40DB-8847-3CA967E8C1F7}" type="presParOf" srcId="{C54F8AD3-14D2-4445-8288-ABB5171D19AC}" destId="{976D7F6E-DB8C-4907-A2CD-374C1F3EACBC}" srcOrd="4" destOrd="0" presId="urn:microsoft.com/office/officeart/2005/8/layout/cycle7"/>
    <dgm:cxn modelId="{48B4F73B-05E7-48ED-B595-4F0E3B61251D}" type="presParOf" srcId="{C54F8AD3-14D2-4445-8288-ABB5171D19AC}" destId="{32A1D3DF-89A9-4ABC-A62B-56F6ACD000DE}" srcOrd="5" destOrd="0" presId="urn:microsoft.com/office/officeart/2005/8/layout/cycle7"/>
    <dgm:cxn modelId="{1BFADB60-AD01-4607-8E97-FD8B0DFE088F}" type="presParOf" srcId="{32A1D3DF-89A9-4ABC-A62B-56F6ACD000DE}" destId="{69403A9D-745D-4699-98F5-6227EBFFE212}" srcOrd="0" destOrd="0" presId="urn:microsoft.com/office/officeart/2005/8/layout/cycle7"/>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86088" cy="501650"/>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lvl1pPr defTabSz="942300" eaLnBrk="1" hangingPunct="1">
              <a:defRPr sz="1200"/>
            </a:lvl1pPr>
          </a:lstStyle>
          <a:p>
            <a:pPr>
              <a:defRPr/>
            </a:pPr>
            <a:endParaRPr lang="en-US"/>
          </a:p>
        </p:txBody>
      </p:sp>
      <p:sp>
        <p:nvSpPr>
          <p:cNvPr id="34819" name="Rectangle 3"/>
          <p:cNvSpPr>
            <a:spLocks noGrp="1" noChangeArrowheads="1"/>
          </p:cNvSpPr>
          <p:nvPr>
            <p:ph type="dt" sz="quarter" idx="1"/>
          </p:nvPr>
        </p:nvSpPr>
        <p:spPr bwMode="auto">
          <a:xfrm>
            <a:off x="3900488" y="0"/>
            <a:ext cx="2986087" cy="501650"/>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lvl1pPr algn="r" defTabSz="942300" eaLnBrk="1" hangingPunct="1">
              <a:defRPr sz="1200"/>
            </a:lvl1pPr>
          </a:lstStyle>
          <a:p>
            <a:pPr>
              <a:defRPr/>
            </a:pPr>
            <a:endParaRPr lang="en-US"/>
          </a:p>
        </p:txBody>
      </p:sp>
      <p:sp>
        <p:nvSpPr>
          <p:cNvPr id="34820" name="Rectangle 4"/>
          <p:cNvSpPr>
            <a:spLocks noGrp="1" noChangeArrowheads="1"/>
          </p:cNvSpPr>
          <p:nvPr>
            <p:ph type="ftr" sz="quarter" idx="2"/>
          </p:nvPr>
        </p:nvSpPr>
        <p:spPr bwMode="auto">
          <a:xfrm>
            <a:off x="0" y="9517063"/>
            <a:ext cx="2986088" cy="501650"/>
          </a:xfrm>
          <a:prstGeom prst="rect">
            <a:avLst/>
          </a:prstGeom>
          <a:noFill/>
          <a:ln w="9525">
            <a:noFill/>
            <a:miter lim="800000"/>
            <a:headEnd/>
            <a:tailEnd/>
          </a:ln>
        </p:spPr>
        <p:txBody>
          <a:bodyPr vert="horz" wrap="square" lIns="94221" tIns="47111" rIns="94221" bIns="47111" numCol="1" anchor="b" anchorCtr="0" compatLnSpc="1">
            <a:prstTxWarp prst="textNoShape">
              <a:avLst/>
            </a:prstTxWarp>
          </a:bodyPr>
          <a:lstStyle>
            <a:lvl1pPr defTabSz="942300" eaLnBrk="1" hangingPunct="1">
              <a:defRPr sz="1200"/>
            </a:lvl1pPr>
          </a:lstStyle>
          <a:p>
            <a:pPr>
              <a:defRPr/>
            </a:pPr>
            <a:endParaRPr lang="en-US"/>
          </a:p>
        </p:txBody>
      </p:sp>
      <p:sp>
        <p:nvSpPr>
          <p:cNvPr id="34821" name="Rectangle 5"/>
          <p:cNvSpPr>
            <a:spLocks noGrp="1" noChangeArrowheads="1"/>
          </p:cNvSpPr>
          <p:nvPr>
            <p:ph type="sldNum" sz="quarter" idx="3"/>
          </p:nvPr>
        </p:nvSpPr>
        <p:spPr bwMode="auto">
          <a:xfrm>
            <a:off x="3900488" y="9517063"/>
            <a:ext cx="2986087" cy="501650"/>
          </a:xfrm>
          <a:prstGeom prst="rect">
            <a:avLst/>
          </a:prstGeom>
          <a:noFill/>
          <a:ln w="9525">
            <a:noFill/>
            <a:miter lim="800000"/>
            <a:headEnd/>
            <a:tailEnd/>
          </a:ln>
        </p:spPr>
        <p:txBody>
          <a:bodyPr vert="horz" wrap="square" lIns="94221" tIns="47111" rIns="94221" bIns="47111" numCol="1" anchor="b" anchorCtr="0" compatLnSpc="1">
            <a:prstTxWarp prst="textNoShape">
              <a:avLst/>
            </a:prstTxWarp>
          </a:bodyPr>
          <a:lstStyle>
            <a:lvl1pPr algn="r" defTabSz="942300" eaLnBrk="1" hangingPunct="1">
              <a:defRPr sz="1200"/>
            </a:lvl1pPr>
          </a:lstStyle>
          <a:p>
            <a:pPr>
              <a:defRPr/>
            </a:pPr>
            <a:fld id="{05BBADC4-9FF4-4A8B-A7E4-87168217C98C}" type="slidenum">
              <a:rPr lang="en-US"/>
              <a:pPr>
                <a:defRPr/>
              </a:pPr>
              <a:t>‹#›</a:t>
            </a:fld>
            <a:endParaRPr lang="en-US" dirty="0"/>
          </a:p>
        </p:txBody>
      </p:sp>
    </p:spTree>
    <p:extLst>
      <p:ext uri="{BB962C8B-B14F-4D97-AF65-F5344CB8AC3E}">
        <p14:creationId xmlns:p14="http://schemas.microsoft.com/office/powerpoint/2010/main" xmlns="" val="515353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86088" cy="501650"/>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lvl1pPr defTabSz="942300" eaLnBrk="1" hangingPunct="1">
              <a:defRPr sz="1200"/>
            </a:lvl1pPr>
          </a:lstStyle>
          <a:p>
            <a:pPr>
              <a:defRPr/>
            </a:pPr>
            <a:endParaRPr lang="en-US"/>
          </a:p>
        </p:txBody>
      </p:sp>
      <p:sp>
        <p:nvSpPr>
          <p:cNvPr id="57347" name="Rectangle 3"/>
          <p:cNvSpPr>
            <a:spLocks noGrp="1" noChangeArrowheads="1"/>
          </p:cNvSpPr>
          <p:nvPr>
            <p:ph type="dt" idx="1"/>
          </p:nvPr>
        </p:nvSpPr>
        <p:spPr bwMode="auto">
          <a:xfrm>
            <a:off x="3900488" y="0"/>
            <a:ext cx="2986087" cy="501650"/>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lvl1pPr algn="r" defTabSz="942300" eaLnBrk="1" hangingPunct="1">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8975" y="4760913"/>
            <a:ext cx="5510213" cy="4508500"/>
          </a:xfrm>
          <a:prstGeom prst="rect">
            <a:avLst/>
          </a:prstGeom>
          <a:noFill/>
          <a:ln w="9525">
            <a:noFill/>
            <a:miter lim="800000"/>
            <a:headEnd/>
            <a:tailEnd/>
          </a:ln>
        </p:spPr>
        <p:txBody>
          <a:bodyPr vert="horz" wrap="square" lIns="94221" tIns="47111" rIns="94221" bIns="471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9517063"/>
            <a:ext cx="2986088" cy="501650"/>
          </a:xfrm>
          <a:prstGeom prst="rect">
            <a:avLst/>
          </a:prstGeom>
          <a:noFill/>
          <a:ln w="9525">
            <a:noFill/>
            <a:miter lim="800000"/>
            <a:headEnd/>
            <a:tailEnd/>
          </a:ln>
        </p:spPr>
        <p:txBody>
          <a:bodyPr vert="horz" wrap="square" lIns="94221" tIns="47111" rIns="94221" bIns="47111" numCol="1" anchor="b" anchorCtr="0" compatLnSpc="1">
            <a:prstTxWarp prst="textNoShape">
              <a:avLst/>
            </a:prstTxWarp>
          </a:bodyPr>
          <a:lstStyle>
            <a:lvl1pPr defTabSz="942300" eaLnBrk="1" hangingPunct="1">
              <a:defRPr sz="1200"/>
            </a:lvl1pPr>
          </a:lstStyle>
          <a:p>
            <a:pPr>
              <a:defRPr/>
            </a:pPr>
            <a:endParaRPr lang="en-US"/>
          </a:p>
        </p:txBody>
      </p:sp>
      <p:sp>
        <p:nvSpPr>
          <p:cNvPr id="57351" name="Rectangle 7"/>
          <p:cNvSpPr>
            <a:spLocks noGrp="1" noChangeArrowheads="1"/>
          </p:cNvSpPr>
          <p:nvPr>
            <p:ph type="sldNum" sz="quarter" idx="5"/>
          </p:nvPr>
        </p:nvSpPr>
        <p:spPr bwMode="auto">
          <a:xfrm>
            <a:off x="3900488" y="9517063"/>
            <a:ext cx="2986087" cy="501650"/>
          </a:xfrm>
          <a:prstGeom prst="rect">
            <a:avLst/>
          </a:prstGeom>
          <a:noFill/>
          <a:ln w="9525">
            <a:noFill/>
            <a:miter lim="800000"/>
            <a:headEnd/>
            <a:tailEnd/>
          </a:ln>
        </p:spPr>
        <p:txBody>
          <a:bodyPr vert="horz" wrap="square" lIns="94221" tIns="47111" rIns="94221" bIns="47111" numCol="1" anchor="b" anchorCtr="0" compatLnSpc="1">
            <a:prstTxWarp prst="textNoShape">
              <a:avLst/>
            </a:prstTxWarp>
          </a:bodyPr>
          <a:lstStyle>
            <a:lvl1pPr algn="r" defTabSz="942300" eaLnBrk="1" hangingPunct="1">
              <a:defRPr sz="1200"/>
            </a:lvl1pPr>
          </a:lstStyle>
          <a:p>
            <a:pPr>
              <a:defRPr/>
            </a:pPr>
            <a:fld id="{CEF26F5F-D5AC-4E2A-AA3D-E31254323FCC}" type="slidenum">
              <a:rPr lang="en-US"/>
              <a:pPr>
                <a:defRPr/>
              </a:pPr>
              <a:t>‹#›</a:t>
            </a:fld>
            <a:endParaRPr lang="en-US" dirty="0"/>
          </a:p>
        </p:txBody>
      </p:sp>
    </p:spTree>
    <p:extLst>
      <p:ext uri="{BB962C8B-B14F-4D97-AF65-F5344CB8AC3E}">
        <p14:creationId xmlns:p14="http://schemas.microsoft.com/office/powerpoint/2010/main" xmlns="" val="6847161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11</a:t>
            </a:fld>
            <a:endParaRPr lang="en-US" dirty="0"/>
          </a:p>
        </p:txBody>
      </p:sp>
    </p:spTree>
    <p:extLst>
      <p:ext uri="{BB962C8B-B14F-4D97-AF65-F5344CB8AC3E}">
        <p14:creationId xmlns:p14="http://schemas.microsoft.com/office/powerpoint/2010/main" xmlns="" val="2676241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CA" dirty="0" smtClean="0"/>
              <a:t>Kim: government perspective…</a:t>
            </a:r>
            <a:r>
              <a:rPr lang="en-CA" sz="1600" kern="1200" dirty="0" smtClean="0">
                <a:solidFill>
                  <a:schemeClr val="tx1"/>
                </a:solidFill>
                <a:latin typeface="Arial" charset="0"/>
                <a:ea typeface="+mn-ea"/>
                <a:cs typeface="+mn-cs"/>
              </a:rPr>
              <a:t>Bi/monthly “Leads” meetings provide an update of what is happening in each region and where process/practice implementation issues are addressed.  </a:t>
            </a:r>
          </a:p>
          <a:p>
            <a:pPr lvl="1"/>
            <a:r>
              <a:rPr lang="en-CA" sz="1600" kern="1200" dirty="0" smtClean="0">
                <a:solidFill>
                  <a:schemeClr val="tx1"/>
                </a:solidFill>
                <a:latin typeface="Arial" charset="0"/>
                <a:ea typeface="+mn-ea"/>
                <a:cs typeface="+mn-cs"/>
              </a:rPr>
              <a:t> Ministry Lead and internal support people – data, finance, communication,</a:t>
            </a:r>
          </a:p>
          <a:p>
            <a:pPr lvl="1"/>
            <a:r>
              <a:rPr lang="en-CA" sz="1600" kern="1200" dirty="0" smtClean="0">
                <a:solidFill>
                  <a:schemeClr val="tx1"/>
                </a:solidFill>
                <a:latin typeface="Arial" charset="0"/>
                <a:ea typeface="+mn-ea"/>
                <a:cs typeface="+mn-cs"/>
              </a:rPr>
              <a:t>Lead staff from each CFSA and Lead Agency</a:t>
            </a:r>
          </a:p>
          <a:p>
            <a:pPr lvl="1"/>
            <a:r>
              <a:rPr lang="en-CA" sz="1600" kern="1200" dirty="0" smtClean="0">
                <a:solidFill>
                  <a:schemeClr val="tx1"/>
                </a:solidFill>
                <a:latin typeface="Arial" charset="0"/>
                <a:ea typeface="+mn-ea"/>
                <a:cs typeface="+mn-cs"/>
              </a:rPr>
              <a:t>AASCF participation </a:t>
            </a:r>
          </a:p>
          <a:p>
            <a:pPr>
              <a:buNone/>
            </a:pPr>
            <a:endParaRPr lang="en-CA" sz="1600" kern="1200" dirty="0" smtClean="0">
              <a:solidFill>
                <a:schemeClr val="tx1"/>
              </a:solidFill>
              <a:latin typeface="Arial" charset="0"/>
              <a:ea typeface="+mn-ea"/>
              <a:cs typeface="+mn-cs"/>
            </a:endParaRPr>
          </a:p>
          <a:p>
            <a:pPr>
              <a:buNone/>
            </a:pPr>
            <a:r>
              <a:rPr lang="en-CA" sz="1600" kern="1200" dirty="0" smtClean="0">
                <a:solidFill>
                  <a:schemeClr val="tx1"/>
                </a:solidFill>
                <a:latin typeface="Arial" charset="0"/>
                <a:ea typeface="+mn-ea"/>
                <a:cs typeface="+mn-cs"/>
              </a:rPr>
              <a:t>Committees - Ministry/CFSA/ Agency representatives are developing/ refining:</a:t>
            </a:r>
          </a:p>
          <a:p>
            <a:pPr lvl="1"/>
            <a:r>
              <a:rPr lang="en-US" sz="1600" kern="1200" dirty="0" smtClean="0">
                <a:solidFill>
                  <a:schemeClr val="tx1"/>
                </a:solidFill>
                <a:latin typeface="Arial" charset="0"/>
                <a:ea typeface="+mn-ea"/>
                <a:cs typeface="+mn-cs"/>
              </a:rPr>
              <a:t>OBSD Casework Practice Measures Framework</a:t>
            </a:r>
            <a:endParaRPr lang="en-CA" sz="1600" kern="1200" dirty="0" smtClean="0">
              <a:solidFill>
                <a:schemeClr val="tx1"/>
              </a:solidFill>
              <a:latin typeface="Arial" charset="0"/>
              <a:ea typeface="+mn-ea"/>
              <a:cs typeface="+mn-cs"/>
            </a:endParaRPr>
          </a:p>
          <a:p>
            <a:pPr lvl="2"/>
            <a:r>
              <a:rPr lang="en-CA" sz="1400" kern="1200" dirty="0" smtClean="0">
                <a:solidFill>
                  <a:schemeClr val="tx1"/>
                </a:solidFill>
                <a:latin typeface="Arial" charset="0"/>
                <a:ea typeface="+mn-ea"/>
                <a:cs typeface="+mn-cs"/>
              </a:rPr>
              <a:t>Data collection and reporting mechanisms </a:t>
            </a:r>
          </a:p>
          <a:p>
            <a:pPr lvl="2"/>
            <a:r>
              <a:rPr lang="en-CA" sz="1400" kern="1200" dirty="0" smtClean="0">
                <a:solidFill>
                  <a:schemeClr val="tx1"/>
                </a:solidFill>
                <a:latin typeface="Arial" charset="0"/>
                <a:ea typeface="+mn-ea"/>
                <a:cs typeface="+mn-cs"/>
              </a:rPr>
              <a:t>Determining</a:t>
            </a:r>
            <a:r>
              <a:rPr lang="en-CA" sz="1400" kern="1200" baseline="0" dirty="0" smtClean="0">
                <a:solidFill>
                  <a:schemeClr val="tx1"/>
                </a:solidFill>
                <a:latin typeface="Arial" charset="0"/>
                <a:ea typeface="+mn-ea"/>
                <a:cs typeface="+mn-cs"/>
              </a:rPr>
              <a:t> the fundamental elements of OBSD practice (file reviews, commonalities)</a:t>
            </a:r>
            <a:endParaRPr lang="en-CA" sz="1400" kern="1200" dirty="0" smtClean="0">
              <a:solidFill>
                <a:schemeClr val="tx1"/>
              </a:solidFill>
              <a:latin typeface="Arial" charset="0"/>
              <a:ea typeface="+mn-ea"/>
              <a:cs typeface="+mn-cs"/>
            </a:endParaRPr>
          </a:p>
          <a:p>
            <a:pPr lvl="1"/>
            <a:r>
              <a:rPr lang="en-CA" sz="1600" kern="1200" dirty="0" smtClean="0">
                <a:solidFill>
                  <a:schemeClr val="tx1"/>
                </a:solidFill>
                <a:latin typeface="Arial" charset="0"/>
                <a:ea typeface="+mn-ea"/>
                <a:cs typeface="+mn-cs"/>
              </a:rPr>
              <a:t>Different  ways to tender, choose lead agencies, contract  and fund OBSD </a:t>
            </a:r>
          </a:p>
          <a:p>
            <a:pPr lvl="1"/>
            <a:r>
              <a:rPr lang="en-CA" sz="1600" kern="1200" dirty="0" smtClean="0">
                <a:solidFill>
                  <a:schemeClr val="tx1"/>
                </a:solidFill>
                <a:latin typeface="Arial" charset="0"/>
                <a:ea typeface="+mn-ea"/>
                <a:cs typeface="+mn-cs"/>
              </a:rPr>
              <a:t>Practice shifts, supporting evidence of better practice and </a:t>
            </a:r>
          </a:p>
          <a:p>
            <a:pPr lvl="1"/>
            <a:r>
              <a:rPr lang="en-CA" sz="1600" kern="1200" dirty="0" smtClean="0">
                <a:solidFill>
                  <a:schemeClr val="tx1"/>
                </a:solidFill>
                <a:latin typeface="Arial" charset="0"/>
                <a:ea typeface="+mn-ea"/>
                <a:cs typeface="+mn-cs"/>
              </a:rPr>
              <a:t>Creating a Practice Framework that will assist staff in the “how” vs. the “what” (that is clearly defined in the CWPM)  </a:t>
            </a:r>
          </a:p>
          <a:p>
            <a:pPr lvl="1"/>
            <a:r>
              <a:rPr lang="en-CA" sz="1600" kern="1200" dirty="0" smtClean="0">
                <a:solidFill>
                  <a:schemeClr val="tx1"/>
                </a:solidFill>
                <a:latin typeface="Arial" charset="0"/>
                <a:ea typeface="+mn-ea"/>
                <a:cs typeface="+mn-cs"/>
              </a:rPr>
              <a:t>Communication plan and  dissemination of what is being learned</a:t>
            </a:r>
          </a:p>
          <a:p>
            <a:pPr lvl="1"/>
            <a:r>
              <a:rPr lang="en-CA" sz="1600" kern="1200" dirty="0" smtClean="0">
                <a:solidFill>
                  <a:schemeClr val="tx1"/>
                </a:solidFill>
                <a:latin typeface="Arial" charset="0"/>
                <a:ea typeface="+mn-ea"/>
                <a:cs typeface="+mn-cs"/>
              </a:rPr>
              <a:t>Evaluation</a:t>
            </a:r>
          </a:p>
          <a:p>
            <a:pPr>
              <a:buNone/>
            </a:pPr>
            <a:r>
              <a:rPr lang="en-CA" sz="1600" kern="1200" dirty="0" smtClean="0">
                <a:solidFill>
                  <a:schemeClr val="tx1"/>
                </a:solidFill>
                <a:latin typeface="Arial" charset="0"/>
                <a:ea typeface="+mn-ea"/>
                <a:cs typeface="+mn-cs"/>
              </a:rPr>
              <a:t>Sandra:</a:t>
            </a:r>
          </a:p>
          <a:p>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None/>
            </a:pPr>
            <a:r>
              <a:rPr lang="en-AU" sz="1200" kern="1200" dirty="0" smtClean="0">
                <a:solidFill>
                  <a:schemeClr val="tx1"/>
                </a:solidFill>
                <a:latin typeface="Arial" charset="0"/>
                <a:ea typeface="+mn-ea"/>
                <a:cs typeface="+mn-cs"/>
              </a:rPr>
              <a:t>Sandra: </a:t>
            </a:r>
            <a:r>
              <a:rPr lang="en-AU" sz="1200" kern="1200" dirty="0" err="1" smtClean="0">
                <a:solidFill>
                  <a:schemeClr val="tx1"/>
                </a:solidFill>
                <a:latin typeface="Arial" charset="0"/>
                <a:ea typeface="+mn-ea"/>
                <a:cs typeface="+mn-cs"/>
              </a:rPr>
              <a:t>Dr.</a:t>
            </a:r>
            <a:r>
              <a:rPr lang="en-AU" sz="1200" kern="1200" dirty="0" smtClean="0">
                <a:solidFill>
                  <a:schemeClr val="tx1"/>
                </a:solidFill>
                <a:latin typeface="Arial" charset="0"/>
                <a:ea typeface="+mn-ea"/>
                <a:cs typeface="+mn-cs"/>
              </a:rPr>
              <a:t> Bill Madsen  (Sept 2011 Feb/March 2012) Safety oriented practice  </a:t>
            </a:r>
            <a:r>
              <a:rPr lang="en-US" sz="1200" dirty="0" smtClean="0"/>
              <a:t>draws from:</a:t>
            </a:r>
          </a:p>
          <a:p>
            <a:r>
              <a:rPr lang="en-US" sz="1200" dirty="0" smtClean="0"/>
              <a:t>Signs of Safety, Collaborative Helping, Appreciative Inquiry, Motivational Interviewing. Narrative and Solution-Focused Therapies, </a:t>
            </a:r>
            <a:r>
              <a:rPr lang="en-AU" sz="1200" kern="1200" dirty="0" smtClean="0">
                <a:solidFill>
                  <a:schemeClr val="tx1"/>
                </a:solidFill>
                <a:latin typeface="Arial" charset="0"/>
                <a:ea typeface="+mn-ea"/>
                <a:cs typeface="+mn-cs"/>
              </a:rPr>
              <a:t>Appreciative Inquiry</a:t>
            </a:r>
          </a:p>
          <a:p>
            <a:pPr>
              <a:buNone/>
            </a:pPr>
            <a:r>
              <a:rPr lang="en-US" sz="1200" kern="1200" dirty="0" err="1" smtClean="0">
                <a:solidFill>
                  <a:schemeClr val="tx1"/>
                </a:solidFill>
                <a:latin typeface="Arial" charset="0"/>
                <a:ea typeface="+mn-ea"/>
                <a:cs typeface="+mn-cs"/>
              </a:rPr>
              <a:t>Ktunaxa</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Kinbasket</a:t>
            </a:r>
            <a:r>
              <a:rPr lang="en-US" sz="1200" kern="1200" dirty="0" smtClean="0">
                <a:solidFill>
                  <a:schemeClr val="tx1"/>
                </a:solidFill>
                <a:latin typeface="Arial" charset="0"/>
                <a:ea typeface="+mn-ea"/>
                <a:cs typeface="+mn-cs"/>
              </a:rPr>
              <a:t> Child &amp;Family Services from </a:t>
            </a:r>
            <a:r>
              <a:rPr lang="en-US" sz="1200" kern="1200" dirty="0" err="1" smtClean="0">
                <a:solidFill>
                  <a:schemeClr val="tx1"/>
                </a:solidFill>
                <a:latin typeface="Arial" charset="0"/>
                <a:ea typeface="+mn-ea"/>
                <a:cs typeface="+mn-cs"/>
              </a:rPr>
              <a:t>Cranbrook</a:t>
            </a:r>
            <a:r>
              <a:rPr lang="en-US" sz="1200" kern="1200" dirty="0" smtClean="0">
                <a:solidFill>
                  <a:schemeClr val="tx1"/>
                </a:solidFill>
                <a:latin typeface="Arial" charset="0"/>
                <a:ea typeface="+mn-ea"/>
                <a:cs typeface="+mn-cs"/>
              </a:rPr>
              <a:t>  have been working with Signs  of Safety as a practice model for a number of years</a:t>
            </a:r>
          </a:p>
          <a:p>
            <a:pPr>
              <a:buNone/>
            </a:pPr>
            <a:r>
              <a:rPr lang="en-US" sz="1200" kern="1200" dirty="0" err="1" smtClean="0">
                <a:solidFill>
                  <a:schemeClr val="tx1"/>
                </a:solidFill>
                <a:latin typeface="Arial" charset="0"/>
                <a:ea typeface="+mn-ea"/>
                <a:cs typeface="+mn-cs"/>
              </a:rPr>
              <a:t>Nico</a:t>
            </a:r>
            <a:r>
              <a:rPr lang="en-US" sz="1200" kern="1200" dirty="0" smtClean="0">
                <a:solidFill>
                  <a:schemeClr val="tx1"/>
                </a:solidFill>
                <a:latin typeface="Arial" charset="0"/>
                <a:ea typeface="+mn-ea"/>
                <a:cs typeface="+mn-cs"/>
              </a:rPr>
              <a:t> </a:t>
            </a:r>
            <a:r>
              <a:rPr lang="en-US" sz="1200" kern="1200" dirty="0" err="1" smtClean="0">
                <a:solidFill>
                  <a:schemeClr val="tx1"/>
                </a:solidFill>
                <a:latin typeface="Arial" charset="0"/>
                <a:ea typeface="+mn-ea"/>
                <a:cs typeface="+mn-cs"/>
              </a:rPr>
              <a:t>Trocme</a:t>
            </a:r>
            <a:r>
              <a:rPr lang="en-US" sz="1200" kern="1200" dirty="0" smtClean="0">
                <a:solidFill>
                  <a:schemeClr val="tx1"/>
                </a:solidFill>
                <a:latin typeface="Arial" charset="0"/>
                <a:ea typeface="+mn-ea"/>
                <a:cs typeface="+mn-cs"/>
              </a:rPr>
              <a:t> – National Outcomes Matrix and national child welfare outcomes/stats/</a:t>
            </a:r>
          </a:p>
          <a:p>
            <a:pPr>
              <a:buNone/>
            </a:pPr>
            <a:r>
              <a:rPr lang="en-AU" sz="1200" kern="1200" dirty="0" smtClean="0">
                <a:solidFill>
                  <a:schemeClr val="tx1"/>
                </a:solidFill>
                <a:latin typeface="Arial" charset="0"/>
                <a:ea typeface="+mn-ea"/>
                <a:cs typeface="+mn-cs"/>
              </a:rPr>
              <a:t>Dr. William Bell, Casey Foundation was the keynote speaker at the Prairie Child Welfare Consortium Conference and met with agency and ministry staff in Edmonton</a:t>
            </a:r>
          </a:p>
          <a:p>
            <a:endParaRPr lang="en-US" sz="1200" strike="sngStrike" kern="1200" dirty="0" smtClean="0">
              <a:solidFill>
                <a:schemeClr val="tx2"/>
              </a:solidFill>
              <a:latin typeface="Arial" charset="0"/>
              <a:ea typeface="+mn-ea"/>
              <a:cs typeface="+mn-cs"/>
            </a:endParaRPr>
          </a:p>
          <a:p>
            <a:endParaRPr lang="en-US" sz="1200" b="1" kern="1200" dirty="0" smtClean="0">
              <a:solidFill>
                <a:schemeClr val="tx2"/>
              </a:solidFill>
              <a:effectLst>
                <a:outerShdw blurRad="38100" dist="38100" dir="2700000" algn="tl">
                  <a:srgbClr val="000000"/>
                </a:outerShdw>
              </a:effectLst>
              <a:latin typeface="Arial" charset="0"/>
              <a:ea typeface="+mn-ea"/>
              <a:cs typeface="+mn-cs"/>
            </a:endParaRPr>
          </a:p>
          <a:p>
            <a:endParaRPr lang="en-CA" sz="1200" kern="1200" dirty="0" smtClean="0">
              <a:solidFill>
                <a:schemeClr val="tx1"/>
              </a:solidFill>
              <a:latin typeface="Arial" charset="0"/>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859536" lvl="2" eaLnBrk="1" fontAlgn="auto" hangingPunct="1">
              <a:spcAft>
                <a:spcPts val="0"/>
              </a:spcAft>
              <a:buFont typeface="Wingdings 2"/>
              <a:buNone/>
              <a:defRPr/>
            </a:pPr>
            <a:endParaRPr lang="en-CA" sz="1200" kern="1200" dirty="0" smtClean="0">
              <a:solidFill>
                <a:schemeClr val="tx1"/>
              </a:solidFill>
              <a:latin typeface="Arial" charset="0"/>
              <a:ea typeface="+mn-ea"/>
              <a:cs typeface="+mn-cs"/>
            </a:endParaRPr>
          </a:p>
          <a:p>
            <a:pPr marL="365760" indent="-256032" eaLnBrk="1" fontAlgn="auto" hangingPunct="1">
              <a:spcAft>
                <a:spcPts val="0"/>
              </a:spcAft>
              <a:buFont typeface="Wingdings 3"/>
              <a:buNone/>
              <a:defRPr/>
            </a:pPr>
            <a:r>
              <a:rPr lang="en-CA" sz="1200" kern="1200" dirty="0" smtClean="0">
                <a:solidFill>
                  <a:schemeClr val="tx1"/>
                </a:solidFill>
                <a:latin typeface="Arial" charset="0"/>
                <a:ea typeface="+mn-ea"/>
                <a:cs typeface="+mn-cs"/>
              </a:rPr>
              <a:t>Kim: The future of OBSD is evolving.   Opportunities</a:t>
            </a:r>
            <a:r>
              <a:rPr lang="en-CA" sz="1200" kern="1200" baseline="0" dirty="0" smtClean="0">
                <a:solidFill>
                  <a:schemeClr val="tx1"/>
                </a:solidFill>
                <a:latin typeface="Arial" charset="0"/>
                <a:ea typeface="+mn-ea"/>
                <a:cs typeface="+mn-cs"/>
              </a:rPr>
              <a:t> are being developed to further share the </a:t>
            </a:r>
            <a:r>
              <a:rPr lang="en-CA" sz="1200" kern="1200" baseline="0" dirty="0" err="1" smtClean="0">
                <a:solidFill>
                  <a:schemeClr val="tx1"/>
                </a:solidFill>
                <a:latin typeface="Arial" charset="0"/>
                <a:ea typeface="+mn-ea"/>
                <a:cs typeface="+mn-cs"/>
              </a:rPr>
              <a:t>learnings</a:t>
            </a:r>
            <a:r>
              <a:rPr lang="en-CA" sz="1200" kern="1200" baseline="0" dirty="0" smtClean="0">
                <a:solidFill>
                  <a:schemeClr val="tx1"/>
                </a:solidFill>
                <a:latin typeface="Arial" charset="0"/>
                <a:ea typeface="+mn-ea"/>
                <a:cs typeface="+mn-cs"/>
              </a:rPr>
              <a:t> from the OBSD sites and learning events which support sharing of successes and challenges are occurring (OBSD CWS Meeting 2012, OBSD site discussions with staff to reflect experiences broadly, OBSD file reviews, principle based practice discussions &amp; practice shifts are </a:t>
            </a:r>
            <a:r>
              <a:rPr lang="en-CA" sz="1200" kern="1200" baseline="0" dirty="0" err="1" smtClean="0">
                <a:solidFill>
                  <a:schemeClr val="tx1"/>
                </a:solidFill>
                <a:latin typeface="Arial" charset="0"/>
                <a:ea typeface="+mn-ea"/>
                <a:cs typeface="+mn-cs"/>
              </a:rPr>
              <a:t>occuring</a:t>
            </a:r>
            <a:r>
              <a:rPr lang="en-CA" sz="1200" kern="1200" baseline="0" dirty="0" smtClean="0">
                <a:solidFill>
                  <a:schemeClr val="tx1"/>
                </a:solidFill>
                <a:latin typeface="Arial" charset="0"/>
                <a:ea typeface="+mn-ea"/>
                <a:cs typeface="+mn-cs"/>
              </a:rPr>
              <a:t> in non-OBSD sites based on the work being done).  Connections are being strengthened broadly  to infuse the fundamental elements of OBSD into other government initiatives (practice framework, community conversations) </a:t>
            </a:r>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CA" dirty="0" smtClean="0"/>
              <a:t>Kim: The first annual OBSD report has been drafted and is awaiting final approval for distribution.</a:t>
            </a:r>
            <a:r>
              <a:rPr lang="en-CA" baseline="0" dirty="0" smtClean="0"/>
              <a:t>  </a:t>
            </a:r>
            <a:r>
              <a:rPr lang="en-CA" dirty="0" smtClean="0"/>
              <a:t>While it is still early, the data coming from the OBSD sites is supporting the shifts in practice.</a:t>
            </a:r>
            <a:r>
              <a:rPr lang="en-CA" baseline="0" dirty="0" smtClean="0"/>
              <a:t> </a:t>
            </a:r>
            <a:r>
              <a:rPr lang="en-CA" dirty="0" smtClean="0"/>
              <a:t> OBSD is proving an effective way of working with children and families.  The elements</a:t>
            </a:r>
            <a:r>
              <a:rPr lang="en-CA" baseline="0" dirty="0" smtClean="0"/>
              <a:t> of collaboration, shared practice, joint accountability combined with flexibility of service provision by the lead agency provide an opportunity to work in innovative ways.  Front end loaded services, creative supports and connection to community to support long term capacity in families is showing success both in the data and in the enthusiasm from the field for the practice OBSD supports.</a:t>
            </a:r>
            <a:endParaRPr lang="en-CA" dirty="0" smtClean="0"/>
          </a:p>
          <a:p>
            <a:pPr>
              <a:buNone/>
            </a:pPr>
            <a:endParaRPr lang="en-CA" dirty="0" smtClean="0"/>
          </a:p>
          <a:p>
            <a:pPr>
              <a:buNone/>
            </a:pPr>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 OBSD</a:t>
            </a:r>
            <a:r>
              <a:rPr lang="en-US" baseline="0" dirty="0" smtClean="0"/>
              <a:t> has been implemented in different ways in each site across the province.  Although the services may be provided in a unique manner for each community common principles of practice have emerged.  Further work in 2013 is being done to affirm these principles at provincial level including a file review of agency and CFSA OBSD files.  OBSD continues to evolve as sites have more experience in the work, develop strong partnerships with agency, community and families and more sites come online.  The sharing of experiences, successes and challenges across the province in a collaborative setting with contracted agency partners provides opportunity for innovation to be shared within the OBSD sites as well as beyond.   </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16</a:t>
            </a:fld>
            <a:endParaRPr lang="en-US" dirty="0"/>
          </a:p>
        </p:txBody>
      </p:sp>
    </p:spTree>
    <p:extLst>
      <p:ext uri="{BB962C8B-B14F-4D97-AF65-F5344CB8AC3E}">
        <p14:creationId xmlns:p14="http://schemas.microsoft.com/office/powerpoint/2010/main" xmlns="" val="12444555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  Each</a:t>
            </a:r>
            <a:r>
              <a:rPr lang="en-US" baseline="0" dirty="0" smtClean="0"/>
              <a:t> OBSD site is unique in how the relationships between the CFSA and agency have developed however all note the importance of the relationship in shared practice.  My experience with OBSD was at the North Central/TFC site in Edmonton.  Co-location, weekly NC&amp;TFC leadership team meetings, shared practice guidelines, a site lead for both TFC &amp; NC staff to champion the process and eventually a joint site practice framework to guide the shared work frames my experience there.  This strong </a:t>
            </a:r>
            <a:r>
              <a:rPr lang="en-US" baseline="0" dirty="0" err="1" smtClean="0"/>
              <a:t>cfsa</a:t>
            </a:r>
            <a:r>
              <a:rPr lang="en-US" baseline="0" dirty="0" smtClean="0"/>
              <a:t>/agency relationship, reflective practice combined with flexible service provision enables the team to connect quickly with families, provide creative supports to families in crisis and engage the family in working together.  </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17</a:t>
            </a:fld>
            <a:endParaRPr lang="en-US" dirty="0"/>
          </a:p>
        </p:txBody>
      </p:sp>
    </p:spTree>
    <p:extLst>
      <p:ext uri="{BB962C8B-B14F-4D97-AF65-F5344CB8AC3E}">
        <p14:creationId xmlns:p14="http://schemas.microsoft.com/office/powerpoint/2010/main" xmlns="" val="218495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Kim– service team meeting approach reinforced……template</a:t>
            </a:r>
            <a:r>
              <a:rPr lang="en-US" baseline="0" dirty="0" smtClean="0"/>
              <a:t> to good practice.  Joint training opportunities provide government, agency and community staff opportunities to train together in evidence based approaches to support children and families. Examples include SOS, innovative permanency practices, Triple P Parenting, ethical practice – Dr. </a:t>
            </a:r>
            <a:r>
              <a:rPr lang="en-US" baseline="0" dirty="0" err="1" smtClean="0"/>
              <a:t>Lonne</a:t>
            </a:r>
            <a:r>
              <a:rPr lang="en-US" baseline="0" dirty="0" smtClean="0"/>
              <a:t>.  These opportunities also support relationship building and understanding more of each others roles and perspectives in the work.  </a:t>
            </a:r>
            <a:endParaRPr lang="en-US" dirty="0"/>
          </a:p>
        </p:txBody>
      </p:sp>
      <p:sp>
        <p:nvSpPr>
          <p:cNvPr id="4" name="Slide Number Placeholder 3"/>
          <p:cNvSpPr>
            <a:spLocks noGrp="1"/>
          </p:cNvSpPr>
          <p:nvPr>
            <p:ph type="sldNum" sz="quarter" idx="10"/>
          </p:nvPr>
        </p:nvSpPr>
        <p:spPr/>
        <p:txBody>
          <a:bodyPr/>
          <a:lstStyle/>
          <a:p>
            <a:pPr>
              <a:defRPr/>
            </a:pPr>
            <a:fld id="{F76644FC-BE37-47CF-B3E9-B325AA0B5FB3}" type="slidenum">
              <a:rPr lang="en-US" smtClean="0"/>
              <a:pPr>
                <a:defRPr/>
              </a:pPr>
              <a:t>18</a:t>
            </a:fld>
            <a:endParaRPr lang="en-US"/>
          </a:p>
        </p:txBody>
      </p:sp>
    </p:spTree>
    <p:extLst>
      <p:ext uri="{BB962C8B-B14F-4D97-AF65-F5344CB8AC3E}">
        <p14:creationId xmlns:p14="http://schemas.microsoft.com/office/powerpoint/2010/main" xmlns="" val="2593316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19</a:t>
            </a:fld>
            <a:endParaRPr lang="en-US" dirty="0"/>
          </a:p>
        </p:txBody>
      </p:sp>
    </p:spTree>
    <p:extLst>
      <p:ext uri="{BB962C8B-B14F-4D97-AF65-F5344CB8AC3E}">
        <p14:creationId xmlns:p14="http://schemas.microsoft.com/office/powerpoint/2010/main" xmlns="" val="2440526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r>
              <a:rPr lang="en-US" baseline="0" dirty="0" smtClean="0"/>
              <a:t>  delegated responsibilities as per the legislation remain the caseworkers role and the child’s rights to be heard remain unchanged with OBSD.  Shared practice in OBSD sites can be messy with all team players working to sort out who will do what for each file.  This flexibility is important to the success of OBSD as it allows for creativity and the ability to have the team member with a relationship to the client to perform a specific task rather then predetermined roles for all – less cookie cutter approach more relational based work.  In practice this means taking time to meet as a team often and completing plans that are specific and outlines expectations for each member clearly so all know who is taking on what work.  Opportunities to discuss options as a team to make critical decisions are needed so all perspectives and input can be discussed before making a decision.</a:t>
            </a:r>
          </a:p>
        </p:txBody>
      </p:sp>
      <p:sp>
        <p:nvSpPr>
          <p:cNvPr id="4" name="Slide Number Placeholder 3"/>
          <p:cNvSpPr>
            <a:spLocks noGrp="1"/>
          </p:cNvSpPr>
          <p:nvPr>
            <p:ph type="sldNum" sz="quarter" idx="10"/>
          </p:nvPr>
        </p:nvSpPr>
        <p:spPr/>
        <p:txBody>
          <a:bodyPr/>
          <a:lstStyle/>
          <a:p>
            <a:pPr>
              <a:defRPr/>
            </a:pPr>
            <a:fld id="{F76644FC-BE37-47CF-B3E9-B325AA0B5FB3}" type="slidenum">
              <a:rPr lang="en-US" smtClean="0"/>
              <a:pPr>
                <a:defRPr/>
              </a:pPr>
              <a:t>20</a:t>
            </a:fld>
            <a:endParaRPr lang="en-US"/>
          </a:p>
        </p:txBody>
      </p:sp>
    </p:spTree>
    <p:extLst>
      <p:ext uri="{BB962C8B-B14F-4D97-AF65-F5344CB8AC3E}">
        <p14:creationId xmlns:p14="http://schemas.microsoft.com/office/powerpoint/2010/main" xmlns="" val="983461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p:spPr>
        <p:txBody>
          <a:bodyPr/>
          <a:lstStyle/>
          <a:p>
            <a:endParaRPr lang="en-US" smtClean="0"/>
          </a:p>
        </p:txBody>
      </p:sp>
      <p:sp>
        <p:nvSpPr>
          <p:cNvPr id="16387" name="Slide Number Placeholder 3"/>
          <p:cNvSpPr>
            <a:spLocks noGrp="1"/>
          </p:cNvSpPr>
          <p:nvPr>
            <p:ph type="sldNum" sz="quarter" idx="5"/>
          </p:nvPr>
        </p:nvSpPr>
        <p:spPr>
          <a:noFill/>
        </p:spPr>
        <p:txBody>
          <a:bodyPr/>
          <a:lstStyle/>
          <a:p>
            <a:pPr defTabSz="941388"/>
            <a:fld id="{E4097577-A36A-4931-A322-99F028A95455}" type="slidenum">
              <a:rPr lang="en-US" smtClean="0"/>
              <a:pPr defTabSz="941388"/>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  as</a:t>
            </a:r>
            <a:r>
              <a:rPr lang="en-US" baseline="0" dirty="0" smtClean="0"/>
              <a:t> sites become more experienced working in OBSD they are formalizing their decisions &amp; processes into formal approaches and practice models to guide their work.  Staff have found working from principles and with formalized approaches supports their work being more intentional and creative.  Provincially a governance structure is under development to support the development and implementation of a Child Intervention Practice Framework to support staff provincially to work in this manner using the approaches and tools that resonate for their communities and reflect the common principles for Child Intervention work in Alberta.</a:t>
            </a:r>
          </a:p>
        </p:txBody>
      </p:sp>
      <p:sp>
        <p:nvSpPr>
          <p:cNvPr id="4" name="Slide Number Placeholder 3"/>
          <p:cNvSpPr>
            <a:spLocks noGrp="1"/>
          </p:cNvSpPr>
          <p:nvPr>
            <p:ph type="sldNum" sz="quarter" idx="10"/>
          </p:nvPr>
        </p:nvSpPr>
        <p:spPr/>
        <p:txBody>
          <a:bodyPr/>
          <a:lstStyle/>
          <a:p>
            <a:pPr>
              <a:defRPr/>
            </a:pPr>
            <a:fld id="{F76644FC-BE37-47CF-B3E9-B325AA0B5FB3}" type="slidenum">
              <a:rPr lang="en-US" smtClean="0"/>
              <a:pPr>
                <a:defRPr/>
              </a:pPr>
              <a:t>21</a:t>
            </a:fld>
            <a:endParaRPr lang="en-US"/>
          </a:p>
        </p:txBody>
      </p:sp>
    </p:spTree>
    <p:extLst>
      <p:ext uri="{BB962C8B-B14F-4D97-AF65-F5344CB8AC3E}">
        <p14:creationId xmlns:p14="http://schemas.microsoft.com/office/powerpoint/2010/main" xmlns="" val="2704143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Kim:  Engaging the service team early supports developing positive relationships with families, youth and stakeholders.  Planning as a team where creative supports can be designed to meet the family’s needs through the agency contract flexibility encourages cooperation between team members as well as relationship development. Literature shows that engaged families and collaborative team work leads to good outcomes for kids and families.  Our data to date for OBSD files reflects this:  kids go home quicker, files close sooner, less return families return for services (increased capacity for families, long term community connections, creative planning occurs)</a:t>
            </a:r>
            <a:endParaRPr lang="en-US" dirty="0"/>
          </a:p>
        </p:txBody>
      </p:sp>
      <p:sp>
        <p:nvSpPr>
          <p:cNvPr id="4" name="Slide Number Placeholder 3"/>
          <p:cNvSpPr>
            <a:spLocks noGrp="1"/>
          </p:cNvSpPr>
          <p:nvPr>
            <p:ph type="sldNum" sz="quarter" idx="10"/>
          </p:nvPr>
        </p:nvSpPr>
        <p:spPr/>
        <p:txBody>
          <a:bodyPr/>
          <a:lstStyle/>
          <a:p>
            <a:pPr>
              <a:defRPr/>
            </a:pPr>
            <a:fld id="{F76644FC-BE37-47CF-B3E9-B325AA0B5FB3}" type="slidenum">
              <a:rPr lang="en-US" smtClean="0"/>
              <a:pPr>
                <a:defRPr/>
              </a:pPr>
              <a:t>22</a:t>
            </a:fld>
            <a:endParaRPr lang="en-US"/>
          </a:p>
        </p:txBody>
      </p:sp>
    </p:spTree>
    <p:extLst>
      <p:ext uri="{BB962C8B-B14F-4D97-AF65-F5344CB8AC3E}">
        <p14:creationId xmlns:p14="http://schemas.microsoft.com/office/powerpoint/2010/main" xmlns="" val="12618739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Kim: Note provincially more OBSD sites are moving to a single collaborative plan.  This reinforces shared practice, collaboration and engagement in ensuring the team develops and reviews the plan together.  Families have an equal voice in developing the plan.</a:t>
            </a:r>
          </a:p>
        </p:txBody>
      </p:sp>
      <p:sp>
        <p:nvSpPr>
          <p:cNvPr id="4" name="Slide Number Placeholder 3"/>
          <p:cNvSpPr>
            <a:spLocks noGrp="1"/>
          </p:cNvSpPr>
          <p:nvPr>
            <p:ph type="sldNum" sz="quarter" idx="10"/>
          </p:nvPr>
        </p:nvSpPr>
        <p:spPr/>
        <p:txBody>
          <a:bodyPr/>
          <a:lstStyle/>
          <a:p>
            <a:pPr>
              <a:defRPr/>
            </a:pPr>
            <a:fld id="{F76644FC-BE37-47CF-B3E9-B325AA0B5FB3}" type="slidenum">
              <a:rPr lang="en-US" smtClean="0"/>
              <a:pPr>
                <a:defRPr/>
              </a:pPr>
              <a:t>23</a:t>
            </a:fld>
            <a:endParaRPr lang="en-US"/>
          </a:p>
        </p:txBody>
      </p:sp>
    </p:spTree>
    <p:extLst>
      <p:ext uri="{BB962C8B-B14F-4D97-AF65-F5344CB8AC3E}">
        <p14:creationId xmlns:p14="http://schemas.microsoft.com/office/powerpoint/2010/main" xmlns="" val="16964853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Shared</a:t>
            </a:r>
            <a:r>
              <a:rPr lang="en-US" baseline="0" dirty="0" smtClean="0"/>
              <a:t> practice and a focus on engagement and collaboration in OBSD supports leading practice and follows the CWPM, policies, legislation and philosophical approach of Child Intervention.  Intentional focus on common outcomes provides concrete activities and goals for the team to work from.  A single collaborative plan is becoming more common across the OBSD sites as practice evolves.</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24</a:t>
            </a:fld>
            <a:endParaRPr lang="en-US" dirty="0"/>
          </a:p>
        </p:txBody>
      </p:sp>
    </p:spTree>
    <p:extLst>
      <p:ext uri="{BB962C8B-B14F-4D97-AF65-F5344CB8AC3E}">
        <p14:creationId xmlns:p14="http://schemas.microsoft.com/office/powerpoint/2010/main" xmlns="" val="21945389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Kim: Joint Supervisor’s Meeting (May 2012)</a:t>
            </a:r>
          </a:p>
          <a:p>
            <a:pPr>
              <a:buNone/>
            </a:pPr>
            <a:r>
              <a:rPr lang="en-US" kern="1200" dirty="0" smtClean="0">
                <a:solidFill>
                  <a:schemeClr val="tx1"/>
                </a:solidFill>
                <a:latin typeface="Arial" charset="0"/>
                <a:ea typeface="+mn-ea"/>
                <a:cs typeface="+mn-cs"/>
              </a:rPr>
              <a:t>A forum for CFSA (31) and Lead Agency (25) supervisors from OBSD sites across the province shared learning on implementation and best practice</a:t>
            </a:r>
          </a:p>
          <a:p>
            <a:pPr>
              <a:buNone/>
            </a:pPr>
            <a:endParaRPr lang="en-US" kern="1200" dirty="0" smtClean="0">
              <a:solidFill>
                <a:schemeClr val="tx1"/>
              </a:solidFill>
              <a:latin typeface="Arial" charset="0"/>
              <a:ea typeface="+mn-ea"/>
              <a:cs typeface="+mn-cs"/>
            </a:endParaRPr>
          </a:p>
          <a:p>
            <a:pPr>
              <a:buNone/>
            </a:pPr>
            <a:r>
              <a:rPr lang="en-US" b="1" u="sng" kern="1200" dirty="0" smtClean="0">
                <a:solidFill>
                  <a:schemeClr val="tx1"/>
                </a:solidFill>
                <a:latin typeface="Arial" charset="0"/>
                <a:ea typeface="+mn-ea"/>
                <a:cs typeface="+mn-cs"/>
              </a:rPr>
              <a:t>What’s working?</a:t>
            </a:r>
          </a:p>
          <a:p>
            <a:r>
              <a:rPr lang="en-US" kern="1200" dirty="0" smtClean="0">
                <a:solidFill>
                  <a:schemeClr val="tx1"/>
                </a:solidFill>
                <a:latin typeface="Arial" charset="0"/>
                <a:ea typeface="+mn-ea"/>
                <a:cs typeface="+mn-cs"/>
              </a:rPr>
              <a:t>Better relationships/communication and collaboration with partners</a:t>
            </a:r>
          </a:p>
          <a:p>
            <a:r>
              <a:rPr lang="en-US" kern="1200" dirty="0" smtClean="0">
                <a:solidFill>
                  <a:schemeClr val="tx1"/>
                </a:solidFill>
                <a:latin typeface="Arial" charset="0"/>
                <a:ea typeface="+mn-ea"/>
                <a:cs typeface="+mn-cs"/>
              </a:rPr>
              <a:t>Better planning and ability to innovate</a:t>
            </a:r>
          </a:p>
          <a:p>
            <a:r>
              <a:rPr lang="en-US" kern="1200" dirty="0" smtClean="0">
                <a:solidFill>
                  <a:schemeClr val="tx1"/>
                </a:solidFill>
                <a:latin typeface="Arial" charset="0"/>
                <a:ea typeface="+mn-ea"/>
                <a:cs typeface="+mn-cs"/>
              </a:rPr>
              <a:t>Family empowerment</a:t>
            </a:r>
          </a:p>
          <a:p>
            <a:r>
              <a:rPr lang="en-US" kern="1200" dirty="0" smtClean="0">
                <a:solidFill>
                  <a:schemeClr val="tx1"/>
                </a:solidFill>
                <a:latin typeface="Arial" charset="0"/>
                <a:ea typeface="+mn-ea"/>
                <a:cs typeface="+mn-cs"/>
              </a:rPr>
              <a:t>Working from an evidence based approach</a:t>
            </a:r>
          </a:p>
          <a:p>
            <a:pPr>
              <a:buNone/>
            </a:pPr>
            <a:endParaRPr lang="en-US" kern="1200" dirty="0" smtClean="0">
              <a:solidFill>
                <a:schemeClr val="tx1"/>
              </a:solidFill>
              <a:latin typeface="Arial" charset="0"/>
              <a:ea typeface="+mn-ea"/>
              <a:cs typeface="+mn-cs"/>
            </a:endParaRPr>
          </a:p>
          <a:p>
            <a:pPr>
              <a:buNone/>
            </a:pPr>
            <a:r>
              <a:rPr lang="en-CA" b="1" u="sng" kern="1200" dirty="0" smtClean="0">
                <a:solidFill>
                  <a:schemeClr val="tx1"/>
                </a:solidFill>
                <a:latin typeface="Arial" charset="0"/>
                <a:ea typeface="+mn-ea"/>
                <a:cs typeface="+mn-cs"/>
              </a:rPr>
              <a:t>What’s not working:</a:t>
            </a:r>
          </a:p>
          <a:p>
            <a:r>
              <a:rPr lang="en-CA" kern="1200" dirty="0" smtClean="0">
                <a:solidFill>
                  <a:schemeClr val="tx1"/>
                </a:solidFill>
                <a:latin typeface="Arial" charset="0"/>
                <a:ea typeface="+mn-ea"/>
                <a:cs typeface="+mn-cs"/>
              </a:rPr>
              <a:t>Continued lack of clarity /confusion of roles/ responsibilities</a:t>
            </a:r>
          </a:p>
          <a:p>
            <a:r>
              <a:rPr lang="en-CA" kern="1200" dirty="0" smtClean="0">
                <a:solidFill>
                  <a:schemeClr val="tx1"/>
                </a:solidFill>
                <a:latin typeface="Arial" charset="0"/>
                <a:ea typeface="+mn-ea"/>
                <a:cs typeface="+mn-cs"/>
              </a:rPr>
              <a:t>Staff changes means starting over/high caseloads, lack of resources</a:t>
            </a:r>
          </a:p>
          <a:p>
            <a:r>
              <a:rPr lang="en-CA" kern="1200" dirty="0" smtClean="0">
                <a:solidFill>
                  <a:schemeClr val="tx1"/>
                </a:solidFill>
                <a:latin typeface="Arial" charset="0"/>
                <a:ea typeface="+mn-ea"/>
                <a:cs typeface="+mn-cs"/>
              </a:rPr>
              <a:t>Lack of trust/collaboration  - OBSD has the potential to work but we are not there yet – need to mentor/train at all levels within both CFSA and agency</a:t>
            </a:r>
          </a:p>
          <a:p>
            <a:r>
              <a:rPr lang="en-CA" kern="1200" dirty="0" smtClean="0">
                <a:solidFill>
                  <a:schemeClr val="tx1"/>
                </a:solidFill>
                <a:latin typeface="Arial" charset="0"/>
                <a:ea typeface="+mn-ea"/>
                <a:cs typeface="+mn-cs"/>
              </a:rPr>
              <a:t>Regional differences</a:t>
            </a:r>
          </a:p>
          <a:p>
            <a:pPr lvl="3">
              <a:buNone/>
            </a:pPr>
            <a:r>
              <a:rPr lang="en-CA" kern="1200" dirty="0" smtClean="0">
                <a:solidFill>
                  <a:schemeClr val="tx1"/>
                </a:solidFill>
                <a:latin typeface="Arial" charset="0"/>
                <a:ea typeface="+mn-ea"/>
                <a:cs typeface="+mn-cs"/>
              </a:rPr>
              <a:t>The point at which the agency becomes involved </a:t>
            </a:r>
          </a:p>
          <a:p>
            <a:pPr lvl="3">
              <a:buNone/>
            </a:pPr>
            <a:r>
              <a:rPr lang="en-CA" kern="1200" dirty="0" smtClean="0">
                <a:solidFill>
                  <a:schemeClr val="tx1"/>
                </a:solidFill>
                <a:latin typeface="Arial" charset="0"/>
                <a:ea typeface="+mn-ea"/>
                <a:cs typeface="+mn-cs"/>
              </a:rPr>
              <a:t>Roles/responsibilities  </a:t>
            </a:r>
          </a:p>
          <a:p>
            <a:pPr lvl="3">
              <a:buNone/>
            </a:pPr>
            <a:r>
              <a:rPr lang="en-CA" kern="1200" dirty="0" smtClean="0">
                <a:solidFill>
                  <a:schemeClr val="tx1"/>
                </a:solidFill>
                <a:latin typeface="Arial" charset="0"/>
                <a:ea typeface="+mn-ea"/>
                <a:cs typeface="+mn-cs"/>
              </a:rPr>
              <a:t>Use of a single service plan .</a:t>
            </a:r>
          </a:p>
          <a:p>
            <a:endParaRPr lang="en-CA" sz="1600" kern="1200" dirty="0" smtClean="0">
              <a:solidFill>
                <a:schemeClr val="tx1"/>
              </a:solidFill>
              <a:latin typeface="Arial" charset="0"/>
              <a:ea typeface="+mn-ea"/>
              <a:cs typeface="+mn-cs"/>
            </a:endParaRPr>
          </a:p>
          <a:p>
            <a:r>
              <a:rPr lang="en-CA" sz="1600" kern="1200" dirty="0" smtClean="0">
                <a:solidFill>
                  <a:schemeClr val="tx1"/>
                </a:solidFill>
                <a:latin typeface="Arial" charset="0"/>
                <a:ea typeface="+mn-ea"/>
                <a:cs typeface="+mn-cs"/>
              </a:rPr>
              <a:t>Sandra: add agency perspective</a:t>
            </a:r>
          </a:p>
          <a:p>
            <a:r>
              <a:rPr lang="en-CA" sz="800" dirty="0" smtClean="0"/>
              <a:t> </a:t>
            </a:r>
            <a:endParaRPr lang="en-US" dirty="0"/>
          </a:p>
        </p:txBody>
      </p:sp>
      <p:sp>
        <p:nvSpPr>
          <p:cNvPr id="4" name="Slide Number Placeholder 3"/>
          <p:cNvSpPr>
            <a:spLocks noGrp="1"/>
          </p:cNvSpPr>
          <p:nvPr>
            <p:ph type="sldNum" sz="quarter" idx="10"/>
          </p:nvPr>
        </p:nvSpPr>
        <p:spPr/>
        <p:txBody>
          <a:bodyPr/>
          <a:lstStyle/>
          <a:p>
            <a:pPr>
              <a:defRPr/>
            </a:pPr>
            <a:fld id="{F76644FC-BE37-47CF-B3E9-B325AA0B5FB3}" type="slidenum">
              <a:rPr lang="en-US" smtClean="0"/>
              <a:pPr>
                <a:defRPr/>
              </a:pPr>
              <a:t>25</a:t>
            </a:fld>
            <a:endParaRPr lang="en-US"/>
          </a:p>
        </p:txBody>
      </p:sp>
    </p:spTree>
    <p:extLst>
      <p:ext uri="{BB962C8B-B14F-4D97-AF65-F5344CB8AC3E}">
        <p14:creationId xmlns:p14="http://schemas.microsoft.com/office/powerpoint/2010/main" xmlns="" val="16555650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a:t>
            </a:r>
          </a:p>
          <a:p>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26</a:t>
            </a:fld>
            <a:endParaRPr lang="en-US" dirty="0"/>
          </a:p>
        </p:txBody>
      </p:sp>
    </p:spTree>
    <p:extLst>
      <p:ext uri="{BB962C8B-B14F-4D97-AF65-F5344CB8AC3E}">
        <p14:creationId xmlns:p14="http://schemas.microsoft.com/office/powerpoint/2010/main" xmlns="" val="33114457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27</a:t>
            </a:fld>
            <a:endParaRPr lang="en-US" dirty="0"/>
          </a:p>
        </p:txBody>
      </p:sp>
    </p:spTree>
    <p:extLst>
      <p:ext uri="{BB962C8B-B14F-4D97-AF65-F5344CB8AC3E}">
        <p14:creationId xmlns:p14="http://schemas.microsoft.com/office/powerpoint/2010/main" xmlns="" val="29239999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28</a:t>
            </a:fld>
            <a:endParaRPr lang="en-US" dirty="0"/>
          </a:p>
        </p:txBody>
      </p:sp>
    </p:spTree>
    <p:extLst>
      <p:ext uri="{BB962C8B-B14F-4D97-AF65-F5344CB8AC3E}">
        <p14:creationId xmlns:p14="http://schemas.microsoft.com/office/powerpoint/2010/main" xmlns="" val="15840310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Sandra: Safety - 	1.1	Incidents of Safety of Children while Receiving </a:t>
            </a:r>
            <a:r>
              <a:rPr lang="en-US" dirty="0" smtClean="0"/>
              <a:t>Services 	 1.2	Recurrence</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Wellbeing 	 2.1	Child Development/Well Being</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2.2	Adolescent Development/Well Being</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2.3	School Moves</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Family &amp; 	3.1	Parenting Capacity</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Community 	3.2	Client Engagement</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Support  		</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Permanence	4.1	Average Duration of Service</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4.2	Children Remaining at Home – Preservation</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4.3	Children Returning Home – Reunification</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4.4	Children Achieving Legal Permanency</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4.5	Placement Structure/Mix</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4.6	Moves in Care</a:t>
            </a:r>
            <a:endParaRPr lang="en-CA"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endParaRPr lang="en-CA" sz="1200" kern="1200" dirty="0">
              <a:solidFill>
                <a:schemeClr val="tx1"/>
              </a:solidFill>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F91B9A-CCD2-489B-9A74-5CCB66A1B824}" type="slidenum">
              <a:rPr lang="en-US" smtClean="0">
                <a:latin typeface="Arial" charset="0"/>
              </a:rPr>
              <a:pPr fontAlgn="base">
                <a:spcBef>
                  <a:spcPct val="0"/>
                </a:spcBef>
                <a:spcAft>
                  <a:spcPct val="0"/>
                </a:spcAft>
              </a:pPr>
              <a:t>30</a:t>
            </a:fld>
            <a:endParaRPr lang="en-US" smtClean="0">
              <a:latin typeface="Arial" charset="0"/>
            </a:endParaRPr>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31775" indent="-231775" eaLnBrk="1" hangingPunct="1">
              <a:lnSpc>
                <a:spcPct val="80000"/>
              </a:lnSpc>
              <a:spcBef>
                <a:spcPct val="0"/>
              </a:spcBef>
            </a:pPr>
            <a:r>
              <a:rPr lang="en-US" sz="800" b="1" dirty="0" smtClean="0"/>
              <a:t>Kim: linking practice to outcomes :    visual ….Intervention, Experience and Services Reporting</a:t>
            </a:r>
          </a:p>
          <a:p>
            <a:pPr marL="231775" indent="-231775" eaLnBrk="1" hangingPunct="1">
              <a:lnSpc>
                <a:spcPct val="80000"/>
              </a:lnSpc>
              <a:spcBef>
                <a:spcPct val="0"/>
              </a:spcBef>
              <a:buFontTx/>
              <a:buChar char="-"/>
            </a:pPr>
            <a:r>
              <a:rPr lang="en-US" sz="800" dirty="0" smtClean="0"/>
              <a:t>Discussion started with OBSD, but can be applied to all children and historic cases</a:t>
            </a:r>
          </a:p>
          <a:p>
            <a:pPr marL="231775" indent="-231775" eaLnBrk="1" hangingPunct="1">
              <a:lnSpc>
                <a:spcPct val="80000"/>
              </a:lnSpc>
              <a:spcBef>
                <a:spcPct val="0"/>
              </a:spcBef>
              <a:buFontTx/>
              <a:buChar char="-"/>
            </a:pPr>
            <a:r>
              <a:rPr lang="en-US" sz="800" dirty="0" smtClean="0"/>
              <a:t>Break services into logical “Service Experiences” (previously called “episodes”) based on </a:t>
            </a:r>
            <a:r>
              <a:rPr lang="en-US" sz="800" dirty="0" err="1" smtClean="0"/>
              <a:t>legals</a:t>
            </a:r>
            <a:r>
              <a:rPr lang="en-US" sz="800" dirty="0" smtClean="0"/>
              <a:t>/placements</a:t>
            </a:r>
          </a:p>
          <a:p>
            <a:pPr marL="231775" indent="-231775" eaLnBrk="1" hangingPunct="1">
              <a:lnSpc>
                <a:spcPct val="80000"/>
              </a:lnSpc>
              <a:spcBef>
                <a:spcPct val="0"/>
              </a:spcBef>
              <a:buFontTx/>
              <a:buChar char="-"/>
            </a:pPr>
            <a:r>
              <a:rPr lang="en-US" sz="800" dirty="0" smtClean="0"/>
              <a:t>Each “Service Experiences” has “objectives”, “duration” and an “outcome”</a:t>
            </a:r>
          </a:p>
          <a:p>
            <a:pPr marL="698500" lvl="1" indent="-231775" eaLnBrk="1" hangingPunct="1">
              <a:lnSpc>
                <a:spcPct val="80000"/>
              </a:lnSpc>
              <a:spcBef>
                <a:spcPct val="0"/>
              </a:spcBef>
              <a:buFontTx/>
              <a:buChar char="-"/>
            </a:pPr>
            <a:r>
              <a:rPr lang="en-US" sz="800" dirty="0" smtClean="0"/>
              <a:t>In perfect world, objectives would be tracked in ISIS (not currently)</a:t>
            </a:r>
          </a:p>
          <a:p>
            <a:pPr marL="698500" lvl="1" indent="-231775" eaLnBrk="1" hangingPunct="1">
              <a:lnSpc>
                <a:spcPct val="80000"/>
              </a:lnSpc>
              <a:spcBef>
                <a:spcPct val="0"/>
              </a:spcBef>
              <a:buFontTx/>
              <a:buChar char="-"/>
            </a:pPr>
            <a:r>
              <a:rPr lang="en-US" sz="800" dirty="0" smtClean="0"/>
              <a:t>Objectives will be implied until that is possible</a:t>
            </a:r>
          </a:p>
          <a:p>
            <a:pPr marL="231775" indent="-231775" eaLnBrk="1" hangingPunct="1">
              <a:lnSpc>
                <a:spcPct val="80000"/>
              </a:lnSpc>
              <a:spcBef>
                <a:spcPct val="0"/>
              </a:spcBef>
              <a:buFontTx/>
              <a:buChar char="-"/>
            </a:pPr>
            <a:r>
              <a:rPr lang="en-US" sz="800" dirty="0" smtClean="0"/>
              <a:t>For each child, duration and outcome of episode will be tracked</a:t>
            </a:r>
          </a:p>
          <a:p>
            <a:pPr marL="231775" indent="-231775" eaLnBrk="1" hangingPunct="1">
              <a:lnSpc>
                <a:spcPct val="80000"/>
              </a:lnSpc>
              <a:spcBef>
                <a:spcPct val="0"/>
              </a:spcBef>
              <a:buFontTx/>
              <a:buChar char="-"/>
            </a:pPr>
            <a:r>
              <a:rPr lang="en-US" sz="800" dirty="0" smtClean="0"/>
              <a:t>For analysis, ratio of children that met or did not meet objective will be tracked</a:t>
            </a:r>
          </a:p>
          <a:p>
            <a:pPr marL="698500" lvl="1" indent="-231775" eaLnBrk="1" hangingPunct="1">
              <a:lnSpc>
                <a:spcPct val="80000"/>
              </a:lnSpc>
              <a:spcBef>
                <a:spcPct val="0"/>
              </a:spcBef>
              <a:buFontTx/>
              <a:buChar char="-"/>
            </a:pPr>
            <a:r>
              <a:rPr lang="en-US" sz="800" dirty="0" smtClean="0"/>
              <a:t>Not possible to get “100%” </a:t>
            </a:r>
          </a:p>
          <a:p>
            <a:pPr marL="1163638" lvl="2" indent="-231775" eaLnBrk="1" hangingPunct="1">
              <a:lnSpc>
                <a:spcPct val="80000"/>
              </a:lnSpc>
              <a:spcBef>
                <a:spcPct val="0"/>
              </a:spcBef>
              <a:buFontTx/>
              <a:buChar char="-"/>
            </a:pPr>
            <a:r>
              <a:rPr lang="en-US" sz="800" dirty="0" smtClean="0"/>
              <a:t>But, like pressure gauges at a plant, there will be impact to changing ratios on downstream episodes and recurrent</a:t>
            </a:r>
          </a:p>
          <a:p>
            <a:pPr marL="698500" lvl="1" indent="-231775" eaLnBrk="1" hangingPunct="1">
              <a:lnSpc>
                <a:spcPct val="80000"/>
              </a:lnSpc>
              <a:spcBef>
                <a:spcPct val="0"/>
              </a:spcBef>
              <a:buFontTx/>
              <a:buChar char="-"/>
            </a:pPr>
            <a:r>
              <a:rPr lang="en-US" sz="800" dirty="0" smtClean="0"/>
              <a:t>To understand outcome differences, other indicators and anecdotal information would need to be analyzed</a:t>
            </a:r>
          </a:p>
          <a:p>
            <a:pPr marL="231775" indent="-231775" eaLnBrk="1" hangingPunct="1">
              <a:lnSpc>
                <a:spcPct val="80000"/>
              </a:lnSpc>
              <a:spcBef>
                <a:spcPct val="0"/>
              </a:spcBef>
            </a:pPr>
            <a:endParaRPr lang="en-US" sz="800" dirty="0" smtClean="0"/>
          </a:p>
          <a:p>
            <a:pPr marL="231775" indent="-231775" eaLnBrk="1" hangingPunct="1">
              <a:lnSpc>
                <a:spcPct val="80000"/>
              </a:lnSpc>
              <a:spcBef>
                <a:spcPct val="0"/>
              </a:spcBef>
            </a:pPr>
            <a:r>
              <a:rPr lang="en-US" sz="800" dirty="0" smtClean="0"/>
              <a:t>“Service Experiences” outcomes</a:t>
            </a:r>
          </a:p>
          <a:p>
            <a:pPr marL="698500" lvl="1" indent="-231775" eaLnBrk="1" hangingPunct="1">
              <a:lnSpc>
                <a:spcPct val="80000"/>
              </a:lnSpc>
              <a:spcBef>
                <a:spcPct val="0"/>
              </a:spcBef>
              <a:buFontTx/>
              <a:buChar char="-"/>
            </a:pPr>
            <a:r>
              <a:rPr lang="en-US" sz="800" dirty="0" smtClean="0"/>
              <a:t>In Progress (outcome not determined)</a:t>
            </a:r>
          </a:p>
          <a:p>
            <a:pPr marL="698500" lvl="1" indent="-231775" eaLnBrk="1" hangingPunct="1">
              <a:lnSpc>
                <a:spcPct val="80000"/>
              </a:lnSpc>
              <a:spcBef>
                <a:spcPct val="0"/>
              </a:spcBef>
              <a:buFontTx/>
              <a:buChar char="-"/>
            </a:pPr>
            <a:r>
              <a:rPr lang="en-US" sz="800" dirty="0" smtClean="0"/>
              <a:t>Objective </a:t>
            </a:r>
            <a:r>
              <a:rPr lang="en-US" sz="800" b="1" dirty="0" smtClean="0"/>
              <a:t>Not Met</a:t>
            </a:r>
            <a:r>
              <a:rPr lang="en-US" sz="800" dirty="0" smtClean="0"/>
              <a:t> (moved to next episode)</a:t>
            </a:r>
          </a:p>
          <a:p>
            <a:pPr marL="698500" lvl="1" indent="-231775" eaLnBrk="1" hangingPunct="1">
              <a:lnSpc>
                <a:spcPct val="80000"/>
              </a:lnSpc>
              <a:spcBef>
                <a:spcPct val="0"/>
              </a:spcBef>
              <a:buFontTx/>
              <a:buChar char="-"/>
            </a:pPr>
            <a:r>
              <a:rPr lang="en-US" sz="800" dirty="0" smtClean="0"/>
              <a:t> Objective </a:t>
            </a:r>
            <a:r>
              <a:rPr lang="en-US" sz="800" b="1" dirty="0" smtClean="0"/>
              <a:t>Met</a:t>
            </a:r>
            <a:r>
              <a:rPr lang="en-US" sz="800" dirty="0" smtClean="0"/>
              <a:t> (service/intervention ended)</a:t>
            </a:r>
          </a:p>
          <a:p>
            <a:pPr marL="231775" indent="-231775" eaLnBrk="1" hangingPunct="1">
              <a:lnSpc>
                <a:spcPct val="80000"/>
              </a:lnSpc>
              <a:spcBef>
                <a:spcPct val="0"/>
              </a:spcBef>
              <a:buFontTx/>
              <a:buChar char="•"/>
            </a:pPr>
            <a:r>
              <a:rPr lang="en-US" sz="800" dirty="0" smtClean="0"/>
              <a:t>Any following intervention (recurrence) will  impact previous outcome results</a:t>
            </a:r>
          </a:p>
          <a:p>
            <a:pPr marL="231775" indent="-231775" eaLnBrk="1" hangingPunct="1">
              <a:lnSpc>
                <a:spcPct val="80000"/>
              </a:lnSpc>
              <a:spcBef>
                <a:spcPct val="0"/>
              </a:spcBef>
              <a:buFontTx/>
              <a:buChar char="•"/>
            </a:pPr>
            <a:r>
              <a:rPr lang="en-US" sz="800" dirty="0" smtClean="0"/>
              <a:t>Certain closure reasons such as Death of child preclude outcomes</a:t>
            </a:r>
          </a:p>
          <a:p>
            <a:pPr marL="231775" indent="-231775" eaLnBrk="1" hangingPunct="1">
              <a:lnSpc>
                <a:spcPct val="80000"/>
              </a:lnSpc>
              <a:spcBef>
                <a:spcPct val="0"/>
              </a:spcBef>
              <a:buFontTx/>
              <a:buChar char="•"/>
            </a:pPr>
            <a:r>
              <a:rPr lang="en-US" sz="800" dirty="0" smtClean="0"/>
              <a:t>Interventions of &lt; 72 hours are excluded</a:t>
            </a:r>
          </a:p>
          <a:p>
            <a:pPr marL="231775" indent="-231775" eaLnBrk="1" hangingPunct="1">
              <a:lnSpc>
                <a:spcPct val="80000"/>
              </a:lnSpc>
              <a:spcBef>
                <a:spcPct val="0"/>
              </a:spcBef>
              <a:buFontTx/>
              <a:buChar char="•"/>
            </a:pPr>
            <a:endParaRPr lang="en-US" sz="800" dirty="0" smtClean="0"/>
          </a:p>
          <a:p>
            <a:pPr marL="231775" indent="-231775" eaLnBrk="1" hangingPunct="1">
              <a:lnSpc>
                <a:spcPct val="80000"/>
              </a:lnSpc>
              <a:spcBef>
                <a:spcPct val="0"/>
              </a:spcBef>
            </a:pPr>
            <a:r>
              <a:rPr lang="en-US" sz="800" dirty="0" smtClean="0"/>
              <a:t>For Service </a:t>
            </a:r>
            <a:r>
              <a:rPr lang="en-US" sz="800" b="1" dirty="0" smtClean="0"/>
              <a:t>Experience C</a:t>
            </a:r>
            <a:r>
              <a:rPr lang="en-US" sz="800" dirty="0" smtClean="0"/>
              <a:t> – Permanent, the objective can be long term</a:t>
            </a:r>
          </a:p>
          <a:p>
            <a:pPr marL="231775" indent="-231775" eaLnBrk="1" hangingPunct="1">
              <a:lnSpc>
                <a:spcPct val="80000"/>
              </a:lnSpc>
              <a:spcBef>
                <a:spcPct val="0"/>
              </a:spcBef>
              <a:buFontTx/>
              <a:buChar char="•"/>
            </a:pPr>
            <a:r>
              <a:rPr lang="en-US" sz="800" dirty="0" smtClean="0"/>
              <a:t>To monitor progress, milestone events are tracked</a:t>
            </a:r>
          </a:p>
          <a:p>
            <a:pPr marL="698500" lvl="1" indent="-231775" eaLnBrk="1" hangingPunct="1">
              <a:lnSpc>
                <a:spcPct val="80000"/>
              </a:lnSpc>
              <a:spcBef>
                <a:spcPct val="0"/>
              </a:spcBef>
              <a:buFontTx/>
              <a:buChar char="•"/>
            </a:pPr>
            <a:r>
              <a:rPr lang="en-US" sz="800" dirty="0" smtClean="0"/>
              <a:t>Placement Events to show progress</a:t>
            </a:r>
          </a:p>
          <a:p>
            <a:pPr marL="1163638" lvl="2" indent="-231775" eaLnBrk="1" hangingPunct="1">
              <a:lnSpc>
                <a:spcPct val="80000"/>
              </a:lnSpc>
              <a:spcBef>
                <a:spcPct val="0"/>
              </a:spcBef>
              <a:buFontTx/>
              <a:buChar char="•"/>
            </a:pPr>
            <a:r>
              <a:rPr lang="en-US" sz="800" dirty="0" smtClean="0"/>
              <a:t>Movement to Home Based from Facility Based (</a:t>
            </a:r>
            <a:r>
              <a:rPr lang="en-US" sz="800" dirty="0" err="1" smtClean="0"/>
              <a:t>ie</a:t>
            </a:r>
            <a:r>
              <a:rPr lang="en-US" sz="800" dirty="0" smtClean="0"/>
              <a:t> to Foster Care)</a:t>
            </a:r>
          </a:p>
          <a:p>
            <a:pPr marL="1163638" lvl="2" indent="-231775" eaLnBrk="1" hangingPunct="1">
              <a:lnSpc>
                <a:spcPct val="80000"/>
              </a:lnSpc>
              <a:spcBef>
                <a:spcPct val="0"/>
              </a:spcBef>
              <a:buFontTx/>
              <a:buChar char="•"/>
            </a:pPr>
            <a:r>
              <a:rPr lang="en-US" sz="800" dirty="0" smtClean="0"/>
              <a:t>For Aboriginal children movement to a culturally matching provider</a:t>
            </a:r>
          </a:p>
          <a:p>
            <a:pPr marL="231775" indent="-231775" eaLnBrk="1" hangingPunct="1">
              <a:lnSpc>
                <a:spcPct val="80000"/>
              </a:lnSpc>
              <a:spcBef>
                <a:spcPct val="0"/>
              </a:spcBef>
              <a:buFontTx/>
              <a:buChar char="•"/>
            </a:pPr>
            <a:r>
              <a:rPr lang="en-US" sz="800" dirty="0" smtClean="0"/>
              <a:t>Percentage of Permanent children in each category should improve over time</a:t>
            </a:r>
          </a:p>
          <a:p>
            <a:pPr marL="231775" indent="-231775" eaLnBrk="1" hangingPunct="1">
              <a:lnSpc>
                <a:spcPct val="80000"/>
              </a:lnSpc>
              <a:spcBef>
                <a:spcPct val="0"/>
              </a:spcBef>
              <a:buFontTx/>
              <a:buChar char="•"/>
            </a:pPr>
            <a:endParaRPr lang="en-US" sz="800" dirty="0" smtClean="0"/>
          </a:p>
          <a:p>
            <a:pPr marL="231775" indent="-231775" eaLnBrk="1" hangingPunct="1">
              <a:lnSpc>
                <a:spcPct val="80000"/>
              </a:lnSpc>
              <a:spcBef>
                <a:spcPct val="0"/>
              </a:spcBef>
            </a:pPr>
            <a:r>
              <a:rPr lang="en-US" sz="800" dirty="0" smtClean="0"/>
              <a:t>Standard reporting will allow cohort analysis by:</a:t>
            </a:r>
          </a:p>
          <a:p>
            <a:pPr marL="231775" indent="-231775" eaLnBrk="1" hangingPunct="1">
              <a:lnSpc>
                <a:spcPct val="80000"/>
              </a:lnSpc>
              <a:spcBef>
                <a:spcPct val="0"/>
              </a:spcBef>
            </a:pPr>
            <a:r>
              <a:rPr lang="en-US" sz="800" dirty="0" smtClean="0"/>
              <a:t> Case Ownership</a:t>
            </a:r>
            <a:br>
              <a:rPr lang="en-US" sz="800" dirty="0" smtClean="0"/>
            </a:br>
            <a:r>
              <a:rPr lang="en-US" sz="800" dirty="0" smtClean="0"/>
              <a:t>- Child Age</a:t>
            </a:r>
            <a:br>
              <a:rPr lang="en-US" sz="800" dirty="0" smtClean="0"/>
            </a:br>
            <a:r>
              <a:rPr lang="en-US" sz="800" dirty="0" smtClean="0"/>
              <a:t>- Child Aboriginal</a:t>
            </a:r>
            <a:br>
              <a:rPr lang="en-US" sz="800" dirty="0" smtClean="0"/>
            </a:br>
            <a:r>
              <a:rPr lang="en-US" sz="800" dirty="0" smtClean="0"/>
              <a:t>- Child Gender</a:t>
            </a:r>
            <a:br>
              <a:rPr lang="en-US" sz="800" dirty="0" smtClean="0"/>
            </a:br>
            <a:r>
              <a:rPr lang="en-US" sz="800" dirty="0" smtClean="0"/>
              <a:t>- OBSD Involvement</a:t>
            </a:r>
          </a:p>
          <a:p>
            <a:pPr marL="231775" indent="-231775" eaLnBrk="1" hangingPunct="1">
              <a:lnSpc>
                <a:spcPct val="80000"/>
              </a:lnSpc>
              <a:spcBef>
                <a:spcPct val="0"/>
              </a:spcBef>
            </a:pPr>
            <a:r>
              <a:rPr lang="en-US" sz="800" dirty="0" smtClean="0"/>
              <a:t>	- Experiences will be ALL OBSD, SOME OBSD, NO OBSD</a:t>
            </a:r>
          </a:p>
          <a:p>
            <a:pPr marL="231775" indent="-231775" eaLnBrk="1" hangingPunct="1">
              <a:lnSpc>
                <a:spcPct val="80000"/>
              </a:lnSpc>
              <a:spcBef>
                <a:spcPct val="0"/>
              </a:spcBef>
              <a:buFontTx/>
              <a:buChar char="-"/>
            </a:pPr>
            <a:r>
              <a:rPr lang="en-US" sz="800" dirty="0" smtClean="0"/>
              <a:t>Service Dates</a:t>
            </a:r>
          </a:p>
          <a:p>
            <a:pPr marL="231775" indent="-231775" eaLnBrk="1" hangingPunct="1">
              <a:lnSpc>
                <a:spcPct val="80000"/>
              </a:lnSpc>
              <a:spcBef>
                <a:spcPct val="0"/>
              </a:spcBef>
              <a:buFontTx/>
              <a:buChar char="-"/>
            </a:pPr>
            <a:endParaRPr lang="en-US" sz="800" dirty="0" smtClean="0"/>
          </a:p>
          <a:p>
            <a:pPr marL="231775" indent="-231775" eaLnBrk="1" hangingPunct="1">
              <a:lnSpc>
                <a:spcPct val="80000"/>
              </a:lnSpc>
              <a:spcBef>
                <a:spcPct val="0"/>
              </a:spcBef>
            </a:pPr>
            <a:r>
              <a:rPr lang="en-US" sz="800" dirty="0" smtClean="0"/>
              <a:t>During Recurrence</a:t>
            </a:r>
          </a:p>
          <a:p>
            <a:pPr marL="231775" indent="-231775" eaLnBrk="1" hangingPunct="1">
              <a:lnSpc>
                <a:spcPct val="80000"/>
              </a:lnSpc>
              <a:spcBef>
                <a:spcPct val="0"/>
              </a:spcBef>
            </a:pPr>
            <a:r>
              <a:rPr lang="en-US" sz="800" dirty="0" smtClean="0"/>
              <a:t> - Intake Count</a:t>
            </a:r>
          </a:p>
          <a:p>
            <a:pPr marL="231775" indent="-231775" eaLnBrk="1" hangingPunct="1">
              <a:lnSpc>
                <a:spcPct val="80000"/>
              </a:lnSpc>
              <a:spcBef>
                <a:spcPct val="0"/>
              </a:spcBef>
            </a:pPr>
            <a:r>
              <a:rPr lang="en-US" sz="800" dirty="0" smtClean="0"/>
              <a:t> - First Intake Date (days till partial recurrence)</a:t>
            </a:r>
          </a:p>
          <a:p>
            <a:pPr marL="231775" indent="-231775" eaLnBrk="1" hangingPunct="1">
              <a:lnSpc>
                <a:spcPct val="80000"/>
              </a:lnSpc>
              <a:spcBef>
                <a:spcPct val="0"/>
              </a:spcBef>
            </a:pPr>
            <a:r>
              <a:rPr lang="en-US" sz="800" dirty="0" smtClean="0"/>
              <a:t> - Investigation Count</a:t>
            </a:r>
          </a:p>
          <a:p>
            <a:pPr marL="231775" indent="-231775" eaLnBrk="1" hangingPunct="1">
              <a:lnSpc>
                <a:spcPct val="80000"/>
              </a:lnSpc>
              <a:spcBef>
                <a:spcPct val="0"/>
              </a:spcBef>
            </a:pPr>
            <a:r>
              <a:rPr lang="en-US" sz="800" dirty="0" smtClean="0"/>
              <a:t> - First Investigation Count</a:t>
            </a:r>
          </a:p>
          <a:p>
            <a:pPr marL="231775" indent="-231775" eaLnBrk="1" hangingPunct="1">
              <a:lnSpc>
                <a:spcPct val="80000"/>
              </a:lnSpc>
              <a:spcBef>
                <a:spcPct val="0"/>
              </a:spcBef>
            </a:pPr>
            <a:r>
              <a:rPr lang="en-US" sz="800" dirty="0" smtClean="0"/>
              <a:t> - OBSD Start Date (for those doing blended)</a:t>
            </a:r>
          </a:p>
          <a:p>
            <a:pPr marL="231775" indent="-231775" eaLnBrk="1" hangingPunct="1">
              <a:lnSpc>
                <a:spcPct val="80000"/>
              </a:lnSpc>
              <a:spcBef>
                <a:spcPct val="0"/>
              </a:spcBef>
            </a:pPr>
            <a:endParaRPr lang="en-US" sz="800" dirty="0" smtClean="0"/>
          </a:p>
          <a:p>
            <a:pPr marL="231775" indent="-231775" eaLnBrk="1" hangingPunct="1">
              <a:lnSpc>
                <a:spcPct val="80000"/>
              </a:lnSpc>
              <a:spcBef>
                <a:spcPct val="0"/>
              </a:spcBef>
            </a:pPr>
            <a:r>
              <a:rPr lang="en-US" sz="800" b="1" dirty="0" smtClean="0"/>
              <a:t>Objective C2 - </a:t>
            </a:r>
            <a:r>
              <a:rPr lang="en-US" sz="800" dirty="0" smtClean="0"/>
              <a:t> “Transition to Adulthood”</a:t>
            </a:r>
          </a:p>
          <a:p>
            <a:pPr marL="698500" lvl="1" indent="-231775" eaLnBrk="1" hangingPunct="1">
              <a:lnSpc>
                <a:spcPct val="80000"/>
              </a:lnSpc>
              <a:spcBef>
                <a:spcPct val="0"/>
              </a:spcBef>
              <a:buFontTx/>
              <a:buChar char="•"/>
            </a:pPr>
            <a:r>
              <a:rPr lang="en-US" sz="800" dirty="0" smtClean="0"/>
              <a:t>A proxy (for now) will be a child that ends PGO in a single, stable placement (&gt; 1 yr)</a:t>
            </a:r>
          </a:p>
          <a:p>
            <a:pPr marL="1163638" lvl="2" indent="-231775" eaLnBrk="1" hangingPunct="1">
              <a:lnSpc>
                <a:spcPct val="80000"/>
              </a:lnSpc>
              <a:spcBef>
                <a:spcPct val="0"/>
              </a:spcBef>
              <a:buFontTx/>
              <a:buChar char="•"/>
            </a:pPr>
            <a:r>
              <a:rPr lang="en-US" sz="800" dirty="0" smtClean="0"/>
              <a:t>Home Based (Foster or Kin)</a:t>
            </a:r>
          </a:p>
          <a:p>
            <a:pPr marL="1163638" lvl="2" indent="-231775" eaLnBrk="1" hangingPunct="1">
              <a:lnSpc>
                <a:spcPct val="80000"/>
              </a:lnSpc>
              <a:spcBef>
                <a:spcPct val="0"/>
              </a:spcBef>
              <a:buFontTx/>
              <a:buChar char="•"/>
            </a:pPr>
            <a:r>
              <a:rPr lang="en-US" sz="800" dirty="0" smtClean="0"/>
              <a:t>Ind./Supported Ind.</a:t>
            </a:r>
          </a:p>
          <a:p>
            <a:pPr marL="698500" lvl="1" indent="-231775" eaLnBrk="1" hangingPunct="1">
              <a:lnSpc>
                <a:spcPct val="80000"/>
              </a:lnSpc>
              <a:spcBef>
                <a:spcPct val="0"/>
              </a:spcBef>
              <a:buFontTx/>
              <a:buAutoNum type="arabicPeriod"/>
            </a:pPr>
            <a:endParaRPr lang="en-US" sz="800" dirty="0" smtClean="0"/>
          </a:p>
          <a:p>
            <a:pPr marL="698500" lvl="1" indent="-231775" eaLnBrk="1" hangingPunct="1">
              <a:lnSpc>
                <a:spcPct val="80000"/>
              </a:lnSpc>
              <a:spcBef>
                <a:spcPct val="0"/>
              </a:spcBef>
              <a:buFontTx/>
              <a:buAutoNum type="arabicPeriod"/>
            </a:pPr>
            <a:endParaRPr lang="en-US" sz="800" dirty="0" smtClean="0"/>
          </a:p>
          <a:p>
            <a:pPr marL="698500" lvl="1" indent="-231775" eaLnBrk="1" hangingPunct="1">
              <a:lnSpc>
                <a:spcPct val="80000"/>
              </a:lnSpc>
              <a:spcBef>
                <a:spcPct val="0"/>
              </a:spcBef>
              <a:buFontTx/>
              <a:buAutoNum type="arabicPeriod"/>
            </a:pPr>
            <a:endParaRPr lang="en-US" sz="800" dirty="0" smtClean="0"/>
          </a:p>
          <a:p>
            <a:pPr marL="231775" indent="-231775" eaLnBrk="1" hangingPunct="1">
              <a:lnSpc>
                <a:spcPct val="80000"/>
              </a:lnSpc>
              <a:spcBef>
                <a:spcPct val="0"/>
              </a:spcBef>
            </a:pPr>
            <a:r>
              <a:rPr lang="en-US" sz="800" b="1" dirty="0" smtClean="0"/>
              <a:t>Milestones</a:t>
            </a:r>
          </a:p>
          <a:p>
            <a:pPr marL="231775" indent="-231775" eaLnBrk="1" hangingPunct="1">
              <a:lnSpc>
                <a:spcPct val="80000"/>
              </a:lnSpc>
              <a:spcBef>
                <a:spcPct val="0"/>
              </a:spcBef>
            </a:pPr>
            <a:r>
              <a:rPr lang="en-US" sz="800" dirty="0" smtClean="0"/>
              <a:t>- Not “objectives”, but allow progress of concurrent/secondary progress to be made towards long-term objectives</a:t>
            </a:r>
          </a:p>
          <a:p>
            <a:pPr marL="231775" indent="-231775" eaLnBrk="1" hangingPunct="1">
              <a:lnSpc>
                <a:spcPct val="80000"/>
              </a:lnSpc>
              <a:spcBef>
                <a:spcPct val="0"/>
              </a:spcBef>
              <a:buFontTx/>
              <a:buAutoNum type="arabicPeriod"/>
            </a:pPr>
            <a:r>
              <a:rPr lang="en-US" sz="800" dirty="0" smtClean="0"/>
              <a:t>Step Down Placements (service mix) be framed as milestone improvements?</a:t>
            </a:r>
          </a:p>
          <a:p>
            <a:pPr marL="698500" lvl="1" indent="-231775" eaLnBrk="1" hangingPunct="1">
              <a:lnSpc>
                <a:spcPct val="80000"/>
              </a:lnSpc>
              <a:spcBef>
                <a:spcPct val="0"/>
              </a:spcBef>
              <a:buFontTx/>
              <a:buChar char="•"/>
            </a:pPr>
            <a:r>
              <a:rPr lang="en-US" sz="800" dirty="0" smtClean="0"/>
              <a:t>If in a facility, objective is to move to Permanency Placement, Home (Kin/Foster) or Family/Supported Ind. ?</a:t>
            </a:r>
          </a:p>
          <a:p>
            <a:pPr marL="698500" lvl="1" indent="-231775" eaLnBrk="1" hangingPunct="1">
              <a:lnSpc>
                <a:spcPct val="80000"/>
              </a:lnSpc>
              <a:spcBef>
                <a:spcPct val="0"/>
              </a:spcBef>
              <a:buFontTx/>
              <a:buChar char="•"/>
            </a:pPr>
            <a:r>
              <a:rPr lang="en-US" sz="800" dirty="0" smtClean="0"/>
              <a:t>If already in Foster, would it be based on age?</a:t>
            </a:r>
          </a:p>
          <a:p>
            <a:pPr marL="231775" indent="-231775" eaLnBrk="1" hangingPunct="1">
              <a:lnSpc>
                <a:spcPct val="80000"/>
              </a:lnSpc>
              <a:spcBef>
                <a:spcPct val="0"/>
              </a:spcBef>
              <a:buFontTx/>
              <a:buAutoNum type="arabicPeriod"/>
            </a:pPr>
            <a:r>
              <a:rPr lang="en-US" sz="800" dirty="0" smtClean="0"/>
              <a:t>Aboriginal Placements</a:t>
            </a:r>
          </a:p>
          <a:p>
            <a:pPr marL="698500" lvl="1" indent="-231775" eaLnBrk="1" hangingPunct="1">
              <a:lnSpc>
                <a:spcPct val="80000"/>
              </a:lnSpc>
              <a:spcBef>
                <a:spcPct val="0"/>
              </a:spcBef>
              <a:buFontTx/>
              <a:buChar char="•"/>
            </a:pPr>
            <a:r>
              <a:rPr lang="en-US" sz="800" dirty="0" smtClean="0"/>
              <a:t>Ideally, would involve all cultural initiatives, but data does not allow this at this time</a:t>
            </a:r>
          </a:p>
          <a:p>
            <a:pPr marL="698500" lvl="1" indent="-231775" eaLnBrk="1" hangingPunct="1">
              <a:lnSpc>
                <a:spcPct val="80000"/>
              </a:lnSpc>
              <a:spcBef>
                <a:spcPct val="0"/>
              </a:spcBef>
            </a:pPr>
            <a:endParaRPr lang="en-US" sz="800" dirty="0" smtClean="0"/>
          </a:p>
          <a:p>
            <a:pPr marL="698500" lvl="1" indent="-231775" eaLnBrk="1" hangingPunct="1">
              <a:lnSpc>
                <a:spcPct val="80000"/>
              </a:lnSpc>
              <a:spcBef>
                <a:spcPct val="0"/>
              </a:spcBef>
              <a:buFontTx/>
              <a:buAutoNum type="arabicPeriod"/>
            </a:pPr>
            <a:endParaRPr lang="en-US" sz="800" dirty="0" smtClean="0"/>
          </a:p>
          <a:p>
            <a:pPr marL="231775" indent="-231775" eaLnBrk="1" hangingPunct="1">
              <a:lnSpc>
                <a:spcPct val="80000"/>
              </a:lnSpc>
              <a:spcBef>
                <a:spcPct val="0"/>
              </a:spcBef>
            </a:pPr>
            <a:r>
              <a:rPr lang="en-US" sz="800" dirty="0" smtClean="0"/>
              <a:t>Details for Intervention Services and </a:t>
            </a:r>
            <a:r>
              <a:rPr lang="en-US" sz="800" dirty="0" err="1" smtClean="0"/>
              <a:t>FrontEnd</a:t>
            </a:r>
            <a:r>
              <a:rPr lang="en-US" sz="800" dirty="0" smtClean="0"/>
              <a:t> Services are organized and tracked in the </a:t>
            </a:r>
            <a:r>
              <a:rPr lang="en-US" sz="800" dirty="0" err="1" smtClean="0"/>
              <a:t>InfoMart</a:t>
            </a:r>
            <a:r>
              <a:rPr lang="en-US" sz="800" dirty="0" smtClean="0"/>
              <a:t> BI environment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365760" indent="-256032" eaLnBrk="1" fontAlgn="auto" hangingPunct="1">
              <a:spcAft>
                <a:spcPts val="0"/>
              </a:spcAft>
              <a:buFont typeface="Wingdings 3"/>
              <a:buNone/>
              <a:defRPr/>
            </a:pPr>
            <a:r>
              <a:rPr lang="en-CA" sz="2200" kern="1200" dirty="0" smtClean="0">
                <a:solidFill>
                  <a:schemeClr val="tx1"/>
                </a:solidFill>
                <a:latin typeface="Arial" charset="0"/>
                <a:ea typeface="+mn-ea"/>
                <a:cs typeface="+mn-cs"/>
              </a:rPr>
              <a:t>Sandra:  OBSD is evolving and forming; </a:t>
            </a:r>
          </a:p>
          <a:p>
            <a:pPr marL="621792" lvl="1" eaLnBrk="1" fontAlgn="auto" hangingPunct="1">
              <a:spcBef>
                <a:spcPts val="324"/>
              </a:spcBef>
              <a:spcAft>
                <a:spcPts val="0"/>
              </a:spcAft>
              <a:buFont typeface="Verdana"/>
              <a:buChar char="◦"/>
              <a:defRPr/>
            </a:pPr>
            <a:r>
              <a:rPr lang="en-CA" sz="2200" kern="1200" dirty="0" smtClean="0">
                <a:solidFill>
                  <a:schemeClr val="tx1"/>
                </a:solidFill>
                <a:latin typeface="Arial" charset="0"/>
                <a:ea typeface="+mn-ea"/>
                <a:cs typeface="+mn-cs"/>
              </a:rPr>
              <a:t>Means different things to different people; </a:t>
            </a:r>
          </a:p>
          <a:p>
            <a:pPr marL="621792" lvl="1" eaLnBrk="1" fontAlgn="auto" hangingPunct="1">
              <a:spcBef>
                <a:spcPts val="324"/>
              </a:spcBef>
              <a:spcAft>
                <a:spcPts val="0"/>
              </a:spcAft>
              <a:buFont typeface="Verdana"/>
              <a:buChar char="◦"/>
              <a:defRPr/>
            </a:pPr>
            <a:r>
              <a:rPr lang="en-CA" sz="2200" kern="1200" dirty="0" smtClean="0">
                <a:solidFill>
                  <a:schemeClr val="tx1"/>
                </a:solidFill>
                <a:latin typeface="Arial" charset="0"/>
                <a:ea typeface="+mn-ea"/>
                <a:cs typeface="+mn-cs"/>
              </a:rPr>
              <a:t>May be used as a </a:t>
            </a:r>
            <a:r>
              <a:rPr lang="en-CA" sz="2200" b="1" kern="1200" dirty="0" smtClean="0">
                <a:solidFill>
                  <a:schemeClr val="tx1"/>
                </a:solidFill>
                <a:latin typeface="Arial" charset="0"/>
                <a:ea typeface="+mn-ea"/>
                <a:cs typeface="+mn-cs"/>
              </a:rPr>
              <a:t>tool to refashion the service delivery system</a:t>
            </a:r>
            <a:endParaRPr lang="en-CA" sz="2200" kern="1200" dirty="0" smtClean="0">
              <a:solidFill>
                <a:schemeClr val="tx1"/>
              </a:solidFill>
              <a:latin typeface="Arial" charset="0"/>
              <a:ea typeface="+mn-ea"/>
              <a:cs typeface="+mn-cs"/>
            </a:endParaRPr>
          </a:p>
          <a:p>
            <a:pPr marL="621792" lvl="1" eaLnBrk="1" fontAlgn="auto" hangingPunct="1">
              <a:spcBef>
                <a:spcPts val="324"/>
              </a:spcBef>
              <a:spcAft>
                <a:spcPts val="0"/>
              </a:spcAft>
              <a:buFont typeface="Verdana"/>
              <a:buChar char="◦"/>
              <a:defRPr/>
            </a:pPr>
            <a:r>
              <a:rPr lang="en-CA" sz="2200" kern="1200" dirty="0" smtClean="0">
                <a:solidFill>
                  <a:schemeClr val="tx1"/>
                </a:solidFill>
                <a:latin typeface="Arial" charset="0"/>
                <a:ea typeface="+mn-ea"/>
                <a:cs typeface="+mn-cs"/>
              </a:rPr>
              <a:t>Has the </a:t>
            </a:r>
            <a:r>
              <a:rPr lang="en-CA" sz="2200" b="1" kern="1200" dirty="0" smtClean="0">
                <a:solidFill>
                  <a:schemeClr val="tx1"/>
                </a:solidFill>
                <a:latin typeface="Arial" charset="0"/>
                <a:ea typeface="+mn-ea"/>
                <a:cs typeface="+mn-cs"/>
              </a:rPr>
              <a:t>potential to lead to fundamental changes </a:t>
            </a:r>
            <a:r>
              <a:rPr lang="en-CA" sz="2200" kern="1200" dirty="0" smtClean="0">
                <a:solidFill>
                  <a:schemeClr val="tx1"/>
                </a:solidFill>
                <a:latin typeface="Arial" charset="0"/>
                <a:ea typeface="+mn-ea"/>
                <a:cs typeface="+mn-cs"/>
              </a:rPr>
              <a:t>in how CFSA and agencies work together with families  </a:t>
            </a:r>
          </a:p>
          <a:p>
            <a:pPr marL="365760" indent="-256032" eaLnBrk="1" fontAlgn="auto" hangingPunct="1">
              <a:spcAft>
                <a:spcPts val="0"/>
              </a:spcAft>
              <a:buFont typeface="Wingdings 3"/>
              <a:buNone/>
              <a:defRPr/>
            </a:pPr>
            <a:endParaRPr lang="en-CA" sz="2200" kern="1200" dirty="0" smtClean="0">
              <a:solidFill>
                <a:schemeClr val="tx1"/>
              </a:solidFill>
              <a:latin typeface="Arial" charset="0"/>
              <a:ea typeface="+mn-ea"/>
              <a:cs typeface="+mn-cs"/>
            </a:endParaRPr>
          </a:p>
          <a:p>
            <a:pPr marL="365760" indent="-256032" eaLnBrk="1" fontAlgn="auto" hangingPunct="1">
              <a:spcAft>
                <a:spcPts val="0"/>
              </a:spcAft>
              <a:buFont typeface="Wingdings 3"/>
              <a:buNone/>
              <a:defRPr/>
            </a:pPr>
            <a:r>
              <a:rPr lang="en-CA" sz="2200" kern="1200" dirty="0" smtClean="0">
                <a:solidFill>
                  <a:schemeClr val="tx1"/>
                </a:solidFill>
                <a:latin typeface="Arial" charset="0"/>
                <a:ea typeface="+mn-ea"/>
                <a:cs typeface="+mn-cs"/>
              </a:rPr>
              <a:t>The Ministry /CFSA’ are open and asking for input into the development and implementation of OBSD.  </a:t>
            </a:r>
          </a:p>
          <a:p>
            <a:pPr marL="621792" lvl="1" eaLnBrk="1" fontAlgn="auto" hangingPunct="1">
              <a:spcBef>
                <a:spcPts val="324"/>
              </a:spcBef>
              <a:spcAft>
                <a:spcPts val="0"/>
              </a:spcAft>
              <a:buFont typeface="Verdana"/>
              <a:buChar char="◦"/>
              <a:defRPr/>
            </a:pPr>
            <a:r>
              <a:rPr lang="en-CA" sz="2200" kern="1200" dirty="0" smtClean="0">
                <a:solidFill>
                  <a:schemeClr val="tx1"/>
                </a:solidFill>
                <a:latin typeface="Arial" charset="0"/>
                <a:ea typeface="+mn-ea"/>
                <a:cs typeface="+mn-cs"/>
              </a:rPr>
              <a:t>This is highly unusual, very risk-taking and a huge opportunity</a:t>
            </a:r>
          </a:p>
          <a:p>
            <a:pPr marL="621792" lvl="1" eaLnBrk="1" fontAlgn="auto" hangingPunct="1">
              <a:spcBef>
                <a:spcPts val="324"/>
              </a:spcBef>
              <a:spcAft>
                <a:spcPts val="0"/>
              </a:spcAft>
              <a:buFont typeface="Verdana"/>
              <a:buChar char="◦"/>
              <a:defRPr/>
            </a:pPr>
            <a:r>
              <a:rPr lang="en-CA" sz="2200" kern="1200" dirty="0" smtClean="0">
                <a:solidFill>
                  <a:schemeClr val="tx1"/>
                </a:solidFill>
                <a:latin typeface="Arial" charset="0"/>
                <a:ea typeface="+mn-ea"/>
                <a:cs typeface="+mn-cs"/>
              </a:rPr>
              <a:t>New Premier, Minister and Department – Social Policy Framework </a:t>
            </a:r>
          </a:p>
          <a:p>
            <a:pPr marL="365760" indent="-256032" eaLnBrk="1" fontAlgn="auto" hangingPunct="1">
              <a:spcAft>
                <a:spcPts val="0"/>
              </a:spcAft>
              <a:buFont typeface="Wingdings 3"/>
              <a:buChar char=""/>
              <a:defRPr/>
            </a:pPr>
            <a:endParaRPr lang="en-CA" sz="2200" kern="1200" dirty="0" smtClean="0">
              <a:solidFill>
                <a:schemeClr val="tx1"/>
              </a:solidFill>
              <a:latin typeface="Arial" charset="0"/>
              <a:ea typeface="+mn-ea"/>
              <a:cs typeface="+mn-cs"/>
            </a:endParaRPr>
          </a:p>
          <a:p>
            <a:pPr marL="365760" indent="-256032" eaLnBrk="1" fontAlgn="auto" hangingPunct="1">
              <a:spcAft>
                <a:spcPts val="0"/>
              </a:spcAft>
              <a:buNone/>
              <a:defRPr/>
            </a:pPr>
            <a:r>
              <a:rPr lang="en-CA" sz="2200" kern="1200" dirty="0" smtClean="0">
                <a:solidFill>
                  <a:schemeClr val="tx1"/>
                </a:solidFill>
                <a:latin typeface="Arial" charset="0"/>
                <a:ea typeface="+mn-ea"/>
                <a:cs typeface="+mn-cs"/>
              </a:rPr>
              <a:t>Agencies have been invited to actively participate in the process:  </a:t>
            </a:r>
          </a:p>
          <a:p>
            <a:pPr marL="621792" lvl="1" eaLnBrk="1" fontAlgn="auto" hangingPunct="1">
              <a:spcBef>
                <a:spcPts val="324"/>
              </a:spcBef>
              <a:spcAft>
                <a:spcPts val="0"/>
              </a:spcAft>
              <a:buFont typeface="Verdana"/>
              <a:buChar char="◦"/>
              <a:defRPr/>
            </a:pPr>
            <a:r>
              <a:rPr lang="en-CA" sz="2200" kern="1200" dirty="0" smtClean="0">
                <a:solidFill>
                  <a:schemeClr val="tx1"/>
                </a:solidFill>
                <a:latin typeface="Arial" charset="0"/>
                <a:ea typeface="+mn-ea"/>
                <a:cs typeface="+mn-cs"/>
              </a:rPr>
              <a:t>Have a role to play in shaping the discussion  </a:t>
            </a:r>
          </a:p>
          <a:p>
            <a:pPr marL="621792" lvl="1" eaLnBrk="1" fontAlgn="auto" hangingPunct="1">
              <a:spcBef>
                <a:spcPts val="324"/>
              </a:spcBef>
              <a:spcAft>
                <a:spcPts val="0"/>
              </a:spcAft>
              <a:buFont typeface="Verdana"/>
              <a:buChar char="◦"/>
              <a:defRPr/>
            </a:pPr>
            <a:r>
              <a:rPr lang="en-CA" sz="2200" kern="1200" dirty="0" smtClean="0">
                <a:solidFill>
                  <a:schemeClr val="tx1"/>
                </a:solidFill>
                <a:latin typeface="Arial" charset="0"/>
                <a:ea typeface="+mn-ea"/>
                <a:cs typeface="+mn-cs"/>
              </a:rPr>
              <a:t>Are having influence over the decision-making processes</a:t>
            </a:r>
          </a:p>
          <a:p>
            <a:pPr marL="365760" indent="-256032" eaLnBrk="1" fontAlgn="auto" hangingPunct="1">
              <a:spcAft>
                <a:spcPts val="0"/>
              </a:spcAft>
              <a:buFont typeface="Wingdings 3"/>
              <a:buChar char=""/>
              <a:defRPr/>
            </a:pPr>
            <a:endParaRPr lang="en-CA" sz="2200" dirty="0" smtClean="0"/>
          </a:p>
          <a:p>
            <a:pPr>
              <a:buNone/>
            </a:pPr>
            <a:r>
              <a:rPr lang="en-CA" sz="2200" kern="1200" dirty="0" smtClean="0">
                <a:solidFill>
                  <a:schemeClr val="tx1"/>
                </a:solidFill>
                <a:latin typeface="Arial" charset="0"/>
                <a:ea typeface="+mn-ea"/>
                <a:cs typeface="+mn-cs"/>
              </a:rPr>
              <a:t>OBSD was initially  introduced  as a different way of funding services.  </a:t>
            </a:r>
          </a:p>
          <a:p>
            <a:pPr lvl="1"/>
            <a:r>
              <a:rPr lang="en-CA" sz="2200" kern="1200" dirty="0" smtClean="0">
                <a:solidFill>
                  <a:schemeClr val="tx1"/>
                </a:solidFill>
                <a:latin typeface="Arial" charset="0"/>
                <a:ea typeface="+mn-ea"/>
                <a:cs typeface="+mn-cs"/>
              </a:rPr>
              <a:t>While OBSD is a  different way of funding, the final funding model has not been decided upon, is still under discussion and is not the primary driver  of the process. </a:t>
            </a:r>
          </a:p>
          <a:p>
            <a:endParaRPr lang="en-CA" sz="2200" kern="1200" dirty="0" smtClean="0">
              <a:solidFill>
                <a:schemeClr val="tx1"/>
              </a:solidFill>
              <a:latin typeface="Arial" charset="0"/>
              <a:ea typeface="+mn-ea"/>
              <a:cs typeface="+mn-cs"/>
            </a:endParaRPr>
          </a:p>
          <a:p>
            <a:pPr marL="623887" indent="-514350">
              <a:buNone/>
            </a:pPr>
            <a:r>
              <a:rPr lang="en-CA" sz="2200" kern="1200" dirty="0" smtClean="0">
                <a:solidFill>
                  <a:schemeClr val="tx1"/>
                </a:solidFill>
                <a:latin typeface="Arial" charset="0"/>
                <a:ea typeface="+mn-ea"/>
                <a:cs typeface="+mn-cs"/>
              </a:rPr>
              <a:t>The changes in the </a:t>
            </a:r>
            <a:r>
              <a:rPr lang="en-CA" sz="2200" b="1" kern="1200" dirty="0" smtClean="0">
                <a:solidFill>
                  <a:schemeClr val="tx1"/>
                </a:solidFill>
                <a:latin typeface="Arial" charset="0"/>
                <a:ea typeface="+mn-ea"/>
                <a:cs typeface="+mn-cs"/>
              </a:rPr>
              <a:t>practice </a:t>
            </a:r>
            <a:r>
              <a:rPr lang="en-CA" sz="2200" kern="1200" dirty="0" smtClean="0">
                <a:solidFill>
                  <a:schemeClr val="tx1"/>
                </a:solidFill>
                <a:latin typeface="Arial" charset="0"/>
                <a:ea typeface="+mn-ea"/>
                <a:cs typeface="+mn-cs"/>
              </a:rPr>
              <a:t>of how child welfare is being done is an  </a:t>
            </a:r>
            <a:r>
              <a:rPr lang="en-CA" sz="2200" b="1" kern="1200" dirty="0" smtClean="0">
                <a:solidFill>
                  <a:schemeClr val="tx1"/>
                </a:solidFill>
                <a:latin typeface="Arial" charset="0"/>
                <a:ea typeface="+mn-ea"/>
                <a:cs typeface="+mn-cs"/>
              </a:rPr>
              <a:t>unanticipated  positive outcome </a:t>
            </a:r>
            <a:r>
              <a:rPr lang="en-CA" sz="2200" kern="1200" dirty="0" smtClean="0">
                <a:solidFill>
                  <a:schemeClr val="tx1"/>
                </a:solidFill>
                <a:latin typeface="Arial" charset="0"/>
                <a:ea typeface="+mn-ea"/>
                <a:cs typeface="+mn-cs"/>
              </a:rPr>
              <a:t>of allowing the  implementation of OBSD to evolve </a:t>
            </a:r>
          </a:p>
          <a:p>
            <a:pPr marL="623887" indent="-514350">
              <a:buNone/>
            </a:pPr>
            <a:endParaRPr lang="en-CA" sz="2200" kern="1200" dirty="0" smtClean="0">
              <a:solidFill>
                <a:schemeClr val="tx1"/>
              </a:solidFill>
              <a:latin typeface="Arial" charset="0"/>
              <a:ea typeface="+mn-ea"/>
              <a:cs typeface="+mn-cs"/>
            </a:endParaRPr>
          </a:p>
          <a:p>
            <a:pPr marL="623887" indent="-514350">
              <a:buNone/>
            </a:pPr>
            <a:r>
              <a:rPr lang="en-CA" sz="2200" kern="1200" dirty="0" smtClean="0">
                <a:solidFill>
                  <a:schemeClr val="tx1"/>
                </a:solidFill>
                <a:latin typeface="Arial" charset="0"/>
                <a:ea typeface="+mn-ea"/>
                <a:cs typeface="+mn-cs"/>
              </a:rPr>
              <a:t>Practice is now  being seen as the driving force for  the process</a:t>
            </a:r>
          </a:p>
          <a:p>
            <a:endParaRPr lang="en-CA" sz="2400" kern="1200" dirty="0" smtClean="0">
              <a:solidFill>
                <a:schemeClr val="tx1"/>
              </a:solidFill>
              <a:latin typeface="Arial" charset="0"/>
              <a:ea typeface="+mn-ea"/>
              <a:cs typeface="+mn-cs"/>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31</a:t>
            </a:fld>
            <a:endParaRPr lang="en-US" dirty="0"/>
          </a:p>
        </p:txBody>
      </p:sp>
    </p:spTree>
    <p:extLst>
      <p:ext uri="{BB962C8B-B14F-4D97-AF65-F5344CB8AC3E}">
        <p14:creationId xmlns:p14="http://schemas.microsoft.com/office/powerpoint/2010/main" xmlns="" val="19746415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32</a:t>
            </a:fld>
            <a:endParaRPr lang="en-US" dirty="0"/>
          </a:p>
        </p:txBody>
      </p:sp>
    </p:spTree>
    <p:extLst>
      <p:ext uri="{BB962C8B-B14F-4D97-AF65-F5344CB8AC3E}">
        <p14:creationId xmlns:p14="http://schemas.microsoft.com/office/powerpoint/2010/main" xmlns="" val="16073856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0000"/>
              </a:lnSpc>
              <a:buNone/>
            </a:pPr>
            <a:r>
              <a:rPr lang="en-US" sz="1200" kern="1200" dirty="0" smtClean="0">
                <a:solidFill>
                  <a:schemeClr val="tx1"/>
                </a:solidFill>
                <a:latin typeface="Arial" charset="0"/>
                <a:ea typeface="+mn-ea"/>
                <a:cs typeface="+mn-cs"/>
              </a:rPr>
              <a:t>Kim: steps to</a:t>
            </a:r>
            <a:r>
              <a:rPr lang="en-US" sz="1200" kern="1200" baseline="0" dirty="0" smtClean="0">
                <a:solidFill>
                  <a:schemeClr val="tx1"/>
                </a:solidFill>
                <a:latin typeface="Arial" charset="0"/>
                <a:ea typeface="+mn-ea"/>
                <a:cs typeface="+mn-cs"/>
              </a:rPr>
              <a:t> date:  </a:t>
            </a:r>
            <a:r>
              <a:rPr lang="en-US" sz="1200" kern="1200" dirty="0" smtClean="0">
                <a:solidFill>
                  <a:schemeClr val="tx1"/>
                </a:solidFill>
                <a:latin typeface="Arial" charset="0"/>
                <a:ea typeface="+mn-ea"/>
                <a:cs typeface="+mn-cs"/>
              </a:rPr>
              <a:t> Evaluation framework has been developed and approved </a:t>
            </a:r>
          </a:p>
          <a:p>
            <a:pPr eaLnBrk="1" hangingPunct="1">
              <a:lnSpc>
                <a:spcPct val="90000"/>
              </a:lnSpc>
            </a:pPr>
            <a:endParaRPr lang="en-US" sz="1200" kern="1200" dirty="0" smtClean="0">
              <a:solidFill>
                <a:schemeClr val="tx1"/>
              </a:solidFill>
              <a:latin typeface="Arial" charset="0"/>
              <a:ea typeface="+mn-ea"/>
              <a:cs typeface="+mn-cs"/>
            </a:endParaRPr>
          </a:p>
          <a:p>
            <a:pPr eaLnBrk="1" hangingPunct="1">
              <a:lnSpc>
                <a:spcPct val="90000"/>
              </a:lnSpc>
              <a:buNone/>
            </a:pPr>
            <a:r>
              <a:rPr lang="en-US" sz="1200" kern="1200" dirty="0" smtClean="0">
                <a:solidFill>
                  <a:schemeClr val="tx1"/>
                </a:solidFill>
                <a:latin typeface="Arial" charset="0"/>
                <a:ea typeface="+mn-ea"/>
                <a:cs typeface="+mn-cs"/>
              </a:rPr>
              <a:t>Phase 1 of the implementation evaluation is in Draft form  </a:t>
            </a:r>
          </a:p>
          <a:p>
            <a:pPr eaLnBrk="1" hangingPunct="1">
              <a:lnSpc>
                <a:spcPct val="90000"/>
              </a:lnSpc>
            </a:pPr>
            <a:endParaRPr lang="en-US" sz="1200" kern="1200" dirty="0" smtClean="0">
              <a:solidFill>
                <a:schemeClr val="tx1"/>
              </a:solidFill>
              <a:latin typeface="Arial" charset="0"/>
              <a:ea typeface="+mn-ea"/>
              <a:cs typeface="+mn-cs"/>
            </a:endParaRPr>
          </a:p>
          <a:p>
            <a:pPr eaLnBrk="1" hangingPunct="1">
              <a:lnSpc>
                <a:spcPct val="90000"/>
              </a:lnSpc>
              <a:buNone/>
            </a:pPr>
            <a:r>
              <a:rPr lang="en-US" sz="1200" kern="1200" dirty="0" smtClean="0">
                <a:solidFill>
                  <a:schemeClr val="tx1"/>
                </a:solidFill>
                <a:latin typeface="Arial" charset="0"/>
                <a:ea typeface="+mn-ea"/>
                <a:cs typeface="+mn-cs"/>
              </a:rPr>
              <a:t>Data collection model and indicators have been developed and are being fine tuned </a:t>
            </a:r>
          </a:p>
          <a:p>
            <a:pPr eaLnBrk="1" hangingPunct="1">
              <a:lnSpc>
                <a:spcPct val="90000"/>
              </a:lnSpc>
            </a:pPr>
            <a:endParaRPr lang="en-US" sz="1200" kern="1200" dirty="0" smtClean="0">
              <a:solidFill>
                <a:schemeClr val="tx1"/>
              </a:solidFill>
              <a:latin typeface="Arial" charset="0"/>
              <a:ea typeface="+mn-ea"/>
              <a:cs typeface="+mn-cs"/>
            </a:endParaRPr>
          </a:p>
          <a:p>
            <a:pPr eaLnBrk="1" hangingPunct="1">
              <a:lnSpc>
                <a:spcPct val="90000"/>
              </a:lnSpc>
              <a:buNone/>
            </a:pPr>
            <a:r>
              <a:rPr lang="en-US" sz="1200" kern="1200" dirty="0" smtClean="0">
                <a:solidFill>
                  <a:schemeClr val="tx1"/>
                </a:solidFill>
                <a:latin typeface="Arial" charset="0"/>
                <a:ea typeface="+mn-ea"/>
                <a:cs typeface="+mn-cs"/>
              </a:rPr>
              <a:t>The first OBSD Annual Report is in draft form </a:t>
            </a:r>
          </a:p>
          <a:p>
            <a:r>
              <a:rPr lang="en-CA" dirty="0" smtClean="0"/>
              <a:t>* OBSD</a:t>
            </a:r>
            <a:r>
              <a:rPr lang="en-CA" baseline="0" dirty="0" smtClean="0"/>
              <a:t> supports agency service providers to engage with families earlier, work with caseworkers in collaboration to support families to build capacity</a:t>
            </a:r>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r>
              <a:rPr lang="en-US" baseline="0" dirty="0" smtClean="0"/>
              <a:t> recommendations were followed up on quickly; staff indicate that they would not go back to traditional practice, leadership has committed to OBSD long term, measurement outcomes have been finalized, OBSD expansion is strategic, OBSD sites have begun to share information on broad scale, community of practice developing to share experiences and </a:t>
            </a:r>
            <a:r>
              <a:rPr lang="en-US" baseline="0" dirty="0" err="1" smtClean="0"/>
              <a:t>learnings</a:t>
            </a:r>
            <a:r>
              <a:rPr lang="en-US" baseline="0" dirty="0" smtClean="0"/>
              <a:t>, supports development of a practice framework for CI on provincial scale to support principle based practice for staff, funding approaches still being considered – must allow flexibility &amp; collaboration</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34</a:t>
            </a:fld>
            <a:endParaRPr lang="en-US" dirty="0"/>
          </a:p>
        </p:txBody>
      </p:sp>
    </p:spTree>
    <p:extLst>
      <p:ext uri="{BB962C8B-B14F-4D97-AF65-F5344CB8AC3E}">
        <p14:creationId xmlns:p14="http://schemas.microsoft.com/office/powerpoint/2010/main" xmlns="" val="725621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OBSD</a:t>
            </a:r>
            <a:r>
              <a:rPr lang="en-US" baseline="0" dirty="0" smtClean="0"/>
              <a:t> is an evolution and needs time to unfold, practice leads &amp; informs process, data and finance </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35</a:t>
            </a:fld>
            <a:endParaRPr lang="en-US" dirty="0"/>
          </a:p>
        </p:txBody>
      </p:sp>
    </p:spTree>
    <p:extLst>
      <p:ext uri="{BB962C8B-B14F-4D97-AF65-F5344CB8AC3E}">
        <p14:creationId xmlns:p14="http://schemas.microsoft.com/office/powerpoint/2010/main" xmlns="" val="11981165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Joint training with</a:t>
            </a:r>
            <a:r>
              <a:rPr lang="en-US" baseline="0" dirty="0" smtClean="0"/>
              <a:t> government and agency staff provide opportunities to strengthen relationships, model collaborative work and support understanding of different roles and perspectives</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36</a:t>
            </a:fld>
            <a:endParaRPr lang="en-US" dirty="0"/>
          </a:p>
        </p:txBody>
      </p:sp>
    </p:spTree>
    <p:extLst>
      <p:ext uri="{BB962C8B-B14F-4D97-AF65-F5344CB8AC3E}">
        <p14:creationId xmlns:p14="http://schemas.microsoft.com/office/powerpoint/2010/main" xmlns="" val="39734298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Sandra: Use of the word Aboriginal</a:t>
            </a:r>
            <a:r>
              <a:rPr lang="en-CA" baseline="0" dirty="0" smtClean="0"/>
              <a:t> - </a:t>
            </a:r>
            <a:r>
              <a:rPr lang="en-CA" dirty="0" smtClean="0"/>
              <a:t>Offensive</a:t>
            </a:r>
            <a:r>
              <a:rPr lang="en-CA" baseline="0" dirty="0" smtClean="0"/>
              <a:t> to some</a:t>
            </a:r>
          </a:p>
          <a:p>
            <a:r>
              <a:rPr lang="en-CA" baseline="0" dirty="0" smtClean="0"/>
              <a:t>Prefix – </a:t>
            </a:r>
            <a:r>
              <a:rPr lang="en-CA" baseline="0" dirty="0" err="1" smtClean="0"/>
              <a:t>Ab</a:t>
            </a:r>
            <a:r>
              <a:rPr lang="en-CA" baseline="0" dirty="0" smtClean="0"/>
              <a:t> –has negative connotations and references the NOT i.e. abnormal (not normal); absurd (contrary to common sense; ridiculous); abuse (to put to the wrong or bad use)</a:t>
            </a:r>
          </a:p>
          <a:p>
            <a:r>
              <a:rPr lang="en-CA" baseline="0" dirty="0" smtClean="0"/>
              <a:t>Aboriginal from this context reads as Not Original </a:t>
            </a:r>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38</a:t>
            </a:fld>
            <a:endParaRPr lang="en-US" dirty="0"/>
          </a:p>
        </p:txBody>
      </p:sp>
    </p:spTree>
    <p:extLst>
      <p:ext uri="{BB962C8B-B14F-4D97-AF65-F5344CB8AC3E}">
        <p14:creationId xmlns:p14="http://schemas.microsoft.com/office/powerpoint/2010/main" xmlns="" val="358719551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Kim:</a:t>
            </a:r>
            <a:r>
              <a:rPr lang="en-CA" baseline="0" dirty="0" smtClean="0"/>
              <a:t> Need to infuse practice into all aspects of the work.  Strategies to support staff to share learning within OBSD sites and beyond are being developed and implemented.  OBSD CWS events, OBSD symposiums, OBSD site visits by Ministry leads(myself, Norm, Joni) to explore </a:t>
            </a:r>
            <a:r>
              <a:rPr lang="en-CA" baseline="0" dirty="0" err="1" smtClean="0"/>
              <a:t>learnings</a:t>
            </a:r>
            <a:r>
              <a:rPr lang="en-CA" baseline="0" dirty="0" smtClean="0"/>
              <a:t> and share.  OBSD file reviews – elements of practice used to inform OBSD sites, practice, policy, training, and support to staff</a:t>
            </a:r>
          </a:p>
          <a:p>
            <a:pPr marL="0" marR="0" indent="0" algn="l" defTabSz="914400" rtl="0" eaLnBrk="0" fontAlgn="base" latinLnBrk="0" hangingPunct="0">
              <a:lnSpc>
                <a:spcPct val="100000"/>
              </a:lnSpc>
              <a:spcBef>
                <a:spcPct val="30000"/>
              </a:spcBef>
              <a:spcAft>
                <a:spcPct val="0"/>
              </a:spcAft>
              <a:buClrTx/>
              <a:buSzTx/>
              <a:buFontTx/>
              <a:buNone/>
              <a:tabLst/>
              <a:defRPr/>
            </a:pPr>
            <a:r>
              <a:rPr lang="en-CA" baseline="0" dirty="0" smtClean="0"/>
              <a:t>Principle based work – identified as a need out of OBSD shared practice: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baseline="0" dirty="0" smtClean="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Ministry has much about “what needs to be done” but little on the “how” therefore the need to look at the development of a Practice Framework</a:t>
            </a:r>
          </a:p>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Ministry has much about “what needs to be done” but little on the “how” therefore the need to look at the development of a Practice Framework</a:t>
            </a:r>
          </a:p>
          <a:p>
            <a:pPr>
              <a:buNone/>
            </a:pPr>
            <a:r>
              <a:rPr lang="en-CA" sz="2000" kern="1200" dirty="0" smtClean="0">
                <a:solidFill>
                  <a:schemeClr val="tx1"/>
                </a:solidFill>
                <a:latin typeface="Arial" charset="0"/>
                <a:ea typeface="+mn-ea"/>
                <a:cs typeface="+mn-cs"/>
              </a:rPr>
              <a:t>“Think Tanks” evolved from work being done within OBSD:</a:t>
            </a:r>
          </a:p>
          <a:p>
            <a:pPr>
              <a:buNone/>
            </a:pPr>
            <a:endParaRPr lang="en-CA" sz="2000" kern="1200" dirty="0" smtClean="0">
              <a:solidFill>
                <a:schemeClr val="tx1"/>
              </a:solidFill>
              <a:latin typeface="Arial" charset="0"/>
              <a:ea typeface="+mn-ea"/>
              <a:cs typeface="+mn-cs"/>
            </a:endParaRPr>
          </a:p>
          <a:p>
            <a:r>
              <a:rPr lang="en-CA" sz="1800" kern="1200" dirty="0" smtClean="0">
                <a:solidFill>
                  <a:schemeClr val="tx1"/>
                </a:solidFill>
                <a:latin typeface="Arial" charset="0"/>
                <a:ea typeface="+mn-ea"/>
                <a:cs typeface="+mn-cs"/>
              </a:rPr>
              <a:t>Over 200 people - Ministry/ CFSA/ DFNA/ Agency/academics/researchers contributed to the discussions </a:t>
            </a:r>
            <a:r>
              <a:rPr lang="en-CA" sz="1200" kern="1200" dirty="0" smtClean="0">
                <a:solidFill>
                  <a:schemeClr val="tx1"/>
                </a:solidFill>
                <a:latin typeface="Arial" charset="0"/>
                <a:ea typeface="+mn-ea"/>
                <a:cs typeface="+mn-cs"/>
              </a:rPr>
              <a:t>(May, June 2012)</a:t>
            </a:r>
          </a:p>
          <a:p>
            <a:endParaRPr lang="en-CA" sz="1800" kern="1200" dirty="0" smtClean="0">
              <a:solidFill>
                <a:schemeClr val="tx1"/>
              </a:solidFill>
              <a:latin typeface="Arial" charset="0"/>
              <a:ea typeface="+mn-ea"/>
              <a:cs typeface="+mn-cs"/>
            </a:endParaRPr>
          </a:p>
          <a:p>
            <a:r>
              <a:rPr lang="en-CA" sz="1800" kern="1200" dirty="0" smtClean="0">
                <a:solidFill>
                  <a:schemeClr val="tx1"/>
                </a:solidFill>
                <a:latin typeface="Arial" charset="0"/>
                <a:ea typeface="+mn-ea"/>
                <a:cs typeface="+mn-cs"/>
              </a:rPr>
              <a:t>Kim: Purpose was to identify principles associated with leading practice to inform the development of a child intervention practice framework:</a:t>
            </a:r>
          </a:p>
          <a:p>
            <a:pPr lvl="1"/>
            <a:r>
              <a:rPr lang="en-CA" sz="1800" kern="1200" dirty="0" smtClean="0">
                <a:solidFill>
                  <a:schemeClr val="tx1"/>
                </a:solidFill>
                <a:latin typeface="Arial" charset="0"/>
                <a:ea typeface="+mn-ea"/>
                <a:cs typeface="+mn-cs"/>
              </a:rPr>
              <a:t>Engagement of families in respectful and meaningful ways</a:t>
            </a:r>
          </a:p>
          <a:p>
            <a:pPr lvl="1"/>
            <a:r>
              <a:rPr lang="en-CA" sz="1800" kern="1200" dirty="0" smtClean="0">
                <a:solidFill>
                  <a:schemeClr val="tx1"/>
                </a:solidFill>
                <a:latin typeface="Arial" charset="0"/>
                <a:ea typeface="+mn-ea"/>
                <a:cs typeface="+mn-cs"/>
              </a:rPr>
              <a:t>Authentic cultural responsiveness</a:t>
            </a:r>
          </a:p>
          <a:p>
            <a:pPr lvl="1"/>
            <a:r>
              <a:rPr lang="en-CA" sz="1800" kern="1200" dirty="0" smtClean="0">
                <a:solidFill>
                  <a:schemeClr val="tx1"/>
                </a:solidFill>
                <a:latin typeface="Arial" charset="0"/>
                <a:ea typeface="+mn-ea"/>
                <a:cs typeface="+mn-cs"/>
              </a:rPr>
              <a:t>Collaboration</a:t>
            </a:r>
          </a:p>
          <a:p>
            <a:pPr lvl="1"/>
            <a:r>
              <a:rPr lang="en-CA" sz="1800" kern="1200" dirty="0" smtClean="0">
                <a:solidFill>
                  <a:schemeClr val="tx1"/>
                </a:solidFill>
                <a:latin typeface="Arial" charset="0"/>
                <a:ea typeface="+mn-ea"/>
                <a:cs typeface="+mn-cs"/>
              </a:rPr>
              <a:t>Strength based approaches</a:t>
            </a:r>
          </a:p>
          <a:p>
            <a:pPr lvl="1"/>
            <a:r>
              <a:rPr lang="en-CA" sz="1800" kern="1200" dirty="0" smtClean="0">
                <a:solidFill>
                  <a:schemeClr val="tx1"/>
                </a:solidFill>
                <a:latin typeface="Arial" charset="0"/>
                <a:ea typeface="+mn-ea"/>
                <a:cs typeface="+mn-cs"/>
              </a:rPr>
              <a:t>Reflective and relational practice</a:t>
            </a:r>
          </a:p>
          <a:p>
            <a:pPr lvl="1"/>
            <a:r>
              <a:rPr lang="en-CA" sz="1800" kern="1200" dirty="0" smtClean="0">
                <a:solidFill>
                  <a:schemeClr val="tx1"/>
                </a:solidFill>
                <a:latin typeface="Arial" charset="0"/>
                <a:ea typeface="+mn-ea"/>
                <a:cs typeface="+mn-cs"/>
              </a:rPr>
              <a:t>Focus on outcomes – not process</a:t>
            </a:r>
          </a:p>
          <a:p>
            <a:pPr lvl="1"/>
            <a:endParaRPr lang="en-CA" sz="1800" kern="1200" dirty="0" smtClean="0">
              <a:solidFill>
                <a:schemeClr val="tx1"/>
              </a:solidFill>
              <a:latin typeface="Arial" charset="0"/>
              <a:ea typeface="+mn-ea"/>
              <a:cs typeface="+mn-cs"/>
            </a:endParaRPr>
          </a:p>
          <a:p>
            <a:pPr>
              <a:buNone/>
            </a:pPr>
            <a:r>
              <a:rPr lang="en-CA" sz="1800" kern="1200" dirty="0" smtClean="0">
                <a:solidFill>
                  <a:schemeClr val="tx1"/>
                </a:solidFill>
                <a:latin typeface="Arial" charset="0"/>
                <a:ea typeface="+mn-ea"/>
                <a:cs typeface="+mn-cs"/>
              </a:rPr>
              <a:t>Question : Is this only a Departmental Framework or a Sector Framework?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200" dirty="0" smtClean="0">
                <a:solidFill>
                  <a:srgbClr val="381E80"/>
                </a:solidFill>
              </a:rPr>
              <a:t>Kim: OBSD is part of the</a:t>
            </a:r>
            <a:r>
              <a:rPr lang="en-US" sz="1200" baseline="0" dirty="0" smtClean="0">
                <a:solidFill>
                  <a:srgbClr val="381E80"/>
                </a:solidFill>
              </a:rPr>
              <a:t> </a:t>
            </a:r>
            <a:r>
              <a:rPr lang="en-US" sz="1200" dirty="0" smtClean="0">
                <a:solidFill>
                  <a:srgbClr val="381E80"/>
                </a:solidFill>
              </a:rPr>
              <a:t>evolution of Child</a:t>
            </a:r>
            <a:r>
              <a:rPr lang="en-US" sz="1200" baseline="0" dirty="0" smtClean="0">
                <a:solidFill>
                  <a:srgbClr val="381E80"/>
                </a:solidFill>
              </a:rPr>
              <a:t> Intervention,   </a:t>
            </a:r>
            <a:r>
              <a:rPr lang="en-US" sz="1200" dirty="0" smtClean="0">
                <a:solidFill>
                  <a:srgbClr val="381E80"/>
                </a:solidFill>
              </a:rPr>
              <a:t>Before the Child Youth and Family Enhancement Act (CYFEA)</a:t>
            </a:r>
            <a:r>
              <a:rPr lang="en-US" sz="1000" dirty="0" smtClean="0">
                <a:solidFill>
                  <a:srgbClr val="381E80"/>
                </a:solidFill>
              </a:rPr>
              <a:t>, </a:t>
            </a:r>
            <a:r>
              <a:rPr lang="en-US" sz="1200" dirty="0" smtClean="0">
                <a:solidFill>
                  <a:srgbClr val="381E80"/>
                </a:solidFill>
              </a:rPr>
              <a:t> the Casework Practice Model (CWPM) and OBSD, Front -line Staff Wanted</a:t>
            </a:r>
            <a:r>
              <a:rPr lang="en-US" sz="1200" dirty="0" smtClean="0"/>
              <a:t>….</a:t>
            </a:r>
          </a:p>
          <a:p>
            <a:pPr marL="204788" indent="-204788" eaLnBrk="1" hangingPunct="1">
              <a:buSzPct val="125000"/>
            </a:pPr>
            <a:endParaRPr lang="en-US" dirty="0" smtClean="0"/>
          </a:p>
          <a:p>
            <a:pPr marL="728663" lvl="1" eaLnBrk="1" hangingPunct="1"/>
            <a:r>
              <a:rPr lang="en-CA" dirty="0" smtClean="0"/>
              <a:t>Transparency and openness of information sharing</a:t>
            </a:r>
          </a:p>
          <a:p>
            <a:pPr marL="728663" lvl="1" eaLnBrk="1" hangingPunct="1">
              <a:buNone/>
            </a:pPr>
            <a:r>
              <a:rPr lang="en-CA" dirty="0" smtClean="0"/>
              <a:t>  </a:t>
            </a:r>
          </a:p>
          <a:p>
            <a:pPr marL="728663" lvl="1" eaLnBrk="1" hangingPunct="1"/>
            <a:r>
              <a:rPr lang="en-CA" dirty="0" smtClean="0"/>
              <a:t>Increased involvement of family </a:t>
            </a:r>
          </a:p>
          <a:p>
            <a:pPr marL="728663" lvl="1" eaLnBrk="1" hangingPunct="1"/>
            <a:endParaRPr lang="en-CA" dirty="0" smtClean="0"/>
          </a:p>
          <a:p>
            <a:pPr marL="728663" lvl="1" eaLnBrk="1" hangingPunct="1"/>
            <a:r>
              <a:rPr lang="en-CA" dirty="0" smtClean="0"/>
              <a:t>Increased community engagement</a:t>
            </a:r>
          </a:p>
          <a:p>
            <a:pPr marL="728663" lvl="1" eaLnBrk="1" hangingPunct="1"/>
            <a:endParaRPr lang="en-CA" dirty="0" smtClean="0"/>
          </a:p>
          <a:p>
            <a:pPr marL="728663" lvl="1" eaLnBrk="1" hangingPunct="1"/>
            <a:r>
              <a:rPr lang="en-CA" dirty="0" smtClean="0"/>
              <a:t>More collaboration with resources</a:t>
            </a:r>
          </a:p>
          <a:p>
            <a:pPr marL="728663" lvl="1" eaLnBrk="1" hangingPunct="1"/>
            <a:endParaRPr lang="en-CA" dirty="0" smtClean="0"/>
          </a:p>
          <a:p>
            <a:pPr marL="728663" lvl="1" eaLnBrk="1" hangingPunct="1"/>
            <a:r>
              <a:rPr lang="en-CA" dirty="0" smtClean="0"/>
              <a:t>Earlier permanency for children and youth </a:t>
            </a:r>
          </a:p>
          <a:p>
            <a:pPr marL="728663" lvl="1" eaLnBrk="1" hangingPunct="1"/>
            <a:endParaRPr lang="en-CA" dirty="0" smtClean="0"/>
          </a:p>
          <a:p>
            <a:pPr marL="728663" lvl="1" eaLnBrk="1" hangingPunct="1"/>
            <a:r>
              <a:rPr lang="en-CA" dirty="0" smtClean="0"/>
              <a:t>Timely and supportive services  </a:t>
            </a:r>
          </a:p>
          <a:p>
            <a:pPr marL="728663" lvl="1" eaLnBrk="1" hangingPunct="1"/>
            <a:endParaRPr lang="en-CA" dirty="0" smtClean="0"/>
          </a:p>
          <a:p>
            <a:pPr marL="728663" lvl="1" eaLnBrk="1" hangingPunct="1"/>
            <a:r>
              <a:rPr lang="en-CA" dirty="0" smtClean="0"/>
              <a:t>Culturally appropriate services and supports</a:t>
            </a:r>
          </a:p>
          <a:p>
            <a:pPr marL="728663" lvl="1" eaLnBrk="1" hangingPunct="1"/>
            <a:endParaRPr lang="en-CA" dirty="0" smtClean="0"/>
          </a:p>
          <a:p>
            <a:pPr marL="728663" lvl="1" eaLnBrk="1" hangingPunct="1"/>
            <a:r>
              <a:rPr lang="en-CA" dirty="0" smtClean="0"/>
              <a:t>Get back to doing social work with children and families</a:t>
            </a:r>
          </a:p>
          <a:p>
            <a:pPr marL="728663" lvl="1" eaLnBrk="1" hangingPunct="1"/>
            <a:endParaRPr lang="en-CA" dirty="0" smtClean="0"/>
          </a:p>
          <a:p>
            <a:pPr marL="365760" indent="-256032" eaLnBrk="1" fontAlgn="auto" hangingPunct="1">
              <a:spcAft>
                <a:spcPts val="0"/>
              </a:spcAft>
              <a:buFont typeface="Wingdings 3"/>
              <a:buNone/>
              <a:defRPr/>
            </a:pPr>
            <a:r>
              <a:rPr lang="en-CA" sz="2000" kern="1200" dirty="0" smtClean="0">
                <a:solidFill>
                  <a:schemeClr val="tx1"/>
                </a:solidFill>
                <a:latin typeface="Arial" charset="0"/>
                <a:ea typeface="+mn-ea"/>
                <a:cs typeface="+mn-cs"/>
              </a:rPr>
              <a:t>OBSD is a natural and expected continuation of the Ministry’s move towards improved outcomes for children and families:</a:t>
            </a:r>
            <a:endParaRPr lang="en-CA" sz="1200" kern="1200" dirty="0" smtClean="0">
              <a:solidFill>
                <a:schemeClr val="tx1"/>
              </a:solidFill>
              <a:latin typeface="Arial" charset="0"/>
              <a:ea typeface="+mn-ea"/>
              <a:cs typeface="+mn-cs"/>
            </a:endParaRPr>
          </a:p>
          <a:p>
            <a:pPr marL="365760" indent="-256032" eaLnBrk="1" fontAlgn="auto" hangingPunct="1">
              <a:spcAft>
                <a:spcPts val="0"/>
              </a:spcAft>
              <a:buNone/>
              <a:defRPr/>
            </a:pPr>
            <a:r>
              <a:rPr lang="en-CA" sz="1400" kern="1200" dirty="0" smtClean="0">
                <a:solidFill>
                  <a:schemeClr val="tx1"/>
                </a:solidFill>
                <a:latin typeface="Arial" charset="0"/>
                <a:ea typeface="+mn-ea"/>
                <a:cs typeface="+mn-cs"/>
              </a:rPr>
              <a:t>The </a:t>
            </a:r>
            <a:r>
              <a:rPr lang="en-CA" sz="1400" b="1" kern="1200" dirty="0" smtClean="0">
                <a:solidFill>
                  <a:schemeClr val="tx1"/>
                </a:solidFill>
                <a:latin typeface="Arial" charset="0"/>
                <a:ea typeface="+mn-ea"/>
                <a:cs typeface="+mn-cs"/>
              </a:rPr>
              <a:t>Alberta Response Model in 2001 </a:t>
            </a:r>
            <a:r>
              <a:rPr lang="en-CA" sz="1400" kern="1200" dirty="0" smtClean="0">
                <a:solidFill>
                  <a:schemeClr val="tx1"/>
                </a:solidFill>
                <a:latin typeface="Arial" charset="0"/>
                <a:ea typeface="+mn-ea"/>
                <a:cs typeface="+mn-cs"/>
              </a:rPr>
              <a:t>transformed the child welfare system and community-based service systems to focus on desired outcomes being achieved. Progress was measured towards those outcomes through a continuous cycle of improvement based on evaluation. Philosophical pillars of the work are outlined for staff to achieve these outcomes.</a:t>
            </a:r>
          </a:p>
          <a:p>
            <a:pPr marL="365760" indent="-256032" eaLnBrk="1" fontAlgn="auto" hangingPunct="1">
              <a:spcAft>
                <a:spcPts val="0"/>
              </a:spcAft>
              <a:buFont typeface="Arial" pitchFamily="34" charset="0"/>
              <a:buChar char="•"/>
              <a:defRPr/>
            </a:pPr>
            <a:endParaRPr lang="en-CA" sz="1400" kern="1200" dirty="0" smtClean="0">
              <a:solidFill>
                <a:schemeClr val="tx1"/>
              </a:solidFill>
              <a:latin typeface="Arial" charset="0"/>
              <a:ea typeface="+mn-ea"/>
              <a:cs typeface="+mn-cs"/>
            </a:endParaRPr>
          </a:p>
          <a:p>
            <a:pPr marL="365760" indent="-256032" eaLnBrk="1" fontAlgn="auto" hangingPunct="1">
              <a:spcAft>
                <a:spcPts val="0"/>
              </a:spcAft>
              <a:buNone/>
              <a:defRPr/>
            </a:pPr>
            <a:r>
              <a:rPr lang="en-CA" sz="1400" b="1" kern="1200" dirty="0" smtClean="0">
                <a:solidFill>
                  <a:schemeClr val="tx1"/>
                </a:solidFill>
                <a:latin typeface="Arial" charset="0"/>
                <a:ea typeface="+mn-ea"/>
                <a:cs typeface="+mn-cs"/>
              </a:rPr>
              <a:t>The Child, Youth and Family Enhancement Act </a:t>
            </a:r>
            <a:r>
              <a:rPr lang="en-CA" sz="1400" kern="1200" dirty="0" smtClean="0">
                <a:solidFill>
                  <a:schemeClr val="tx1"/>
                </a:solidFill>
                <a:latin typeface="Arial" charset="0"/>
                <a:ea typeface="+mn-ea"/>
                <a:cs typeface="+mn-cs"/>
              </a:rPr>
              <a:t>was proclaimed in </a:t>
            </a:r>
            <a:r>
              <a:rPr lang="en-CA" sz="1400" b="1" kern="1200" dirty="0" smtClean="0">
                <a:solidFill>
                  <a:schemeClr val="tx1"/>
                </a:solidFill>
                <a:latin typeface="Arial" charset="0"/>
                <a:ea typeface="+mn-ea"/>
                <a:cs typeface="+mn-cs"/>
              </a:rPr>
              <a:t>2004</a:t>
            </a:r>
            <a:r>
              <a:rPr lang="en-CA" sz="1400" kern="1200" dirty="0" smtClean="0">
                <a:solidFill>
                  <a:schemeClr val="tx1"/>
                </a:solidFill>
                <a:latin typeface="Arial" charset="0"/>
                <a:ea typeface="+mn-ea"/>
                <a:cs typeface="+mn-cs"/>
              </a:rPr>
              <a:t>. This enabling legislation built upon the principles and goals of the Alberta Response Model, allowed for an improved focus on assessment, parental responsibility and permanency in the provision of family focused practice with child centered outcomes.</a:t>
            </a:r>
          </a:p>
          <a:p>
            <a:pPr marL="365760" indent="-256032" eaLnBrk="1" fontAlgn="auto" hangingPunct="1">
              <a:spcAft>
                <a:spcPts val="0"/>
              </a:spcAft>
              <a:buFont typeface="Arial" pitchFamily="34" charset="0"/>
              <a:buChar char="•"/>
              <a:defRPr/>
            </a:pPr>
            <a:endParaRPr lang="en-CA" sz="1400" kern="1200" dirty="0" smtClean="0">
              <a:solidFill>
                <a:schemeClr val="tx1"/>
              </a:solidFill>
              <a:latin typeface="Arial" charset="0"/>
              <a:ea typeface="+mn-ea"/>
              <a:cs typeface="+mn-cs"/>
            </a:endParaRPr>
          </a:p>
          <a:p>
            <a:pPr marL="365760" indent="-256032" eaLnBrk="1" fontAlgn="auto" hangingPunct="1">
              <a:spcAft>
                <a:spcPts val="0"/>
              </a:spcAft>
              <a:buNone/>
              <a:defRPr/>
            </a:pPr>
            <a:r>
              <a:rPr lang="en-CA" sz="1400" kern="1200" dirty="0" smtClean="0">
                <a:solidFill>
                  <a:schemeClr val="tx1"/>
                </a:solidFill>
                <a:latin typeface="Arial" charset="0"/>
                <a:ea typeface="+mn-ea"/>
                <a:cs typeface="+mn-cs"/>
              </a:rPr>
              <a:t>In </a:t>
            </a:r>
            <a:r>
              <a:rPr lang="en-CA" sz="1400" b="1" kern="1200" dirty="0" smtClean="0">
                <a:solidFill>
                  <a:schemeClr val="tx1"/>
                </a:solidFill>
                <a:latin typeface="Arial" charset="0"/>
                <a:ea typeface="+mn-ea"/>
                <a:cs typeface="+mn-cs"/>
              </a:rPr>
              <a:t>2006 the Casework Practice Model </a:t>
            </a:r>
            <a:r>
              <a:rPr lang="en-CA" sz="1400" kern="1200" dirty="0" smtClean="0">
                <a:solidFill>
                  <a:schemeClr val="tx1"/>
                </a:solidFill>
                <a:latin typeface="Arial" charset="0"/>
                <a:ea typeface="+mn-ea"/>
                <a:cs typeface="+mn-cs"/>
              </a:rPr>
              <a:t>was implemented, focusing on improved accountability through the articulation of clear decision points and sharper strengths based information gathering in line with the Ministry’s efforts towards family focused practice with child centered outcomes.</a:t>
            </a:r>
          </a:p>
          <a:p>
            <a:pPr marL="365760" indent="-256032" eaLnBrk="1" fontAlgn="auto" hangingPunct="1">
              <a:spcAft>
                <a:spcPts val="0"/>
              </a:spcAft>
              <a:buFont typeface="Arial" pitchFamily="34" charset="0"/>
              <a:buChar char="•"/>
              <a:defRPr/>
            </a:pPr>
            <a:endParaRPr lang="en-CA" sz="1400" kern="1200" dirty="0" smtClean="0">
              <a:solidFill>
                <a:schemeClr val="tx1"/>
              </a:solidFill>
              <a:latin typeface="Arial" charset="0"/>
              <a:ea typeface="+mn-ea"/>
              <a:cs typeface="+mn-cs"/>
            </a:endParaRPr>
          </a:p>
          <a:p>
            <a:pPr marL="365760" indent="-256032" eaLnBrk="1" fontAlgn="auto" hangingPunct="1">
              <a:spcAft>
                <a:spcPts val="0"/>
              </a:spcAft>
              <a:buNone/>
              <a:defRPr/>
            </a:pPr>
            <a:r>
              <a:rPr lang="en-CA" sz="1400" kern="1200" dirty="0" smtClean="0">
                <a:solidFill>
                  <a:schemeClr val="tx1"/>
                </a:solidFill>
                <a:latin typeface="Arial" charset="0"/>
                <a:ea typeface="+mn-ea"/>
                <a:cs typeface="+mn-cs"/>
              </a:rPr>
              <a:t>In </a:t>
            </a:r>
            <a:r>
              <a:rPr lang="en-CA" sz="1400" b="1" kern="1200" dirty="0" smtClean="0">
                <a:solidFill>
                  <a:schemeClr val="tx1"/>
                </a:solidFill>
                <a:latin typeface="Arial" charset="0"/>
                <a:ea typeface="+mn-ea"/>
                <a:cs typeface="+mn-cs"/>
              </a:rPr>
              <a:t>2009 the first Outcomes Based Service Delivery sites</a:t>
            </a:r>
            <a:r>
              <a:rPr lang="en-CA" sz="1400" kern="1200" dirty="0" smtClean="0">
                <a:solidFill>
                  <a:schemeClr val="tx1"/>
                </a:solidFill>
                <a:latin typeface="Arial" charset="0"/>
                <a:ea typeface="+mn-ea"/>
                <a:cs typeface="+mn-cs"/>
              </a:rPr>
              <a:t> were launched. The tenets of the Casework Practice Model, Assessment, Collaboration and Engagement began to be woven into a shared practice model.  Refined measurement tools were crafted to measure progress towards defined outcomes.  Practice shifts begin to be noted in terms of engaging with families and community partners and innovation in service provision. </a:t>
            </a:r>
          </a:p>
          <a:p>
            <a:pPr marL="728663" lvl="1" eaLnBrk="1" hangingPunct="1"/>
            <a:endParaRPr lang="en-US" dirty="0" smtClean="0"/>
          </a:p>
          <a:p>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a:t>
            </a:r>
            <a:r>
              <a:rPr lang="en-US" baseline="0" dirty="0" smtClean="0"/>
              <a:t> provides an intentional link as to how staff do the work that they do –handouts regarding a framework as well as example of a framework completed for an OBSD site – CFSA &amp; agency staff using principles to guide their work.  Example from my practice:  Principle: parental capacity – parents make good parenting decisions most of the time, approach: supportive lens taken to discussing issue, look for examples with parents of when they respond to same issue with a parenting decision that they felt was reasonable, build on these skills with family to ensure concerns addressed – behaviors – enhancement approach (connect with family before seeing child), ask what they feel they do well in parenting, support parent to have as much responsibility for child if in care – attend appointments, pick child up at school &amp; take to placement, purchase essential items for child  etc.  </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41</a:t>
            </a:fld>
            <a:endParaRPr lang="en-US" dirty="0"/>
          </a:p>
        </p:txBody>
      </p:sp>
    </p:spTree>
    <p:extLst>
      <p:ext uri="{BB962C8B-B14F-4D97-AF65-F5344CB8AC3E}">
        <p14:creationId xmlns:p14="http://schemas.microsoft.com/office/powerpoint/2010/main" xmlns="" val="7417522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err="1" smtClean="0"/>
              <a:t>Sandra:</a:t>
            </a:r>
            <a:r>
              <a:rPr lang="en-US" sz="1200" kern="1200" dirty="0" err="1" smtClean="0">
                <a:solidFill>
                  <a:schemeClr val="tx1"/>
                </a:solidFill>
                <a:effectLst/>
                <a:latin typeface="Arial" charset="0"/>
                <a:ea typeface="+mn-ea"/>
                <a:cs typeface="+mn-cs"/>
              </a:rPr>
              <a:t>What</a:t>
            </a:r>
            <a:r>
              <a:rPr lang="en-US" sz="1200" kern="1200" dirty="0" smtClean="0">
                <a:solidFill>
                  <a:schemeClr val="tx1"/>
                </a:solidFill>
                <a:effectLst/>
                <a:latin typeface="Arial" charset="0"/>
                <a:ea typeface="+mn-ea"/>
                <a:cs typeface="+mn-cs"/>
              </a:rPr>
              <a:t> agencies can be doing to prepare for the broader </a:t>
            </a:r>
            <a:r>
              <a:rPr lang="en-US" sz="1200" kern="1200" dirty="0" err="1" smtClean="0">
                <a:solidFill>
                  <a:schemeClr val="tx1"/>
                </a:solidFill>
                <a:effectLst/>
                <a:latin typeface="Arial" charset="0"/>
                <a:ea typeface="+mn-ea"/>
                <a:cs typeface="+mn-cs"/>
              </a:rPr>
              <a:t>implementaion</a:t>
            </a:r>
            <a:r>
              <a:rPr lang="en-US" sz="1200" kern="1200" dirty="0" smtClean="0">
                <a:solidFill>
                  <a:schemeClr val="tx1"/>
                </a:solidFill>
                <a:effectLst/>
                <a:latin typeface="Arial" charset="0"/>
                <a:ea typeface="+mn-ea"/>
                <a:cs typeface="+mn-cs"/>
              </a:rPr>
              <a:t> of OBSD</a:t>
            </a:r>
          </a:p>
          <a:p>
            <a:pPr fontAlgn="base"/>
            <a:r>
              <a:rPr lang="en-US" sz="1200" kern="1200" dirty="0" smtClean="0">
                <a:solidFill>
                  <a:schemeClr val="tx1"/>
                </a:solidFill>
                <a:effectLst/>
                <a:latin typeface="Arial" charset="0"/>
                <a:ea typeface="+mn-ea"/>
                <a:cs typeface="+mn-cs"/>
              </a:rPr>
              <a:t>Learn about OBSD </a:t>
            </a:r>
          </a:p>
          <a:p>
            <a:pPr fontAlgn="base"/>
            <a:r>
              <a:rPr lang="en-US" sz="1200" kern="1200" dirty="0" smtClean="0">
                <a:solidFill>
                  <a:schemeClr val="tx1"/>
                </a:solidFill>
                <a:effectLst/>
                <a:latin typeface="Arial" charset="0"/>
                <a:ea typeface="+mn-ea"/>
                <a:cs typeface="+mn-cs"/>
              </a:rPr>
              <a:t>Become aware of the implications of implementing OBSD    Readiness Assessment Tool</a:t>
            </a:r>
          </a:p>
          <a:p>
            <a:pPr fontAlgn="base"/>
            <a:r>
              <a:rPr lang="en-US" sz="1200" kern="1200" dirty="0" smtClean="0">
                <a:solidFill>
                  <a:schemeClr val="tx1"/>
                </a:solidFill>
                <a:effectLst/>
                <a:latin typeface="Arial" charset="0"/>
                <a:ea typeface="+mn-ea"/>
                <a:cs typeface="+mn-cs"/>
              </a:rPr>
              <a:t>Work to eliminate “silos” within internal programs </a:t>
            </a:r>
          </a:p>
          <a:p>
            <a:pPr fontAlgn="base"/>
            <a:r>
              <a:rPr lang="en-US" sz="1200" kern="1200" dirty="0" smtClean="0">
                <a:solidFill>
                  <a:schemeClr val="tx1"/>
                </a:solidFill>
                <a:effectLst/>
                <a:latin typeface="Arial" charset="0"/>
                <a:ea typeface="+mn-ea"/>
                <a:cs typeface="+mn-cs"/>
              </a:rPr>
              <a:t>Be sensitive to the shifts in language and meaning of commonly used word – collaboration, permanence, intake</a:t>
            </a:r>
          </a:p>
          <a:p>
            <a:pPr fontAlgn="base"/>
            <a:r>
              <a:rPr lang="en-US" sz="1200" kern="1200" dirty="0" smtClean="0">
                <a:solidFill>
                  <a:schemeClr val="tx1"/>
                </a:solidFill>
                <a:effectLst/>
                <a:latin typeface="Arial" charset="0"/>
                <a:ea typeface="+mn-ea"/>
                <a:cs typeface="+mn-cs"/>
              </a:rPr>
              <a:t>Create partnerships/alliances – seamless service delivery</a:t>
            </a:r>
          </a:p>
          <a:p>
            <a:pPr fontAlgn="base"/>
            <a:r>
              <a:rPr lang="en-US" sz="1200" kern="1200" dirty="0" smtClean="0">
                <a:solidFill>
                  <a:schemeClr val="tx1"/>
                </a:solidFill>
                <a:effectLst/>
                <a:latin typeface="Arial" charset="0"/>
                <a:ea typeface="+mn-ea"/>
                <a:cs typeface="+mn-cs"/>
              </a:rPr>
              <a:t>The next lead agency may not be from the child intervention sector</a:t>
            </a:r>
          </a:p>
          <a:p>
            <a:pPr fontAlgn="base"/>
            <a:r>
              <a:rPr lang="en-US" sz="1200" kern="1200" smtClean="0">
                <a:solidFill>
                  <a:schemeClr val="tx1"/>
                </a:solidFill>
                <a:effectLst/>
                <a:latin typeface="Arial" charset="0"/>
                <a:ea typeface="+mn-ea"/>
                <a:cs typeface="+mn-cs"/>
              </a:rPr>
              <a:t> </a:t>
            </a:r>
          </a:p>
          <a:p>
            <a:endParaRPr lang="en-US" dirty="0" smtClean="0"/>
          </a:p>
          <a:p>
            <a:r>
              <a:rPr lang="en-US" dirty="0" smtClean="0"/>
              <a:t>Kim:</a:t>
            </a:r>
            <a:r>
              <a:rPr lang="en-US" baseline="0" dirty="0" smtClean="0"/>
              <a:t> increased capacity for support of provincial OBSD that results in more communication of OBSD, practice supports</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42</a:t>
            </a:fld>
            <a:endParaRPr lang="en-US" dirty="0"/>
          </a:p>
        </p:txBody>
      </p:sp>
    </p:spTree>
    <p:extLst>
      <p:ext uri="{BB962C8B-B14F-4D97-AF65-F5344CB8AC3E}">
        <p14:creationId xmlns:p14="http://schemas.microsoft.com/office/powerpoint/2010/main" xmlns="" val="41662920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F76644FC-BE37-47CF-B3E9-B325AA0B5FB3}" type="slidenum">
              <a:rPr lang="en-US" smtClean="0"/>
              <a:pPr>
                <a:defRPr/>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  CYFEA legislation</a:t>
            </a:r>
            <a:r>
              <a:rPr lang="en-US" baseline="0" dirty="0" smtClean="0"/>
              <a:t> provided delegated workers the ability to use a less forensic approach in working with families through connecting with families first regarding concerns and building a relationship.  Timelines for young children in care were shortened as recognition of the needs for stability and consistent caregivers for the wellbeing of very young children.  The legislation supports the 5 outcomes and reflects what staff, stakeholders and families indicated was needed.   </a:t>
            </a:r>
            <a:endParaRPr lang="en-US" dirty="0"/>
          </a:p>
        </p:txBody>
      </p:sp>
      <p:sp>
        <p:nvSpPr>
          <p:cNvPr id="4" name="Slide Number Placeholder 3"/>
          <p:cNvSpPr>
            <a:spLocks noGrp="1"/>
          </p:cNvSpPr>
          <p:nvPr>
            <p:ph type="sldNum" sz="quarter" idx="10"/>
          </p:nvPr>
        </p:nvSpPr>
        <p:spPr/>
        <p:txBody>
          <a:bodyPr/>
          <a:lstStyle/>
          <a:p>
            <a:pPr>
              <a:defRPr/>
            </a:pPr>
            <a:fld id="{F76644FC-BE37-47CF-B3E9-B325AA0B5FB3}" type="slidenum">
              <a:rPr lang="en-US" smtClean="0"/>
              <a:pPr>
                <a:defRPr/>
              </a:pPr>
              <a:t>6</a:t>
            </a:fld>
            <a:endParaRPr lang="en-US"/>
          </a:p>
        </p:txBody>
      </p:sp>
    </p:spTree>
    <p:extLst>
      <p:ext uri="{BB962C8B-B14F-4D97-AF65-F5344CB8AC3E}">
        <p14:creationId xmlns:p14="http://schemas.microsoft.com/office/powerpoint/2010/main" xmlns="" val="1647385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  OBSD builds</a:t>
            </a:r>
            <a:r>
              <a:rPr lang="en-US" baseline="0" dirty="0" smtClean="0"/>
              <a:t> on the elements of the CWPM through engagement and collaborative work with families and agency partners towards shared outcomes and supports leading practice approaches in Child Intervention.  </a:t>
            </a:r>
            <a:endParaRPr lang="en-US" dirty="0"/>
          </a:p>
        </p:txBody>
      </p:sp>
      <p:sp>
        <p:nvSpPr>
          <p:cNvPr id="4" name="Slide Number Placeholder 3"/>
          <p:cNvSpPr>
            <a:spLocks noGrp="1"/>
          </p:cNvSpPr>
          <p:nvPr>
            <p:ph type="sldNum" sz="quarter" idx="10"/>
          </p:nvPr>
        </p:nvSpPr>
        <p:spPr/>
        <p:txBody>
          <a:bodyPr/>
          <a:lstStyle/>
          <a:p>
            <a:pPr>
              <a:defRPr/>
            </a:pPr>
            <a:fld id="{F76644FC-BE37-47CF-B3E9-B325AA0B5FB3}" type="slidenum">
              <a:rPr lang="en-US" smtClean="0"/>
              <a:pPr>
                <a:defRPr/>
              </a:pPr>
              <a:t>7</a:t>
            </a:fld>
            <a:endParaRPr lang="en-US"/>
          </a:p>
        </p:txBody>
      </p:sp>
    </p:spTree>
    <p:extLst>
      <p:ext uri="{BB962C8B-B14F-4D97-AF65-F5344CB8AC3E}">
        <p14:creationId xmlns:p14="http://schemas.microsoft.com/office/powerpoint/2010/main" xmlns="" val="1234865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Kim: Shared practice</a:t>
            </a:r>
            <a:r>
              <a:rPr lang="en-US" baseline="0" dirty="0" smtClean="0"/>
              <a:t> and joint accountability to shared outcomes supports critical thinking and reflective practice opportunities that enable an collaborative approach that increases the effectiveness of the services.  An invested and engaged service team that is able to provide flexible supports to families that fit the needs they have identified supports enables the team to reach shared outcomes.  Relationships are important and are nurtured with government and agency staff through shared learning opportunities to reflect on research and evidence based approaches and consider each others perspectives in the work.</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8</a:t>
            </a:fld>
            <a:endParaRPr lang="en-US" dirty="0"/>
          </a:p>
        </p:txBody>
      </p:sp>
    </p:spTree>
    <p:extLst>
      <p:ext uri="{BB962C8B-B14F-4D97-AF65-F5344CB8AC3E}">
        <p14:creationId xmlns:p14="http://schemas.microsoft.com/office/powerpoint/2010/main" xmlns="" val="552718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Sandra:</a:t>
            </a:r>
            <a:endParaRPr lang="en-US"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9</a:t>
            </a:fld>
            <a:endParaRPr lang="en-US" dirty="0"/>
          </a:p>
        </p:txBody>
      </p:sp>
    </p:spTree>
    <p:extLst>
      <p:ext uri="{BB962C8B-B14F-4D97-AF65-F5344CB8AC3E}">
        <p14:creationId xmlns:p14="http://schemas.microsoft.com/office/powerpoint/2010/main" xmlns="" val="3794546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eaLnBrk="1" hangingPunct="1">
              <a:buNone/>
            </a:pPr>
            <a:r>
              <a:rPr lang="en-US" sz="2400" kern="1200" dirty="0" smtClean="0">
                <a:solidFill>
                  <a:schemeClr val="tx1"/>
                </a:solidFill>
                <a:latin typeface="Arial" charset="0"/>
                <a:ea typeface="+mn-ea"/>
                <a:cs typeface="+mn-cs"/>
              </a:rPr>
              <a:t>Sandra:</a:t>
            </a:r>
            <a:r>
              <a:rPr lang="en-US" sz="2400" kern="1200" baseline="0" dirty="0" smtClean="0">
                <a:solidFill>
                  <a:schemeClr val="tx1"/>
                </a:solidFill>
                <a:latin typeface="Arial" charset="0"/>
                <a:ea typeface="+mn-ea"/>
                <a:cs typeface="+mn-cs"/>
              </a:rPr>
              <a:t> </a:t>
            </a:r>
            <a:r>
              <a:rPr lang="en-US" sz="2400" kern="1200" dirty="0" smtClean="0">
                <a:solidFill>
                  <a:schemeClr val="tx1"/>
                </a:solidFill>
                <a:latin typeface="Arial" charset="0"/>
                <a:ea typeface="+mn-ea"/>
                <a:cs typeface="+mn-cs"/>
              </a:rPr>
              <a:t>Phase-in sites have  much latitude as to how OBSD is being implemented – with variances  as to:</a:t>
            </a:r>
          </a:p>
          <a:p>
            <a:pPr lvl="1" eaLnBrk="1" hangingPunct="1"/>
            <a:r>
              <a:rPr lang="en-US" sz="2000" kern="1200" dirty="0" smtClean="0">
                <a:solidFill>
                  <a:schemeClr val="tx1"/>
                </a:solidFill>
                <a:latin typeface="Arial" charset="0"/>
                <a:ea typeface="+mn-ea"/>
                <a:cs typeface="+mn-cs"/>
              </a:rPr>
              <a:t>Which services they will provide and which they will sub-contract out</a:t>
            </a:r>
            <a:r>
              <a:rPr lang="en-US" sz="2000" kern="1200" baseline="0" dirty="0" smtClean="0">
                <a:solidFill>
                  <a:schemeClr val="tx1"/>
                </a:solidFill>
                <a:latin typeface="Arial" charset="0"/>
                <a:ea typeface="+mn-ea"/>
                <a:cs typeface="+mn-cs"/>
              </a:rPr>
              <a:t> to other agencies</a:t>
            </a:r>
          </a:p>
          <a:p>
            <a:pPr lvl="1" eaLnBrk="1" hangingPunct="1"/>
            <a:r>
              <a:rPr lang="en-US" sz="2000" kern="1200" dirty="0" smtClean="0">
                <a:solidFill>
                  <a:schemeClr val="tx1"/>
                </a:solidFill>
                <a:latin typeface="Arial" charset="0"/>
                <a:ea typeface="+mn-ea"/>
                <a:cs typeface="+mn-cs"/>
              </a:rPr>
              <a:t> When the lead agency staff become involved </a:t>
            </a:r>
          </a:p>
          <a:p>
            <a:pPr lvl="1" eaLnBrk="1" hangingPunct="1"/>
            <a:r>
              <a:rPr lang="en-US" sz="2000" kern="1200" dirty="0" smtClean="0">
                <a:solidFill>
                  <a:schemeClr val="tx1"/>
                </a:solidFill>
                <a:latin typeface="Arial" charset="0"/>
                <a:ea typeface="+mn-ea"/>
                <a:cs typeface="+mn-cs"/>
              </a:rPr>
              <a:t> How  roles and responsibilities are shared </a:t>
            </a:r>
          </a:p>
          <a:p>
            <a:pPr lvl="1" eaLnBrk="1" hangingPunct="1"/>
            <a:r>
              <a:rPr lang="en-US" sz="2000" kern="1200" dirty="0" smtClean="0">
                <a:solidFill>
                  <a:schemeClr val="tx1"/>
                </a:solidFill>
                <a:latin typeface="Arial" charset="0"/>
                <a:ea typeface="+mn-ea"/>
                <a:cs typeface="+mn-cs"/>
              </a:rPr>
              <a:t>Practice models/ approaches  being used</a:t>
            </a:r>
          </a:p>
          <a:p>
            <a:pPr eaLnBrk="1" hangingPunct="1">
              <a:buNone/>
            </a:pPr>
            <a:endParaRPr lang="en-US" sz="2400" kern="1200" dirty="0" smtClean="0">
              <a:solidFill>
                <a:schemeClr val="tx1"/>
              </a:solidFill>
              <a:latin typeface="Arial" charset="0"/>
              <a:ea typeface="+mn-ea"/>
              <a:cs typeface="+mn-cs"/>
            </a:endParaRPr>
          </a:p>
          <a:p>
            <a:pPr eaLnBrk="1" hangingPunct="1">
              <a:buNone/>
            </a:pPr>
            <a:r>
              <a:rPr lang="en-US" sz="2400" kern="1200" dirty="0" smtClean="0">
                <a:solidFill>
                  <a:schemeClr val="tx1"/>
                </a:solidFill>
                <a:latin typeface="Arial" charset="0"/>
                <a:ea typeface="+mn-ea"/>
                <a:cs typeface="+mn-cs"/>
              </a:rPr>
              <a:t> Most sites began with new intakes only, although some sites converted existing files as well</a:t>
            </a:r>
          </a:p>
          <a:p>
            <a:pPr eaLnBrk="1" hangingPunct="1">
              <a:buNone/>
            </a:pPr>
            <a:endParaRPr lang="en-US" sz="2400" kern="1200" dirty="0" smtClean="0">
              <a:solidFill>
                <a:schemeClr val="tx1"/>
              </a:solidFill>
              <a:latin typeface="Arial" charset="0"/>
              <a:ea typeface="+mn-ea"/>
              <a:cs typeface="+mn-cs"/>
            </a:endParaRPr>
          </a:p>
          <a:p>
            <a:pPr eaLnBrk="1" hangingPunct="1">
              <a:buNone/>
            </a:pPr>
            <a:r>
              <a:rPr lang="en-US" sz="2400" kern="1200" dirty="0" smtClean="0">
                <a:solidFill>
                  <a:schemeClr val="tx1"/>
                </a:solidFill>
                <a:latin typeface="Arial" charset="0"/>
                <a:ea typeface="+mn-ea"/>
                <a:cs typeface="+mn-cs"/>
              </a:rPr>
              <a:t>The phase in sites are providing an evolutionary learning process from which effective approaches are emerging/ being developed before considering broader implementation </a:t>
            </a:r>
          </a:p>
          <a:p>
            <a:pPr eaLnBrk="1" hangingPunct="1">
              <a:buNone/>
            </a:pPr>
            <a:r>
              <a:rPr lang="en-US" sz="2400" kern="1200" dirty="0" smtClean="0">
                <a:solidFill>
                  <a:schemeClr val="tx1"/>
                </a:solidFill>
                <a:latin typeface="Arial" charset="0"/>
                <a:ea typeface="+mn-ea"/>
                <a:cs typeface="+mn-cs"/>
              </a:rPr>
              <a:t> </a:t>
            </a:r>
            <a:endParaRPr lang="en-CA" dirty="0"/>
          </a:p>
        </p:txBody>
      </p:sp>
      <p:sp>
        <p:nvSpPr>
          <p:cNvPr id="4" name="Slide Number Placeholder 3"/>
          <p:cNvSpPr>
            <a:spLocks noGrp="1"/>
          </p:cNvSpPr>
          <p:nvPr>
            <p:ph type="sldNum" sz="quarter" idx="10"/>
          </p:nvPr>
        </p:nvSpPr>
        <p:spPr/>
        <p:txBody>
          <a:bodyPr/>
          <a:lstStyle/>
          <a:p>
            <a:pPr>
              <a:defRPr/>
            </a:pPr>
            <a:fld id="{CEF26F5F-D5AC-4E2A-AA3D-E31254323FCC}"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0" hangingPunct="0">
                <a:defRPr/>
              </a:pPr>
              <a:endParaRPr lang="en-US" dirty="0"/>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eaLnBrk="0" hangingPunct="0">
                <a:defRPr/>
              </a:pPr>
              <a:endParaRPr lang="en-US" dirty="0"/>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fld id="{7F0472DC-38A1-4B46-B6CF-8E6D153130BE}" type="datetime1">
              <a:rPr lang="en-US" smtClean="0"/>
              <a:pPr>
                <a:defRPr/>
              </a:pPr>
              <a:t>9/28/2016</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8144FBA8-78DC-4343-BB02-6ADC9544599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694DEEC-A83E-4520-8630-1251438CEF3A}" type="datetime1">
              <a:rPr lang="en-US" smtClean="0"/>
              <a:pPr>
                <a:defRPr/>
              </a:pPr>
              <a:t>9/28/2016</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055C0F3-D3B4-4A28-AE4A-AADCF031499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3BEF26-5C04-409A-93DC-9C0D21E3BC33}" type="datetime1">
              <a:rPr lang="en-US" smtClean="0"/>
              <a:pPr>
                <a:defRPr/>
              </a:pPr>
              <a:t>9/28/2016</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455A178-F443-4942-A713-70D4F5BDDA1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D020C03-8CA7-49B2-B4A3-D7559F23FFF8}" type="datetime1">
              <a:rPr lang="en-US" smtClean="0"/>
              <a:pPr>
                <a:defRPr/>
              </a:pPr>
              <a:t>9/28/2016</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36C317F-22F4-4CF4-8949-5FFA43C385E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4901AFEF-B1E2-412E-B586-6D803586934A}" type="datetime1">
              <a:rPr lang="en-US" smtClean="0"/>
              <a:pPr>
                <a:defRPr/>
              </a:pPr>
              <a:t>9/28/2016</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A7369D1-DB28-474F-8995-BCA33391AF5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1F699204-9ABD-42FF-9C6E-79DF3E0259E3}" type="datetime1">
              <a:rPr lang="en-US" smtClean="0"/>
              <a:pPr>
                <a:defRPr/>
              </a:pPr>
              <a:t>9/28/2016</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0867E42-7732-41F8-9A14-C0BCF391E7D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54E1E121-074C-4427-80D0-3A1D37D60AFC}" type="datetime1">
              <a:rPr lang="en-US" smtClean="0"/>
              <a:pPr>
                <a:defRPr/>
              </a:pPr>
              <a:t>9/28/2016</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E728F14-8B29-4F22-BC44-205EDA62CF91}"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FC3C098-5D97-43B2-8505-0C7F0D584F71}" type="datetime1">
              <a:rPr lang="en-US" smtClean="0"/>
              <a:pPr>
                <a:defRPr/>
              </a:pPr>
              <a:t>9/28/2016</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ED10513-8518-4797-9E9B-1FC945E72D2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A163560-E586-43F1-AD40-F90AB93786A7}" type="datetime1">
              <a:rPr lang="en-US" smtClean="0"/>
              <a:pPr>
                <a:defRPr/>
              </a:pPr>
              <a:t>9/28/2016</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5E0F5BE-A4D9-4917-B220-9F7EE551091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4453B7B8-2422-497E-8B0C-1B757B9F63AA}" type="datetime1">
              <a:rPr lang="en-US" smtClean="0"/>
              <a:pPr>
                <a:defRPr/>
              </a:pPr>
              <a:t>9/28/2016</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A888777-5315-4917-8618-778C5A3875F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0" hangingPunct="0">
              <a:defRPr/>
            </a:pPr>
            <a:endParaRPr lang="en-US" dirty="0"/>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eaLnBrk="0" hangingPunct="0">
              <a:defRPr/>
            </a:pPr>
            <a:endParaRPr lang="en-US" dirty="0"/>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lstStyle>
          <a:p>
            <a:pPr>
              <a:defRPr/>
            </a:pPr>
            <a:fld id="{A758B2AD-D15E-40CD-BA5D-89D3EAF560E5}" type="datetime1">
              <a:rPr lang="en-US" smtClean="0"/>
              <a:pPr>
                <a:defRPr/>
              </a:pPr>
              <a:t>9/28/2016</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lstStyle>
          <a:p>
            <a:pPr>
              <a:defRPr/>
            </a:pPr>
            <a:fld id="{202FCEE2-D46A-48B1-9620-377B9D39A7E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0" hangingPunct="0">
              <a:defRPr/>
            </a:pPr>
            <a:endParaRPr lang="en-US" dirty="0"/>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eaLnBrk="0" hangingPunct="0">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2253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lstStyle>
          <a:p>
            <a:pPr>
              <a:defRPr/>
            </a:pPr>
            <a:fld id="{72E5D24B-7CF1-489B-8BE1-005880D11D4E}" type="datetime1">
              <a:rPr lang="en-US" smtClean="0"/>
              <a:pPr>
                <a:defRPr/>
              </a:pPr>
              <a:t>9/28/2016</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lstStyle>
          <a:p>
            <a:pPr>
              <a:defRPr/>
            </a:pPr>
            <a:fld id="{0A7A86D3-B25D-4629-AC2B-60141F76A89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6" r:id="rId1"/>
    <p:sldLayoutId id="2147483725" r:id="rId2"/>
    <p:sldLayoutId id="2147483727" r:id="rId3"/>
    <p:sldLayoutId id="2147483728" r:id="rId4"/>
    <p:sldLayoutId id="2147483729" r:id="rId5"/>
    <p:sldLayoutId id="2147483730" r:id="rId6"/>
    <p:sldLayoutId id="2147483724" r:id="rId7"/>
    <p:sldLayoutId id="2147483731" r:id="rId8"/>
    <p:sldLayoutId id="2147483732" r:id="rId9"/>
    <p:sldLayoutId id="2147483723" r:id="rId10"/>
    <p:sldLayoutId id="2147483722"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Arial" charset="0"/>
        </a:defRPr>
      </a:lvl2pPr>
      <a:lvl3pPr algn="l" rtl="0" eaLnBrk="0" fontAlgn="base" hangingPunct="0">
        <a:spcBef>
          <a:spcPct val="0"/>
        </a:spcBef>
        <a:spcAft>
          <a:spcPct val="0"/>
        </a:spcAft>
        <a:defRPr sz="4100" b="1">
          <a:solidFill>
            <a:schemeClr val="tx2"/>
          </a:solidFill>
          <a:latin typeface="Arial" charset="0"/>
        </a:defRPr>
      </a:lvl3pPr>
      <a:lvl4pPr algn="l" rtl="0" eaLnBrk="0" fontAlgn="base" hangingPunct="0">
        <a:spcBef>
          <a:spcPct val="0"/>
        </a:spcBef>
        <a:spcAft>
          <a:spcPct val="0"/>
        </a:spcAft>
        <a:defRPr sz="4100" b="1">
          <a:solidFill>
            <a:schemeClr val="tx2"/>
          </a:solidFill>
          <a:latin typeface="Arial" charset="0"/>
        </a:defRPr>
      </a:lvl4pPr>
      <a:lvl5pPr algn="l" rtl="0" eaLnBrk="0" fontAlgn="base" hangingPunct="0">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kimberly.spicer@gov.ab.ca" TargetMode="External"/><Relationship Id="rId2" Type="http://schemas.openxmlformats.org/officeDocument/2006/relationships/hyperlink" Target="mailto:smaygard@aascf.co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www2.ohchr.org/english/law/crc.htm" TargetMode="External"/><Relationship Id="rId3" Type="http://schemas.openxmlformats.org/officeDocument/2006/relationships/hyperlink" Target="http://www.bauerethicsseminars.com/" TargetMode="External"/><Relationship Id="rId7" Type="http://schemas.openxmlformats.org/officeDocument/2006/relationships/hyperlink" Target="http://www.signsofsafety.net/" TargetMode="External"/><Relationship Id="rId2" Type="http://schemas.openxmlformats.org/officeDocument/2006/relationships/hyperlink" Target="http://www.casey.org/" TargetMode="External"/><Relationship Id="rId1" Type="http://schemas.openxmlformats.org/officeDocument/2006/relationships/slideLayout" Target="../slideLayouts/slideLayout2.xml"/><Relationship Id="rId6" Type="http://schemas.openxmlformats.org/officeDocument/2006/relationships/hyperlink" Target="http://www.slideserve.com/adamdaniel/before-and-after-signs-of-safety-child-protection-in-the-aboriginal-community" TargetMode="External"/><Relationship Id="rId5" Type="http://schemas.openxmlformats.org/officeDocument/2006/relationships/hyperlink" Target="http://www.family-centeredservices.org/" TargetMode="External"/><Relationship Id="rId4" Type="http://schemas.openxmlformats.org/officeDocument/2006/relationships/hyperlink" Target="http://humanservices.alberta.ca/family-community/15156.html"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p:txBody>
          <a:bodyPr/>
          <a:lstStyle/>
          <a:p>
            <a:pPr eaLnBrk="1" hangingPunct="1">
              <a:buFont typeface="Wingdings 3" pitchFamily="18" charset="2"/>
              <a:buNone/>
              <a:defRPr/>
            </a:pPr>
            <a:r>
              <a:rPr lang="en-US" sz="2000" dirty="0" smtClean="0">
                <a:latin typeface="+mj-lt"/>
              </a:rPr>
              <a:t>We should commit to a “clear and unwavering focus on positive outcomes for children and families as the central goal of a dynamic system that promotes the well-being of children and their parents, families and communities”, </a:t>
            </a:r>
            <a:r>
              <a:rPr lang="en-US" sz="1400" dirty="0" err="1" smtClean="0">
                <a:latin typeface="+mj-lt"/>
              </a:rPr>
              <a:t>Lonne</a:t>
            </a:r>
            <a:r>
              <a:rPr lang="en-US" sz="1400" dirty="0" smtClean="0">
                <a:latin typeface="+mj-lt"/>
              </a:rPr>
              <a:t> et al ,Reforming Child Protection p. 100</a:t>
            </a:r>
          </a:p>
          <a:p>
            <a:pPr eaLnBrk="1" hangingPunct="1">
              <a:buFont typeface="Wingdings 3" pitchFamily="18" charset="2"/>
              <a:buNone/>
              <a:defRPr/>
            </a:pPr>
            <a:endParaRPr lang="en-US" sz="1800" dirty="0" smtClean="0">
              <a:latin typeface="+mj-lt"/>
            </a:endParaRPr>
          </a:p>
          <a:p>
            <a:pPr eaLnBrk="1" hangingPunct="1">
              <a:buNone/>
              <a:defRPr/>
            </a:pPr>
            <a:r>
              <a:rPr lang="en-AU" sz="2000" dirty="0" smtClean="0">
                <a:latin typeface="+mj-lt"/>
              </a:rPr>
              <a:t>Alberta’s OBSD is an important reform initiative, because it focuses on delivering better outcomes and entails changed policies and practice, in particular, different ways of working with vulnerable and needy children and families. Re-thinking our current approaches is an essential step to a successful reform agenda and OBSD presents as a real opportunity to improve processes and outcomes and foster a communal web of social care</a:t>
            </a:r>
            <a:r>
              <a:rPr lang="en-AU" sz="1200" dirty="0" smtClean="0">
                <a:latin typeface="+mj-lt"/>
              </a:rPr>
              <a:t>. </a:t>
            </a:r>
            <a:r>
              <a:rPr lang="en-AU" sz="1200" dirty="0" err="1" smtClean="0">
                <a:latin typeface="+mj-lt"/>
              </a:rPr>
              <a:t>Lonne</a:t>
            </a:r>
            <a:r>
              <a:rPr lang="en-AU" sz="1200" dirty="0" smtClean="0">
                <a:latin typeface="+mj-lt"/>
              </a:rPr>
              <a:t>, Alberta Child Welfare:  Opportunities for Better Processes and Outcomes, AASCF Journal, Special Edition, 2012</a:t>
            </a:r>
            <a:endParaRPr lang="en-US" sz="1200" dirty="0" smtClean="0">
              <a:latin typeface="+mj-lt"/>
            </a:endParaRPr>
          </a:p>
        </p:txBody>
      </p:sp>
      <p:sp>
        <p:nvSpPr>
          <p:cNvPr id="3" name="Title 2"/>
          <p:cNvSpPr>
            <a:spLocks noGrp="1"/>
          </p:cNvSpPr>
          <p:nvPr>
            <p:ph type="title"/>
          </p:nvPr>
        </p:nvSpPr>
        <p:spPr/>
        <p:txBody>
          <a:bodyPr>
            <a:normAutofit/>
          </a:bodyPr>
          <a:lstStyle/>
          <a:p>
            <a:pPr eaLnBrk="1" fontAlgn="auto" hangingPunct="1">
              <a:spcAft>
                <a:spcPts val="0"/>
              </a:spcAft>
              <a:defRPr/>
            </a:pPr>
            <a:r>
              <a:rPr lang="en-CA" dirty="0" smtClean="0"/>
              <a:t>Dr. Bob </a:t>
            </a:r>
            <a:r>
              <a:rPr lang="en-CA" dirty="0" err="1" smtClean="0"/>
              <a:t>Lonne</a:t>
            </a:r>
            <a:r>
              <a:rPr lang="en-CA" sz="1600" dirty="0" smtClean="0"/>
              <a:t>, </a:t>
            </a:r>
            <a:br>
              <a:rPr lang="en-CA" sz="1600" dirty="0" smtClean="0"/>
            </a:br>
            <a:r>
              <a:rPr lang="en-CA" sz="1600" dirty="0" smtClean="0"/>
              <a:t>co-author of </a:t>
            </a:r>
            <a:r>
              <a:rPr lang="en-US" sz="1600" i="1" dirty="0" smtClean="0"/>
              <a:t>Reforming Child Protection, </a:t>
            </a:r>
            <a:r>
              <a:rPr lang="en-US" sz="1600" dirty="0" smtClean="0"/>
              <a:t>2009</a:t>
            </a:r>
            <a:endParaRPr lang="en-CA" sz="16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1</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016500"/>
          </a:xfrm>
        </p:spPr>
        <p:txBody>
          <a:bodyPr>
            <a:normAutofit/>
          </a:bodyPr>
          <a:lstStyle/>
          <a:p>
            <a:pPr eaLnBrk="1" hangingPunct="1">
              <a:lnSpc>
                <a:spcPct val="90000"/>
              </a:lnSpc>
              <a:buNone/>
            </a:pPr>
            <a:r>
              <a:rPr lang="en-US" sz="2400" dirty="0" smtClean="0">
                <a:latin typeface="Arial" charset="0"/>
              </a:rPr>
              <a:t>One community based lead entity/agency working collaboratively with CFSA </a:t>
            </a:r>
            <a:r>
              <a:rPr lang="en-US" sz="2400" dirty="0" smtClean="0">
                <a:latin typeface="Arial" pitchFamily="34" charset="0"/>
                <a:cs typeface="Arial" pitchFamily="34" charset="0"/>
              </a:rPr>
              <a:t>in specific geographic areas. </a:t>
            </a:r>
            <a:endParaRPr lang="en-US" sz="2400" dirty="0" smtClean="0">
              <a:latin typeface="Arial" charset="0"/>
            </a:endParaRPr>
          </a:p>
          <a:p>
            <a:pPr lvl="1" eaLnBrk="1" hangingPunct="1">
              <a:lnSpc>
                <a:spcPct val="90000"/>
              </a:lnSpc>
            </a:pPr>
            <a:r>
              <a:rPr lang="en-US" sz="2000" dirty="0" smtClean="0">
                <a:latin typeface="Arial" charset="0"/>
              </a:rPr>
              <a:t>Joint accountability to outcomes </a:t>
            </a:r>
          </a:p>
          <a:p>
            <a:pPr lvl="1" eaLnBrk="1" hangingPunct="1">
              <a:lnSpc>
                <a:spcPct val="90000"/>
              </a:lnSpc>
            </a:pPr>
            <a:r>
              <a:rPr lang="en-US" sz="2000" dirty="0" smtClean="0">
                <a:latin typeface="Arial" charset="0"/>
              </a:rPr>
              <a:t>Flexibility and adaptability in service provision</a:t>
            </a:r>
            <a:endParaRPr lang="en-US" sz="2000" dirty="0" smtClean="0"/>
          </a:p>
          <a:p>
            <a:pPr marL="621348" lvl="1" indent="-256032" eaLnBrk="1" fontAlgn="auto" hangingPunct="1">
              <a:spcAft>
                <a:spcPts val="0"/>
              </a:spcAft>
              <a:defRPr/>
            </a:pPr>
            <a:r>
              <a:rPr lang="en-US" sz="2000" dirty="0" smtClean="0">
                <a:latin typeface="Arial" pitchFamily="34" charset="0"/>
                <a:cs typeface="Arial" pitchFamily="34" charset="0"/>
              </a:rPr>
              <a:t>Altered contracting and funding structure allows flexibility and adaptability in service provision and accountability to outcomes </a:t>
            </a:r>
          </a:p>
          <a:p>
            <a:pPr marL="365760" indent="-256032" eaLnBrk="1" fontAlgn="auto" hangingPunct="1">
              <a:spcAft>
                <a:spcPts val="0"/>
              </a:spcAft>
              <a:buFont typeface="Wingdings 3"/>
              <a:buChar char=""/>
              <a:defRPr/>
            </a:pPr>
            <a:endParaRPr lang="en-US" sz="2400" dirty="0" smtClean="0">
              <a:latin typeface="Arial" pitchFamily="34" charset="0"/>
              <a:cs typeface="Arial" pitchFamily="34" charset="0"/>
            </a:endParaRPr>
          </a:p>
          <a:p>
            <a:pPr eaLnBrk="1" hangingPunct="1">
              <a:buNone/>
            </a:pPr>
            <a:r>
              <a:rPr lang="en-US" sz="2400" dirty="0" smtClean="0">
                <a:latin typeface="Arial" pitchFamily="34" charset="0"/>
                <a:cs typeface="Arial" pitchFamily="34" charset="0"/>
              </a:rPr>
              <a:t>Lead Agencies are responsible for the provision of</a:t>
            </a:r>
            <a:r>
              <a:rPr lang="en-US" sz="2400" i="1" dirty="0" smtClean="0">
                <a:latin typeface="Arial" pitchFamily="34" charset="0"/>
                <a:cs typeface="Arial" pitchFamily="34" charset="0"/>
              </a:rPr>
              <a:t> </a:t>
            </a:r>
            <a:r>
              <a:rPr lang="en-US" sz="2400" dirty="0" smtClean="0">
                <a:latin typeface="Arial" pitchFamily="34" charset="0"/>
                <a:cs typeface="Arial" pitchFamily="34" charset="0"/>
              </a:rPr>
              <a:t>services to the child and family based on a plan developed collaboratively between the family, caseworker, caregiver and agency </a:t>
            </a:r>
          </a:p>
          <a:p>
            <a:pPr eaLnBrk="1" hangingPunct="1">
              <a:buNone/>
            </a:pPr>
            <a:endParaRPr lang="en-US" dirty="0" smtClean="0">
              <a:latin typeface="+mj-lt"/>
            </a:endParaRPr>
          </a:p>
          <a:p>
            <a:pPr eaLnBrk="1" hangingPunct="1">
              <a:buNone/>
            </a:pPr>
            <a:endParaRPr lang="en-US" dirty="0" smtClean="0"/>
          </a:p>
          <a:p>
            <a:pPr eaLnBrk="1" hangingPunct="1">
              <a:buFontTx/>
              <a:buNone/>
            </a:pPr>
            <a:endParaRPr lang="en-US" dirty="0" smtClean="0"/>
          </a:p>
          <a:p>
            <a:pPr marL="365760" indent="-256032" eaLnBrk="1" fontAlgn="auto" hangingPunct="1">
              <a:spcAft>
                <a:spcPts val="0"/>
              </a:spcAft>
              <a:buFont typeface="Wingdings 3"/>
              <a:buChar char=""/>
              <a:defRPr/>
            </a:pPr>
            <a:endParaRPr lang="en-US" dirty="0" smtClean="0">
              <a:latin typeface="+mj-lt"/>
            </a:endParaRPr>
          </a:p>
          <a:p>
            <a:pPr marL="365760" indent="-256032" eaLnBrk="1" fontAlgn="auto" hangingPunct="1">
              <a:spcAft>
                <a:spcPts val="0"/>
              </a:spcAft>
              <a:buFont typeface="Wingdings 3"/>
              <a:buChar char=""/>
              <a:defRPr/>
            </a:pPr>
            <a:endParaRPr lang="en-US" dirty="0" smtClean="0">
              <a:latin typeface="+mj-lt"/>
            </a:endParaRPr>
          </a:p>
          <a:p>
            <a:pPr marL="365760" indent="-256032" eaLnBrk="1" fontAlgn="auto" hangingPunct="1">
              <a:spcAft>
                <a:spcPts val="0"/>
              </a:spcAft>
              <a:buFont typeface="Wingdings 3"/>
              <a:buChar char=""/>
              <a:defRPr/>
            </a:pPr>
            <a:endParaRPr lang="en-US" dirty="0" smtClean="0">
              <a:latin typeface="+mj-lt"/>
            </a:endParaRPr>
          </a:p>
          <a:p>
            <a:pPr marL="365760" indent="-256032" eaLnBrk="1" fontAlgn="auto" hangingPunct="1">
              <a:spcAft>
                <a:spcPts val="0"/>
              </a:spcAft>
              <a:buFont typeface="Wingdings 3"/>
              <a:buChar char=""/>
              <a:defRPr/>
            </a:pPr>
            <a:endParaRPr lang="en-CA" dirty="0">
              <a:latin typeface="+mj-lt"/>
            </a:endParaRPr>
          </a:p>
        </p:txBody>
      </p:sp>
      <p:sp>
        <p:nvSpPr>
          <p:cNvPr id="3" name="Title 2"/>
          <p:cNvSpPr>
            <a:spLocks noGrp="1"/>
          </p:cNvSpPr>
          <p:nvPr>
            <p:ph type="title"/>
          </p:nvPr>
        </p:nvSpPr>
        <p:spPr>
          <a:xfrm>
            <a:off x="457200" y="0"/>
            <a:ext cx="8229600" cy="914400"/>
          </a:xfrm>
        </p:spPr>
        <p:txBody>
          <a:bodyPr/>
          <a:lstStyle/>
          <a:p>
            <a:pPr eaLnBrk="1" fontAlgn="auto" hangingPunct="1">
              <a:spcAft>
                <a:spcPts val="0"/>
              </a:spcAft>
              <a:defRPr/>
            </a:pPr>
            <a:r>
              <a:rPr lang="en-CA" dirty="0" smtClean="0"/>
              <a:t>Phase-In Sites</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1"/>
          <p:cNvSpPr>
            <a:spLocks noGrp="1"/>
          </p:cNvSpPr>
          <p:nvPr>
            <p:ph idx="1"/>
          </p:nvPr>
        </p:nvSpPr>
        <p:spPr>
          <a:xfrm>
            <a:off x="228600" y="762000"/>
            <a:ext cx="8686800" cy="5715000"/>
          </a:xfrm>
        </p:spPr>
        <p:txBody>
          <a:bodyPr/>
          <a:lstStyle/>
          <a:p>
            <a:pPr eaLnBrk="1" hangingPunct="1">
              <a:lnSpc>
                <a:spcPct val="80000"/>
              </a:lnSpc>
              <a:buFont typeface="Wingdings 3" pitchFamily="18" charset="2"/>
              <a:buNone/>
            </a:pPr>
            <a:r>
              <a:rPr lang="en-US" sz="1400" b="1" dirty="0" smtClean="0">
                <a:latin typeface="Arial" charset="0"/>
              </a:rPr>
              <a:t>REGION/WORKSITE</a:t>
            </a:r>
            <a:r>
              <a:rPr lang="en-CA" sz="1400" dirty="0" smtClean="0">
                <a:latin typeface="Arial" charset="0"/>
              </a:rPr>
              <a:t>		</a:t>
            </a:r>
            <a:r>
              <a:rPr lang="en-US" sz="1400" b="1" dirty="0" smtClean="0">
                <a:latin typeface="Arial" charset="0"/>
              </a:rPr>
              <a:t>LEAD AGENCY</a:t>
            </a:r>
            <a:r>
              <a:rPr lang="en-CA" sz="1400" dirty="0" smtClean="0">
                <a:latin typeface="Arial" charset="0"/>
              </a:rPr>
              <a:t>   	      	 </a:t>
            </a:r>
            <a:r>
              <a:rPr lang="en-US" sz="1400" b="1" dirty="0" smtClean="0">
                <a:latin typeface="Arial" charset="0"/>
              </a:rPr>
              <a:t>DATE IMPLEMENTED</a:t>
            </a:r>
          </a:p>
          <a:p>
            <a:pPr eaLnBrk="1" hangingPunct="1">
              <a:lnSpc>
                <a:spcPct val="80000"/>
              </a:lnSpc>
              <a:buNone/>
            </a:pPr>
            <a:endParaRPr lang="en-CA" sz="1400" dirty="0" smtClean="0">
              <a:latin typeface="Arial" charset="0"/>
            </a:endParaRPr>
          </a:p>
          <a:p>
            <a:pPr eaLnBrk="1" hangingPunct="1">
              <a:lnSpc>
                <a:spcPct val="80000"/>
              </a:lnSpc>
              <a:buNone/>
            </a:pPr>
            <a:r>
              <a:rPr lang="en-US" sz="1600" dirty="0" smtClean="0">
                <a:latin typeface="Arial" charset="0"/>
              </a:rPr>
              <a:t>Region 3 	</a:t>
            </a:r>
            <a:r>
              <a:rPr lang="en-US" sz="1600" dirty="0" smtClean="0">
                <a:latin typeface="+mj-lt"/>
              </a:rPr>
              <a:t>Woods Homes					 2009</a:t>
            </a:r>
          </a:p>
          <a:p>
            <a:pPr eaLnBrk="1" hangingPunct="1">
              <a:lnSpc>
                <a:spcPct val="80000"/>
              </a:lnSpc>
              <a:buNone/>
            </a:pPr>
            <a:r>
              <a:rPr lang="en-US" sz="1600" dirty="0" smtClean="0">
                <a:latin typeface="+mj-lt"/>
              </a:rPr>
              <a:t>			</a:t>
            </a:r>
            <a:r>
              <a:rPr lang="en-CA" sz="1600" dirty="0" err="1" smtClean="0">
                <a:latin typeface="+mj-lt"/>
              </a:rPr>
              <a:t>Mahmawi-Atoskiwin</a:t>
            </a:r>
            <a:r>
              <a:rPr lang="en-CA" sz="1600" dirty="0" smtClean="0">
                <a:latin typeface="+mj-lt"/>
              </a:rPr>
              <a:t> -</a:t>
            </a:r>
            <a:r>
              <a:rPr lang="en-CA" sz="1400" dirty="0" smtClean="0">
                <a:latin typeface="+mj-lt"/>
              </a:rPr>
              <a:t>Pathways/</a:t>
            </a:r>
            <a:r>
              <a:rPr lang="en-CA" sz="1400" dirty="0" err="1" smtClean="0">
                <a:latin typeface="+mj-lt"/>
              </a:rPr>
              <a:t>Enviros</a:t>
            </a:r>
            <a:r>
              <a:rPr lang="en-CA" sz="1400" dirty="0" smtClean="0">
                <a:latin typeface="+mj-lt"/>
              </a:rPr>
              <a:t>/B&amp;G </a:t>
            </a:r>
            <a:r>
              <a:rPr lang="en-US" sz="1600" dirty="0" smtClean="0">
                <a:latin typeface="+mj-lt"/>
              </a:rPr>
              <a:t>		 2013</a:t>
            </a:r>
          </a:p>
          <a:p>
            <a:pPr eaLnBrk="1" hangingPunct="1">
              <a:lnSpc>
                <a:spcPct val="80000"/>
              </a:lnSpc>
              <a:buNone/>
            </a:pPr>
            <a:r>
              <a:rPr lang="en-CA" sz="1600" dirty="0" smtClean="0">
                <a:latin typeface="+mj-lt"/>
              </a:rPr>
              <a:t>				</a:t>
            </a:r>
          </a:p>
          <a:p>
            <a:pPr eaLnBrk="1" hangingPunct="1">
              <a:lnSpc>
                <a:spcPct val="80000"/>
              </a:lnSpc>
              <a:buNone/>
            </a:pPr>
            <a:r>
              <a:rPr lang="en-US" sz="1600" dirty="0" smtClean="0">
                <a:latin typeface="+mj-lt"/>
              </a:rPr>
              <a:t>Region 6	The Family Centre					 2009</a:t>
            </a:r>
          </a:p>
          <a:p>
            <a:pPr eaLnBrk="1" hangingPunct="1">
              <a:lnSpc>
                <a:spcPct val="80000"/>
              </a:lnSpc>
              <a:buNone/>
            </a:pPr>
            <a:r>
              <a:rPr lang="en-US" sz="1600" dirty="0" smtClean="0">
                <a:latin typeface="+mj-lt"/>
              </a:rPr>
              <a:t>	             	</a:t>
            </a:r>
            <a:r>
              <a:rPr lang="en-CA" sz="1600" dirty="0" smtClean="0">
                <a:latin typeface="+mj-lt"/>
              </a:rPr>
              <a:t> </a:t>
            </a:r>
            <a:r>
              <a:rPr lang="en-CA" sz="1600" dirty="0" err="1" smtClean="0">
                <a:latin typeface="+mj-lt"/>
              </a:rPr>
              <a:t>Kahkiyaw</a:t>
            </a:r>
            <a:r>
              <a:rPr lang="en-CA" sz="1600" dirty="0" smtClean="0">
                <a:latin typeface="+mj-lt"/>
              </a:rPr>
              <a:t>  </a:t>
            </a:r>
            <a:r>
              <a:rPr lang="en-CA" sz="1400" dirty="0" smtClean="0">
                <a:latin typeface="+mj-lt"/>
              </a:rPr>
              <a:t>- </a:t>
            </a:r>
            <a:r>
              <a:rPr lang="en-US" sz="1400" dirty="0" smtClean="0">
                <a:latin typeface="+mj-lt"/>
              </a:rPr>
              <a:t>Bent Arrow/Boyle St</a:t>
            </a:r>
            <a:r>
              <a:rPr lang="en-US" sz="1600" dirty="0" smtClean="0">
                <a:latin typeface="+mj-lt"/>
              </a:rPr>
              <a:t>. 			 2012</a:t>
            </a:r>
            <a:endParaRPr lang="en-CA" sz="1600" dirty="0" smtClean="0">
              <a:latin typeface="+mj-lt"/>
            </a:endParaRPr>
          </a:p>
          <a:p>
            <a:pPr eaLnBrk="1" hangingPunct="1">
              <a:lnSpc>
                <a:spcPct val="80000"/>
              </a:lnSpc>
              <a:buNone/>
            </a:pPr>
            <a:endParaRPr lang="en-US" sz="1600" dirty="0" smtClean="0">
              <a:latin typeface="+mj-lt"/>
            </a:endParaRPr>
          </a:p>
          <a:p>
            <a:pPr eaLnBrk="1" hangingPunct="1">
              <a:lnSpc>
                <a:spcPct val="80000"/>
              </a:lnSpc>
              <a:buNone/>
            </a:pPr>
            <a:r>
              <a:rPr lang="en-US" sz="1600" dirty="0" smtClean="0">
                <a:latin typeface="+mj-lt"/>
              </a:rPr>
              <a:t>Region 7 	WJS and Associates -</a:t>
            </a:r>
            <a:r>
              <a:rPr lang="en-US" sz="1400" dirty="0" smtClean="0">
                <a:latin typeface="+mj-lt"/>
              </a:rPr>
              <a:t>Athabasca/Slave Lake/Lac La </a:t>
            </a:r>
            <a:r>
              <a:rPr lang="en-US" sz="1400" dirty="0" err="1" smtClean="0">
                <a:latin typeface="+mj-lt"/>
              </a:rPr>
              <a:t>Biche</a:t>
            </a:r>
            <a:r>
              <a:rPr lang="en-US" sz="1400" dirty="0" smtClean="0">
                <a:latin typeface="+mj-lt"/>
              </a:rPr>
              <a:t> </a:t>
            </a:r>
            <a:r>
              <a:rPr lang="en-US" sz="1600" dirty="0" smtClean="0">
                <a:latin typeface="+mj-lt"/>
              </a:rPr>
              <a:t>	2010</a:t>
            </a:r>
          </a:p>
          <a:p>
            <a:pPr eaLnBrk="1" hangingPunct="1">
              <a:lnSpc>
                <a:spcPct val="80000"/>
              </a:lnSpc>
              <a:buNone/>
            </a:pPr>
            <a:r>
              <a:rPr lang="en-US" sz="1600" dirty="0" smtClean="0">
                <a:latin typeface="+mj-lt"/>
              </a:rPr>
              <a:t>				</a:t>
            </a:r>
          </a:p>
          <a:p>
            <a:pPr eaLnBrk="1" hangingPunct="1">
              <a:lnSpc>
                <a:spcPct val="80000"/>
              </a:lnSpc>
              <a:buNone/>
            </a:pPr>
            <a:r>
              <a:rPr lang="en-US" sz="1600" dirty="0" smtClean="0">
                <a:latin typeface="+mj-lt"/>
              </a:rPr>
              <a:t>Region 4 	</a:t>
            </a:r>
            <a:r>
              <a:rPr lang="en-US" sz="1600" dirty="0" err="1" smtClean="0">
                <a:latin typeface="+mj-lt"/>
              </a:rPr>
              <a:t>McMan</a:t>
            </a:r>
            <a:r>
              <a:rPr lang="en-US" sz="1600" dirty="0" smtClean="0">
                <a:latin typeface="+mj-lt"/>
              </a:rPr>
              <a:t> Youth Services </a:t>
            </a:r>
            <a:r>
              <a:rPr lang="en-US" sz="1400" dirty="0" smtClean="0">
                <a:latin typeface="+mj-lt"/>
              </a:rPr>
              <a:t>-Olds/</a:t>
            </a:r>
            <a:r>
              <a:rPr lang="en-US" sz="1400" dirty="0" err="1" smtClean="0">
                <a:latin typeface="+mj-lt"/>
              </a:rPr>
              <a:t>Stettler</a:t>
            </a:r>
            <a:r>
              <a:rPr lang="en-US" sz="1400" dirty="0" smtClean="0">
                <a:latin typeface="+mj-lt"/>
              </a:rPr>
              <a:t>/</a:t>
            </a:r>
            <a:r>
              <a:rPr lang="en-US" sz="1400" dirty="0" err="1" smtClean="0">
                <a:latin typeface="+mj-lt"/>
              </a:rPr>
              <a:t>Drumheller</a:t>
            </a:r>
            <a:r>
              <a:rPr lang="en-US" sz="1600" dirty="0" smtClean="0">
                <a:latin typeface="+mj-lt"/>
              </a:rPr>
              <a:t>		2010</a:t>
            </a:r>
          </a:p>
          <a:p>
            <a:pPr eaLnBrk="1" hangingPunct="1">
              <a:lnSpc>
                <a:spcPct val="80000"/>
              </a:lnSpc>
              <a:buNone/>
            </a:pPr>
            <a:r>
              <a:rPr lang="en-US" sz="1600" dirty="0" smtClean="0">
                <a:latin typeface="+mj-lt"/>
              </a:rPr>
              <a:t>				</a:t>
            </a:r>
          </a:p>
          <a:p>
            <a:pPr eaLnBrk="1" hangingPunct="1">
              <a:lnSpc>
                <a:spcPct val="80000"/>
              </a:lnSpc>
              <a:buNone/>
            </a:pPr>
            <a:r>
              <a:rPr lang="en-US" sz="1600" dirty="0" smtClean="0">
                <a:latin typeface="+mj-lt"/>
              </a:rPr>
              <a:t>Region 1 	Wood’s Homes - </a:t>
            </a:r>
            <a:r>
              <a:rPr lang="en-US" sz="1400" dirty="0" err="1" smtClean="0">
                <a:latin typeface="+mj-lt"/>
              </a:rPr>
              <a:t>Lethbridge</a:t>
            </a:r>
            <a:r>
              <a:rPr lang="en-US" sz="1400" dirty="0" smtClean="0">
                <a:latin typeface="+mj-lt"/>
              </a:rPr>
              <a:t>	</a:t>
            </a:r>
            <a:r>
              <a:rPr lang="en-US" sz="1600" dirty="0" smtClean="0">
                <a:latin typeface="+mj-lt"/>
              </a:rPr>
              <a:t>			2010</a:t>
            </a:r>
          </a:p>
          <a:p>
            <a:pPr eaLnBrk="1" hangingPunct="1">
              <a:lnSpc>
                <a:spcPct val="80000"/>
              </a:lnSpc>
              <a:buNone/>
            </a:pPr>
            <a:endParaRPr lang="en-US" sz="1600" dirty="0" smtClean="0">
              <a:latin typeface="+mj-lt"/>
            </a:endParaRPr>
          </a:p>
          <a:p>
            <a:pPr eaLnBrk="1" hangingPunct="1">
              <a:lnSpc>
                <a:spcPct val="80000"/>
              </a:lnSpc>
              <a:buNone/>
            </a:pPr>
            <a:r>
              <a:rPr lang="en-US" sz="1600" dirty="0" smtClean="0">
                <a:latin typeface="+mj-lt"/>
              </a:rPr>
              <a:t>Region 5 	Midwest Family </a:t>
            </a:r>
            <a:r>
              <a:rPr lang="en-US" sz="1800" dirty="0" smtClean="0">
                <a:latin typeface="+mj-lt"/>
              </a:rPr>
              <a:t> </a:t>
            </a:r>
            <a:r>
              <a:rPr lang="en-US" sz="1400" dirty="0" smtClean="0">
                <a:latin typeface="+mj-lt"/>
              </a:rPr>
              <a:t>(withdrew in Oct 2011)</a:t>
            </a:r>
            <a:r>
              <a:rPr lang="en-US" sz="1600" dirty="0" smtClean="0">
                <a:latin typeface="+mj-lt"/>
              </a:rPr>
              <a:t>			2011 </a:t>
            </a:r>
          </a:p>
          <a:p>
            <a:pPr eaLnBrk="1" hangingPunct="1">
              <a:lnSpc>
                <a:spcPct val="80000"/>
              </a:lnSpc>
              <a:buNone/>
            </a:pPr>
            <a:r>
              <a:rPr lang="en-US" sz="1600" dirty="0" smtClean="0">
                <a:latin typeface="+mj-lt"/>
              </a:rPr>
              <a:t>				</a:t>
            </a:r>
            <a:endParaRPr lang="en-CA" sz="1600" dirty="0" smtClean="0">
              <a:latin typeface="+mj-lt"/>
            </a:endParaRPr>
          </a:p>
          <a:p>
            <a:pPr eaLnBrk="1" hangingPunct="1">
              <a:lnSpc>
                <a:spcPct val="80000"/>
              </a:lnSpc>
              <a:buNone/>
            </a:pPr>
            <a:r>
              <a:rPr lang="en-US" sz="1600" dirty="0" smtClean="0">
                <a:latin typeface="+mj-lt"/>
              </a:rPr>
              <a:t>Region 8 	WJS and Associates -</a:t>
            </a:r>
            <a:r>
              <a:rPr lang="en-US" sz="1400" dirty="0" smtClean="0">
                <a:latin typeface="+mj-lt"/>
              </a:rPr>
              <a:t>Peace River/High Level /High Prairie </a:t>
            </a:r>
            <a:r>
              <a:rPr lang="en-US" sz="1600" dirty="0" smtClean="0">
                <a:latin typeface="+mj-lt"/>
              </a:rPr>
              <a:t>	2012</a:t>
            </a:r>
          </a:p>
          <a:p>
            <a:pPr eaLnBrk="1" hangingPunct="1">
              <a:lnSpc>
                <a:spcPct val="80000"/>
              </a:lnSpc>
              <a:buNone/>
            </a:pPr>
            <a:r>
              <a:rPr lang="en-US" sz="1600" dirty="0" smtClean="0">
                <a:latin typeface="+mj-lt"/>
              </a:rPr>
              <a:t>				</a:t>
            </a:r>
          </a:p>
          <a:p>
            <a:pPr eaLnBrk="1" hangingPunct="1">
              <a:lnSpc>
                <a:spcPct val="80000"/>
              </a:lnSpc>
              <a:buNone/>
            </a:pPr>
            <a:r>
              <a:rPr lang="en-US" sz="1600" dirty="0" smtClean="0">
                <a:latin typeface="+mj-lt"/>
              </a:rPr>
              <a:t>Region 9 	</a:t>
            </a:r>
            <a:r>
              <a:rPr lang="en-US" sz="1600" dirty="0" err="1" smtClean="0">
                <a:latin typeface="+mj-lt"/>
              </a:rPr>
              <a:t>McMan</a:t>
            </a:r>
            <a:r>
              <a:rPr lang="en-US" sz="1600" dirty="0" smtClean="0">
                <a:latin typeface="+mj-lt"/>
              </a:rPr>
              <a:t> </a:t>
            </a:r>
            <a:r>
              <a:rPr lang="en-US" sz="1400" dirty="0" smtClean="0">
                <a:latin typeface="+mj-lt"/>
              </a:rPr>
              <a:t>– Ft. McMurray</a:t>
            </a:r>
            <a:r>
              <a:rPr lang="en-US" sz="1600" dirty="0" smtClean="0">
                <a:latin typeface="+mj-lt"/>
              </a:rPr>
              <a:t>	</a:t>
            </a:r>
            <a:r>
              <a:rPr lang="en-US" sz="1600" dirty="0" smtClean="0">
                <a:latin typeface="Arial" charset="0"/>
              </a:rPr>
              <a:t>			2012</a:t>
            </a:r>
          </a:p>
          <a:p>
            <a:pPr eaLnBrk="1" hangingPunct="1">
              <a:lnSpc>
                <a:spcPct val="80000"/>
              </a:lnSpc>
              <a:buNone/>
            </a:pPr>
            <a:endParaRPr lang="en-US" sz="1600" dirty="0" smtClean="0">
              <a:latin typeface="Arial" charset="0"/>
            </a:endParaRPr>
          </a:p>
          <a:p>
            <a:pPr eaLnBrk="1" hangingPunct="1">
              <a:lnSpc>
                <a:spcPct val="80000"/>
              </a:lnSpc>
              <a:buNone/>
            </a:pPr>
            <a:r>
              <a:rPr lang="en-US" sz="1600" dirty="0" smtClean="0">
                <a:latin typeface="Arial" charset="0"/>
              </a:rPr>
              <a:t>Region 2 	</a:t>
            </a:r>
            <a:r>
              <a:rPr lang="en-CA" sz="1600" dirty="0" err="1" smtClean="0">
                <a:latin typeface="Arial" charset="0"/>
              </a:rPr>
              <a:t>McMan</a:t>
            </a:r>
            <a:r>
              <a:rPr lang="en-CA" sz="1600" dirty="0" smtClean="0">
                <a:latin typeface="Arial" charset="0"/>
              </a:rPr>
              <a:t>/SPEC –</a:t>
            </a:r>
            <a:r>
              <a:rPr lang="en-CA" sz="1400" dirty="0" smtClean="0">
                <a:latin typeface="Arial" charset="0"/>
              </a:rPr>
              <a:t>Medicine Hat/Brooks</a:t>
            </a:r>
            <a:r>
              <a:rPr lang="en-CA" sz="1600" dirty="0" smtClean="0">
                <a:latin typeface="Arial" charset="0"/>
              </a:rPr>
              <a:t>			2012	</a:t>
            </a:r>
            <a:r>
              <a:rPr lang="en-CA" sz="1400" dirty="0" smtClean="0">
                <a:latin typeface="Arial" charset="0"/>
              </a:rPr>
              <a:t>			</a:t>
            </a:r>
          </a:p>
          <a:p>
            <a:pPr eaLnBrk="1" hangingPunct="1">
              <a:lnSpc>
                <a:spcPct val="80000"/>
              </a:lnSpc>
              <a:buFont typeface="Wingdings 3" pitchFamily="18" charset="2"/>
              <a:buNone/>
            </a:pPr>
            <a:r>
              <a:rPr lang="en-CA" sz="1600" dirty="0" smtClean="0">
                <a:latin typeface="Arial" charset="0"/>
              </a:rPr>
              <a:t>	</a:t>
            </a:r>
            <a:r>
              <a:rPr lang="en-CA" sz="1400" dirty="0" smtClean="0">
                <a:latin typeface="Arial" charset="0"/>
              </a:rPr>
              <a:t>			</a:t>
            </a:r>
          </a:p>
          <a:p>
            <a:pPr eaLnBrk="1" hangingPunct="1">
              <a:lnSpc>
                <a:spcPct val="80000"/>
              </a:lnSpc>
              <a:buFont typeface="Wingdings 3" pitchFamily="18" charset="2"/>
              <a:buNone/>
            </a:pPr>
            <a:endParaRPr lang="en-CA" sz="1400" dirty="0" smtClean="0">
              <a:latin typeface="Arial" charset="0"/>
            </a:endParaRPr>
          </a:p>
          <a:p>
            <a:pPr eaLnBrk="1" hangingPunct="1">
              <a:lnSpc>
                <a:spcPct val="80000"/>
              </a:lnSpc>
            </a:pPr>
            <a:endParaRPr lang="en-CA" sz="1400" dirty="0" smtClean="0">
              <a:latin typeface="Arial" charset="0"/>
            </a:endParaRPr>
          </a:p>
          <a:p>
            <a:pPr eaLnBrk="1" hangingPunct="1">
              <a:lnSpc>
                <a:spcPct val="80000"/>
              </a:lnSpc>
              <a:buFont typeface="Wingdings 3" pitchFamily="18" charset="2"/>
              <a:buNone/>
            </a:pPr>
            <a:endParaRPr lang="en-CA" sz="1200" dirty="0" smtClean="0">
              <a:latin typeface="Arial" charset="0"/>
            </a:endParaRPr>
          </a:p>
          <a:p>
            <a:pPr eaLnBrk="1" hangingPunct="1">
              <a:lnSpc>
                <a:spcPct val="80000"/>
              </a:lnSpc>
            </a:pPr>
            <a:endParaRPr lang="en-CA" sz="1200" dirty="0" smtClean="0">
              <a:latin typeface="Arial" charset="0"/>
            </a:endParaRPr>
          </a:p>
          <a:p>
            <a:pPr eaLnBrk="1" hangingPunct="1">
              <a:lnSpc>
                <a:spcPct val="80000"/>
              </a:lnSpc>
            </a:pPr>
            <a:endParaRPr lang="en-CA" sz="700" dirty="0" smtClean="0">
              <a:latin typeface="Arial" charset="0"/>
            </a:endParaRPr>
          </a:p>
          <a:p>
            <a:pPr eaLnBrk="1" hangingPunct="1">
              <a:lnSpc>
                <a:spcPct val="80000"/>
              </a:lnSpc>
            </a:pPr>
            <a:endParaRPr lang="en-CA" sz="700" dirty="0" smtClean="0">
              <a:latin typeface="Arial" charset="0"/>
            </a:endParaRPr>
          </a:p>
          <a:p>
            <a:pPr eaLnBrk="1" hangingPunct="1">
              <a:lnSpc>
                <a:spcPct val="80000"/>
              </a:lnSpc>
            </a:pPr>
            <a:endParaRPr lang="en-CA" sz="700" dirty="0" smtClean="0">
              <a:latin typeface="Arial" charset="0"/>
            </a:endParaRPr>
          </a:p>
          <a:p>
            <a:pPr eaLnBrk="1" hangingPunct="1">
              <a:lnSpc>
                <a:spcPct val="80000"/>
              </a:lnSpc>
            </a:pPr>
            <a:endParaRPr lang="en-CA" sz="700" dirty="0" smtClean="0">
              <a:latin typeface="Arial" charset="0"/>
            </a:endParaRPr>
          </a:p>
        </p:txBody>
      </p:sp>
      <p:sp>
        <p:nvSpPr>
          <p:cNvPr id="3" name="Title 2"/>
          <p:cNvSpPr>
            <a:spLocks noGrp="1"/>
          </p:cNvSpPr>
          <p:nvPr>
            <p:ph type="title"/>
          </p:nvPr>
        </p:nvSpPr>
        <p:spPr>
          <a:xfrm>
            <a:off x="457200" y="0"/>
            <a:ext cx="8229600" cy="838200"/>
          </a:xfrm>
        </p:spPr>
        <p:txBody>
          <a:bodyPr>
            <a:normAutofit/>
          </a:bodyPr>
          <a:lstStyle/>
          <a:p>
            <a:pPr algn="ctr" eaLnBrk="1" fontAlgn="auto" hangingPunct="1">
              <a:spcAft>
                <a:spcPts val="0"/>
              </a:spcAft>
              <a:defRPr/>
            </a:pPr>
            <a:r>
              <a:rPr lang="en-CA" dirty="0" smtClean="0"/>
              <a:t>Phase-In Sites	</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11</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990600"/>
            <a:ext cx="9144000" cy="5016500"/>
          </a:xfrm>
        </p:spPr>
        <p:txBody>
          <a:bodyPr/>
          <a:lstStyle/>
          <a:p>
            <a:pPr>
              <a:buNone/>
            </a:pPr>
            <a:r>
              <a:rPr lang="en-CA" sz="2000" dirty="0" smtClean="0">
                <a:latin typeface="+mj-lt"/>
              </a:rPr>
              <a:t>There is </a:t>
            </a:r>
            <a:r>
              <a:rPr lang="en-CA" sz="2000" u="sng" dirty="0" smtClean="0">
                <a:latin typeface="+mj-lt"/>
              </a:rPr>
              <a:t>widespread support </a:t>
            </a:r>
            <a:r>
              <a:rPr lang="en-CA" sz="2000" dirty="0" smtClean="0">
                <a:latin typeface="+mj-lt"/>
              </a:rPr>
              <a:t>for OBSD from:</a:t>
            </a:r>
          </a:p>
          <a:p>
            <a:pPr>
              <a:buNone/>
            </a:pPr>
            <a:endParaRPr lang="en-CA" sz="2000" dirty="0" smtClean="0">
              <a:latin typeface="+mj-lt"/>
            </a:endParaRPr>
          </a:p>
          <a:p>
            <a:pPr>
              <a:buNone/>
            </a:pPr>
            <a:r>
              <a:rPr lang="en-CA" sz="2000" dirty="0" smtClean="0">
                <a:latin typeface="+mj-lt"/>
              </a:rPr>
              <a:t>The leadership within the Ministry of Human Services</a:t>
            </a:r>
          </a:p>
          <a:p>
            <a:pPr>
              <a:buFont typeface="Wingdings" pitchFamily="2" charset="2"/>
              <a:buChar char="§"/>
            </a:pPr>
            <a:r>
              <a:rPr lang="en-CA" sz="1600" dirty="0" smtClean="0">
                <a:latin typeface="+mj-lt"/>
              </a:rPr>
              <a:t>The language of OBSD is very congruent with the Social Policy Framework</a:t>
            </a:r>
          </a:p>
          <a:p>
            <a:pPr>
              <a:buFont typeface="Wingdings" pitchFamily="2" charset="2"/>
              <a:buChar char="§"/>
            </a:pPr>
            <a:r>
              <a:rPr lang="en-CA" sz="1600" dirty="0" smtClean="0">
                <a:latin typeface="+mj-lt"/>
              </a:rPr>
              <a:t>The Minister,  Deputy Minister and Assistant Deputy Ministers speak to OBSD on a consistent basis</a:t>
            </a:r>
          </a:p>
          <a:p>
            <a:pPr>
              <a:buFont typeface="Wingdings" pitchFamily="2" charset="2"/>
              <a:buChar char="§"/>
            </a:pPr>
            <a:r>
              <a:rPr lang="en-CA" sz="1600" dirty="0" smtClean="0">
                <a:latin typeface="+mj-lt"/>
              </a:rPr>
              <a:t>The internal staff support has increased dramatically over the last few months – indicating a commitment to supporting the implementation of  OBSD more broadly </a:t>
            </a:r>
          </a:p>
          <a:p>
            <a:pPr>
              <a:buNone/>
            </a:pPr>
            <a:endParaRPr lang="en-CA" sz="2000" dirty="0" smtClean="0">
              <a:latin typeface="+mj-lt"/>
            </a:endParaRPr>
          </a:p>
          <a:p>
            <a:pPr>
              <a:buNone/>
            </a:pPr>
            <a:r>
              <a:rPr lang="en-CA" sz="2000" dirty="0" smtClean="0">
                <a:latin typeface="+mj-lt"/>
              </a:rPr>
              <a:t> CFSA’s </a:t>
            </a:r>
          </a:p>
          <a:p>
            <a:pPr>
              <a:buFont typeface="Wingdings" pitchFamily="2" charset="2"/>
              <a:buChar char="§"/>
            </a:pPr>
            <a:r>
              <a:rPr lang="en-CA" sz="1600" dirty="0" smtClean="0">
                <a:latin typeface="+mj-lt"/>
              </a:rPr>
              <a:t>All regions have delegated staff to lead the process of OBSD implementation </a:t>
            </a:r>
          </a:p>
          <a:p>
            <a:pPr>
              <a:buNone/>
            </a:pPr>
            <a:endParaRPr lang="en-CA" sz="2000" dirty="0" smtClean="0">
              <a:latin typeface="+mj-lt"/>
            </a:endParaRPr>
          </a:p>
          <a:p>
            <a:pPr>
              <a:buNone/>
            </a:pPr>
            <a:r>
              <a:rPr lang="en-CA" sz="2000" dirty="0" smtClean="0">
                <a:latin typeface="+mj-lt"/>
              </a:rPr>
              <a:t>Agencies </a:t>
            </a:r>
          </a:p>
          <a:p>
            <a:pPr>
              <a:buFont typeface="Wingdings" pitchFamily="2" charset="2"/>
              <a:buChar char="§"/>
            </a:pPr>
            <a:r>
              <a:rPr lang="en-CA" sz="1600" dirty="0" smtClean="0">
                <a:latin typeface="+mj-lt"/>
              </a:rPr>
              <a:t>The  AASCF has funded an OBSD Lead position for since November 2010</a:t>
            </a:r>
          </a:p>
          <a:p>
            <a:pPr>
              <a:buFont typeface="Wingdings" pitchFamily="2" charset="2"/>
              <a:buChar char="§"/>
            </a:pPr>
            <a:r>
              <a:rPr lang="en-CA" sz="1600" dirty="0" smtClean="0">
                <a:latin typeface="+mj-lt"/>
              </a:rPr>
              <a:t>Many agencies have adopted the principles and have changed practice and in some cases how they seek funding for non-OBSD programs  </a:t>
            </a:r>
          </a:p>
          <a:p>
            <a:pPr>
              <a:buNone/>
            </a:pPr>
            <a:endParaRPr lang="en-CA" sz="2000" dirty="0">
              <a:latin typeface="+mj-lt"/>
            </a:endParaRPr>
          </a:p>
        </p:txBody>
      </p:sp>
      <p:sp>
        <p:nvSpPr>
          <p:cNvPr id="4" name="Title 3"/>
          <p:cNvSpPr>
            <a:spLocks noGrp="1"/>
          </p:cNvSpPr>
          <p:nvPr>
            <p:ph type="title"/>
          </p:nvPr>
        </p:nvSpPr>
        <p:spPr>
          <a:xfrm>
            <a:off x="0" y="0"/>
            <a:ext cx="9144000" cy="914400"/>
          </a:xfrm>
        </p:spPr>
        <p:txBody>
          <a:bodyPr>
            <a:normAutofit/>
          </a:bodyPr>
          <a:lstStyle/>
          <a:p>
            <a:r>
              <a:rPr lang="en-CA" dirty="0" smtClean="0"/>
              <a:t> OBSD is Not a Passing Fad! </a:t>
            </a:r>
            <a:endParaRPr lang="en-CA" dirty="0"/>
          </a:p>
        </p:txBody>
      </p:sp>
      <p:sp>
        <p:nvSpPr>
          <p:cNvPr id="6" name="Slide Number Placeholder 5"/>
          <p:cNvSpPr>
            <a:spLocks noGrp="1"/>
          </p:cNvSpPr>
          <p:nvPr>
            <p:ph type="sldNum" sz="quarter" idx="12"/>
          </p:nvPr>
        </p:nvSpPr>
        <p:spPr/>
        <p:txBody>
          <a:bodyPr/>
          <a:lstStyle/>
          <a:p>
            <a:pPr>
              <a:defRPr/>
            </a:pPr>
            <a:fld id="{436C317F-22F4-4CF4-8949-5FFA43C385E7}" type="slidenum">
              <a:rPr lang="en-US" smtClean="0"/>
              <a:pPr>
                <a:defRPr/>
              </a:pPr>
              <a:t>12</a:t>
            </a:fld>
            <a:endParaRPr lang="en-US" dirty="0"/>
          </a:p>
        </p:txBody>
      </p:sp>
      <p:sp>
        <p:nvSpPr>
          <p:cNvPr id="7" name="Footer Placeholder 6"/>
          <p:cNvSpPr>
            <a:spLocks noGrp="1"/>
          </p:cNvSpPr>
          <p:nvPr>
            <p:ph type="ftr" sz="quarter" idx="11"/>
          </p:nvPr>
        </p:nvSpPr>
        <p:spPr/>
        <p:txBody>
          <a:bodyPr/>
          <a:lstStyle/>
          <a:p>
            <a:pPr>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135562"/>
          </a:xfrm>
        </p:spPr>
        <p:txBody>
          <a:bodyPr/>
          <a:lstStyle/>
          <a:p>
            <a:pPr>
              <a:buNone/>
            </a:pPr>
            <a:r>
              <a:rPr lang="en-CA" sz="1600" dirty="0" smtClean="0">
                <a:latin typeface="+mj-lt"/>
              </a:rPr>
              <a:t>Within the last year we have had the benefit of being challenged by </a:t>
            </a:r>
            <a:r>
              <a:rPr lang="en-CA" sz="1600" b="1" dirty="0" smtClean="0">
                <a:latin typeface="+mj-lt"/>
              </a:rPr>
              <a:t>innovative thinkers</a:t>
            </a:r>
            <a:r>
              <a:rPr lang="en-CA" sz="1600" dirty="0" smtClean="0">
                <a:latin typeface="+mj-lt"/>
              </a:rPr>
              <a:t> and programs achieving positive outcomes for children and families:</a:t>
            </a:r>
          </a:p>
          <a:p>
            <a:pPr>
              <a:buNone/>
            </a:pPr>
            <a:r>
              <a:rPr lang="en-CA" sz="1600" dirty="0" smtClean="0">
                <a:latin typeface="+mj-lt"/>
              </a:rPr>
              <a:t> </a:t>
            </a:r>
          </a:p>
          <a:p>
            <a:r>
              <a:rPr lang="en-CA" sz="1400" b="1" dirty="0" smtClean="0">
                <a:latin typeface="+mj-lt"/>
              </a:rPr>
              <a:t>Dr. Christopher Bauer </a:t>
            </a:r>
            <a:r>
              <a:rPr lang="en-CA" sz="1400" dirty="0" smtClean="0">
                <a:latin typeface="+mj-lt"/>
              </a:rPr>
              <a:t>– Ethics in Practice – how to create ethical workplaces </a:t>
            </a:r>
            <a:endParaRPr lang="en-AU" sz="1400" dirty="0" smtClean="0">
              <a:latin typeface="+mj-lt"/>
            </a:endParaRPr>
          </a:p>
          <a:p>
            <a:r>
              <a:rPr lang="en-AU" sz="1400" b="1" dirty="0" smtClean="0">
                <a:latin typeface="+mj-lt"/>
              </a:rPr>
              <a:t>Dr. William Bell</a:t>
            </a:r>
            <a:r>
              <a:rPr lang="en-AU" sz="1400" dirty="0" smtClean="0">
                <a:latin typeface="+mj-lt"/>
              </a:rPr>
              <a:t> of the Casey Foundation (May 2012) who’s goal is to safely reduce the 	number of children 	in foster care 50%by the end of the decade while improving the education, mental health and 	employment outcomes of vulnerable children. </a:t>
            </a:r>
          </a:p>
          <a:p>
            <a:r>
              <a:rPr lang="en-CA" sz="1400" b="1" dirty="0" smtClean="0">
                <a:latin typeface="+mj-lt"/>
              </a:rPr>
              <a:t>Dr. Mike </a:t>
            </a:r>
            <a:r>
              <a:rPr lang="en-CA" sz="1400" b="1" dirty="0" err="1" smtClean="0">
                <a:latin typeface="+mj-lt"/>
              </a:rPr>
              <a:t>DeGagné</a:t>
            </a:r>
            <a:r>
              <a:rPr lang="en-CA" sz="1400" dirty="0" smtClean="0">
                <a:latin typeface="+mj-lt"/>
              </a:rPr>
              <a:t>, Executive Director of the Aboriginal Healing Foundation </a:t>
            </a:r>
            <a:endParaRPr lang="en-AU" sz="1400" dirty="0" smtClean="0">
              <a:latin typeface="+mj-lt"/>
            </a:endParaRPr>
          </a:p>
          <a:p>
            <a:r>
              <a:rPr lang="en-US" sz="1400" b="1" dirty="0" smtClean="0">
                <a:latin typeface="+mj-lt"/>
              </a:rPr>
              <a:t>Dr. Robert </a:t>
            </a:r>
            <a:r>
              <a:rPr lang="en-US" sz="1400" b="1" dirty="0" err="1" smtClean="0">
                <a:latin typeface="+mj-lt"/>
              </a:rPr>
              <a:t>Lonne</a:t>
            </a:r>
            <a:r>
              <a:rPr lang="en-US" sz="1400" b="1" dirty="0" smtClean="0">
                <a:latin typeface="+mj-lt"/>
              </a:rPr>
              <a:t> </a:t>
            </a:r>
            <a:r>
              <a:rPr lang="en-US" sz="1400" dirty="0" smtClean="0">
                <a:latin typeface="+mj-lt"/>
              </a:rPr>
              <a:t>(Nov 2011, Oct 2012) co-author of </a:t>
            </a:r>
            <a:r>
              <a:rPr lang="en-US" sz="1400" i="1" dirty="0" smtClean="0">
                <a:latin typeface="+mj-lt"/>
              </a:rPr>
              <a:t>Reforming Child Protection</a:t>
            </a:r>
            <a:r>
              <a:rPr lang="en-US" sz="1400" dirty="0" smtClean="0">
                <a:latin typeface="+mj-lt"/>
              </a:rPr>
              <a:t> child protection from an 	ethical perspective – what does it mean, how is it different?</a:t>
            </a:r>
            <a:endParaRPr lang="en-US" sz="1400" b="1" dirty="0" smtClean="0">
              <a:latin typeface="+mj-lt"/>
            </a:endParaRPr>
          </a:p>
          <a:p>
            <a:r>
              <a:rPr lang="en-AU" sz="1400" b="1" dirty="0" smtClean="0">
                <a:latin typeface="+mj-lt"/>
              </a:rPr>
              <a:t>Dr. Bill Madsen  </a:t>
            </a:r>
            <a:r>
              <a:rPr lang="en-AU" sz="1400" dirty="0" smtClean="0">
                <a:latin typeface="+mj-lt"/>
              </a:rPr>
              <a:t>(Sept 2011, Feb/March 2012), </a:t>
            </a:r>
            <a:r>
              <a:rPr lang="en-US" sz="1400" dirty="0" smtClean="0">
                <a:latin typeface="+mj-lt"/>
              </a:rPr>
              <a:t>Family-Centered Services Project – strength based 	approaches to working with families</a:t>
            </a:r>
            <a:endParaRPr lang="en-US" sz="1400" b="1" dirty="0" smtClean="0">
              <a:latin typeface="+mj-lt"/>
            </a:endParaRPr>
          </a:p>
          <a:p>
            <a:r>
              <a:rPr lang="en-US" sz="1400" b="1" dirty="0" smtClean="0">
                <a:latin typeface="+mj-lt"/>
              </a:rPr>
              <a:t>Dr. </a:t>
            </a:r>
            <a:r>
              <a:rPr lang="en-US" sz="1400" b="1" dirty="0" err="1" smtClean="0">
                <a:latin typeface="+mj-lt"/>
              </a:rPr>
              <a:t>Nico</a:t>
            </a:r>
            <a:r>
              <a:rPr lang="en-US" sz="1400" b="1" dirty="0" smtClean="0">
                <a:latin typeface="+mj-lt"/>
              </a:rPr>
              <a:t> </a:t>
            </a:r>
            <a:r>
              <a:rPr lang="en-US" sz="1400" b="1" dirty="0" err="1" smtClean="0">
                <a:latin typeface="+mj-lt"/>
              </a:rPr>
              <a:t>Trocme</a:t>
            </a:r>
            <a:r>
              <a:rPr lang="en-US" sz="1400" b="1" dirty="0" smtClean="0">
                <a:latin typeface="+mj-lt"/>
              </a:rPr>
              <a:t> </a:t>
            </a:r>
            <a:r>
              <a:rPr lang="en-US" sz="1400" dirty="0" smtClean="0">
                <a:latin typeface="+mj-lt"/>
              </a:rPr>
              <a:t>– National Outcomes Matrix,  National Child Welfare Outcomes/Stats</a:t>
            </a:r>
            <a:endParaRPr lang="en-AU" sz="1400" b="1" dirty="0" smtClean="0">
              <a:latin typeface="+mj-lt"/>
            </a:endParaRPr>
          </a:p>
          <a:p>
            <a:endParaRPr lang="en-AU" sz="1400" dirty="0" smtClean="0">
              <a:latin typeface="+mj-lt"/>
            </a:endParaRPr>
          </a:p>
          <a:p>
            <a:pPr>
              <a:buNone/>
            </a:pPr>
            <a:r>
              <a:rPr lang="en-US" sz="1400" b="1" dirty="0" err="1" smtClean="0">
                <a:latin typeface="+mj-lt"/>
              </a:rPr>
              <a:t>Ktunaxa</a:t>
            </a:r>
            <a:r>
              <a:rPr lang="en-US" sz="1400" b="1" dirty="0" smtClean="0">
                <a:latin typeface="+mj-lt"/>
              </a:rPr>
              <a:t> </a:t>
            </a:r>
            <a:r>
              <a:rPr lang="en-US" sz="1400" b="1" dirty="0" err="1" smtClean="0">
                <a:latin typeface="+mj-lt"/>
              </a:rPr>
              <a:t>Kinbasket</a:t>
            </a:r>
            <a:r>
              <a:rPr lang="en-US" sz="1400" b="1" dirty="0" smtClean="0">
                <a:latin typeface="+mj-lt"/>
              </a:rPr>
              <a:t> Child &amp;Family Services </a:t>
            </a:r>
            <a:r>
              <a:rPr lang="en-US" sz="1400" dirty="0" smtClean="0">
                <a:latin typeface="+mj-lt"/>
              </a:rPr>
              <a:t>(</a:t>
            </a:r>
            <a:r>
              <a:rPr lang="en-US" sz="1400" dirty="0" err="1" smtClean="0">
                <a:latin typeface="+mj-lt"/>
              </a:rPr>
              <a:t>Cranbrook</a:t>
            </a:r>
            <a:r>
              <a:rPr lang="en-US" sz="1400" dirty="0" smtClean="0">
                <a:latin typeface="+mj-lt"/>
              </a:rPr>
              <a:t>, BC)  has been working with </a:t>
            </a:r>
            <a:r>
              <a:rPr lang="en-US" sz="1400" i="1" dirty="0" smtClean="0">
                <a:latin typeface="+mj-lt"/>
              </a:rPr>
              <a:t>Signs  of Safety(SOS) </a:t>
            </a:r>
            <a:r>
              <a:rPr lang="en-US" sz="1400" dirty="0" smtClean="0">
                <a:latin typeface="+mj-lt"/>
              </a:rPr>
              <a:t>as 	a practice model for a number of years, with much success.  Some DFNA’s are working with SOS </a:t>
            </a:r>
          </a:p>
          <a:p>
            <a:pPr>
              <a:buNone/>
            </a:pPr>
            <a:endParaRPr lang="en-US" sz="1400" b="1" dirty="0" smtClean="0">
              <a:latin typeface="+mj-lt"/>
            </a:endParaRPr>
          </a:p>
          <a:p>
            <a:pPr>
              <a:buNone/>
            </a:pPr>
            <a:r>
              <a:rPr lang="en-US" sz="1400" b="1" dirty="0" smtClean="0">
                <a:latin typeface="+mj-lt"/>
              </a:rPr>
              <a:t>Conference and Think Tank Presenters - </a:t>
            </a:r>
            <a:r>
              <a:rPr lang="en-US" sz="1400" i="1" dirty="0" smtClean="0">
                <a:latin typeface="+mj-lt"/>
              </a:rPr>
              <a:t>Learning Our Way (2011), Think Tanks (May, June 2012), Prairie 	Child Welfare Consortium (May 2012) </a:t>
            </a:r>
          </a:p>
          <a:p>
            <a:pPr>
              <a:buNone/>
            </a:pPr>
            <a:endParaRPr lang="en-US" sz="1400" strike="sngStrike" dirty="0" smtClean="0">
              <a:solidFill>
                <a:schemeClr val="tx2"/>
              </a:solidFill>
              <a:latin typeface="+mj-lt"/>
            </a:endParaRPr>
          </a:p>
          <a:p>
            <a:endParaRPr lang="en-US" sz="1400" b="1" dirty="0" smtClean="0">
              <a:solidFill>
                <a:schemeClr val="tx2"/>
              </a:solidFill>
              <a:effectLst>
                <a:outerShdw blurRad="38100" dist="38100" dir="2700000" algn="tl">
                  <a:srgbClr val="000000"/>
                </a:outerShdw>
              </a:effectLst>
              <a:latin typeface="+mj-lt"/>
            </a:endParaRPr>
          </a:p>
          <a:p>
            <a:endParaRPr lang="en-CA" sz="1400" dirty="0">
              <a:latin typeface="+mj-lt"/>
            </a:endParaRPr>
          </a:p>
        </p:txBody>
      </p:sp>
      <p:sp>
        <p:nvSpPr>
          <p:cNvPr id="3" name="Title 2"/>
          <p:cNvSpPr>
            <a:spLocks noGrp="1"/>
          </p:cNvSpPr>
          <p:nvPr>
            <p:ph type="title"/>
          </p:nvPr>
        </p:nvSpPr>
        <p:spPr>
          <a:xfrm>
            <a:off x="0" y="0"/>
            <a:ext cx="9144000" cy="914400"/>
          </a:xfrm>
        </p:spPr>
        <p:txBody>
          <a:bodyPr>
            <a:normAutofit fontScale="90000"/>
          </a:bodyPr>
          <a:lstStyle/>
          <a:p>
            <a:r>
              <a:rPr lang="en-CA" sz="2800" dirty="0" smtClean="0"/>
              <a:t>Leaders of Thought and Practice Help to Shape OBSD</a:t>
            </a:r>
            <a:endParaRPr lang="en-CA" sz="28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13</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991600" cy="5334000"/>
          </a:xfrm>
        </p:spPr>
        <p:txBody>
          <a:bodyPr/>
          <a:lstStyle/>
          <a:p>
            <a:pPr>
              <a:buNone/>
            </a:pPr>
            <a:r>
              <a:rPr lang="en-CA" sz="1600" dirty="0" smtClean="0">
                <a:latin typeface="+mj-lt"/>
              </a:rPr>
              <a:t>Real </a:t>
            </a:r>
            <a:r>
              <a:rPr lang="en-CA" sz="1600" b="1" dirty="0" smtClean="0">
                <a:latin typeface="+mj-lt"/>
              </a:rPr>
              <a:t>openness</a:t>
            </a:r>
            <a:r>
              <a:rPr lang="en-CA" sz="1600" dirty="0" smtClean="0">
                <a:latin typeface="+mj-lt"/>
              </a:rPr>
              <a:t> on the part of the Ministry/CFSA’s to learning as we move forward</a:t>
            </a:r>
          </a:p>
          <a:p>
            <a:pPr>
              <a:buNone/>
            </a:pPr>
            <a:endParaRPr lang="en-CA" sz="1600" dirty="0" smtClean="0">
              <a:latin typeface="+mj-lt"/>
            </a:endParaRPr>
          </a:p>
          <a:p>
            <a:pPr>
              <a:buNone/>
            </a:pPr>
            <a:r>
              <a:rPr lang="en-CA" sz="1600" dirty="0" smtClean="0">
                <a:latin typeface="+mj-lt"/>
              </a:rPr>
              <a:t>Learning from the OBSD initiatives is influencing and being influenced  from the top down (the leadership) and from the bottom up (front-line practitioners ) within Human Services, CFSA’s , DFNA’s and Agencies</a:t>
            </a:r>
          </a:p>
          <a:p>
            <a:pPr>
              <a:buNone/>
            </a:pPr>
            <a:endParaRPr lang="en-CA" sz="1600" dirty="0" smtClean="0">
              <a:latin typeface="+mj-lt"/>
            </a:endParaRPr>
          </a:p>
          <a:p>
            <a:pPr>
              <a:buNone/>
            </a:pPr>
            <a:r>
              <a:rPr lang="en-CA" sz="1600" dirty="0" smtClean="0">
                <a:latin typeface="+mj-lt"/>
              </a:rPr>
              <a:t>Links  have been established with other projects/initiatives:</a:t>
            </a:r>
          </a:p>
          <a:p>
            <a:pPr lvl="1"/>
            <a:r>
              <a:rPr lang="en-CA" sz="1200" dirty="0" smtClean="0">
                <a:latin typeface="+mj-lt"/>
              </a:rPr>
              <a:t>Aboriginal Community Discussions</a:t>
            </a:r>
          </a:p>
          <a:p>
            <a:pPr lvl="1"/>
            <a:r>
              <a:rPr lang="en-CA" sz="1200" dirty="0" smtClean="0">
                <a:latin typeface="+mj-lt"/>
              </a:rPr>
              <a:t> Integration of Dept of Human Services</a:t>
            </a:r>
          </a:p>
          <a:p>
            <a:pPr lvl="1"/>
            <a:r>
              <a:rPr lang="en-CA" sz="1200" dirty="0" smtClean="0">
                <a:latin typeface="+mj-lt"/>
              </a:rPr>
              <a:t> Social Policy Framework </a:t>
            </a:r>
          </a:p>
          <a:p>
            <a:pPr lvl="1"/>
            <a:r>
              <a:rPr lang="en-CA" sz="1200" dirty="0" smtClean="0">
                <a:latin typeface="+mj-lt"/>
              </a:rPr>
              <a:t> Practice Framework/Ethical Practice </a:t>
            </a:r>
          </a:p>
          <a:p>
            <a:pPr lvl="1"/>
            <a:endParaRPr lang="en-CA" sz="1600" dirty="0" smtClean="0">
              <a:latin typeface="+mj-lt"/>
            </a:endParaRPr>
          </a:p>
          <a:p>
            <a:pPr>
              <a:buNone/>
            </a:pPr>
            <a:r>
              <a:rPr lang="en-CA" sz="1600" dirty="0" smtClean="0">
                <a:latin typeface="+mj-lt"/>
              </a:rPr>
              <a:t>Many opportunities have been created to share information and learn from the experiences of those working in OBSD sites</a:t>
            </a:r>
          </a:p>
          <a:p>
            <a:pPr lvl="1">
              <a:buFont typeface="Arial" pitchFamily="34" charset="0"/>
              <a:buChar char="•"/>
            </a:pPr>
            <a:r>
              <a:rPr lang="en-CA" sz="1200" dirty="0" smtClean="0">
                <a:latin typeface="+mj-lt"/>
              </a:rPr>
              <a:t>Workshops at the AASCF annual and other conferences (</a:t>
            </a:r>
            <a:r>
              <a:rPr lang="en-CA" sz="1200" i="1" dirty="0" smtClean="0">
                <a:latin typeface="+mj-lt"/>
              </a:rPr>
              <a:t>Learning Our Way, 2011</a:t>
            </a:r>
            <a:r>
              <a:rPr lang="en-CA" sz="1200" dirty="0" smtClean="0">
                <a:latin typeface="+mj-lt"/>
              </a:rPr>
              <a:t>)</a:t>
            </a:r>
          </a:p>
          <a:p>
            <a:pPr lvl="1">
              <a:buFont typeface="Arial" pitchFamily="34" charset="0"/>
              <a:buChar char="•"/>
            </a:pPr>
            <a:r>
              <a:rPr lang="en-CA" sz="1200" dirty="0" smtClean="0">
                <a:latin typeface="+mj-lt"/>
              </a:rPr>
              <a:t>AASCF-OBSD newsletters (7 to-date) and AASCF Journal</a:t>
            </a:r>
          </a:p>
          <a:p>
            <a:pPr lvl="1">
              <a:buFont typeface="Arial" pitchFamily="34" charset="0"/>
              <a:buChar char="•"/>
            </a:pPr>
            <a:r>
              <a:rPr lang="en-CA" sz="1200" dirty="0" smtClean="0">
                <a:latin typeface="+mj-lt"/>
              </a:rPr>
              <a:t>Presentations: i.e. Foster Parent’s Assoc., Agency board/staff groups,</a:t>
            </a:r>
            <a:r>
              <a:rPr lang="en-CA" sz="1600" dirty="0" smtClean="0">
                <a:latin typeface="+mj-lt"/>
              </a:rPr>
              <a:t> </a:t>
            </a:r>
            <a:r>
              <a:rPr lang="en-CA" sz="1200" dirty="0" smtClean="0">
                <a:latin typeface="+mj-lt"/>
              </a:rPr>
              <a:t>Alberta College of Social Workers Conference etc.</a:t>
            </a:r>
          </a:p>
          <a:p>
            <a:pPr>
              <a:buNone/>
            </a:pPr>
            <a:endParaRPr lang="en-CA" sz="2400" dirty="0" smtClean="0"/>
          </a:p>
          <a:p>
            <a:pPr>
              <a:buNone/>
            </a:pPr>
            <a:endParaRPr lang="en-CA" dirty="0" smtClean="0"/>
          </a:p>
          <a:p>
            <a:pPr>
              <a:buNone/>
            </a:pPr>
            <a:endParaRPr lang="en-CA" dirty="0"/>
          </a:p>
        </p:txBody>
      </p:sp>
      <p:sp>
        <p:nvSpPr>
          <p:cNvPr id="3" name="Title 2"/>
          <p:cNvSpPr>
            <a:spLocks noGrp="1"/>
          </p:cNvSpPr>
          <p:nvPr>
            <p:ph type="title"/>
          </p:nvPr>
        </p:nvSpPr>
        <p:spPr>
          <a:xfrm>
            <a:off x="0" y="0"/>
            <a:ext cx="9144000" cy="838200"/>
          </a:xfrm>
        </p:spPr>
        <p:txBody>
          <a:bodyPr>
            <a:normAutofit fontScale="90000"/>
          </a:bodyPr>
          <a:lstStyle/>
          <a:p>
            <a:pPr algn="ctr"/>
            <a:r>
              <a:rPr lang="en-CA" dirty="0" smtClean="0"/>
              <a:t>Learning is On-going and Being Shared</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14</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1"/>
          <p:cNvSpPr>
            <a:spLocks noGrp="1"/>
          </p:cNvSpPr>
          <p:nvPr>
            <p:ph idx="1"/>
          </p:nvPr>
        </p:nvSpPr>
        <p:spPr>
          <a:xfrm>
            <a:off x="228600" y="914400"/>
            <a:ext cx="8458200" cy="5334000"/>
          </a:xfrm>
        </p:spPr>
        <p:txBody>
          <a:bodyPr/>
          <a:lstStyle/>
          <a:p>
            <a:pPr eaLnBrk="1" hangingPunct="1">
              <a:buNone/>
            </a:pPr>
            <a:r>
              <a:rPr lang="en-US" sz="1600" dirty="0" smtClean="0">
                <a:latin typeface="+mj-lt"/>
              </a:rPr>
              <a:t>Between 10 -12 % of open child welfare files are being handled from an OBSD perspective  </a:t>
            </a:r>
          </a:p>
          <a:p>
            <a:pPr eaLnBrk="1" hangingPunct="1">
              <a:buNone/>
            </a:pPr>
            <a:r>
              <a:rPr lang="en-US" sz="1600" dirty="0" smtClean="0">
                <a:latin typeface="+mj-lt"/>
              </a:rPr>
              <a:t>			</a:t>
            </a:r>
            <a:r>
              <a:rPr lang="en-US" sz="1600" i="1" dirty="0" smtClean="0">
                <a:latin typeface="+mj-lt"/>
              </a:rPr>
              <a:t>(15% is considered the “tipping point”)</a:t>
            </a:r>
          </a:p>
          <a:p>
            <a:pPr lvl="1" indent="-255588" eaLnBrk="1" hangingPunct="1">
              <a:buFont typeface="Wingdings 3" pitchFamily="18" charset="2"/>
              <a:buChar char=""/>
            </a:pPr>
            <a:r>
              <a:rPr lang="en-US" sz="1600" dirty="0" smtClean="0">
                <a:latin typeface="+mj-lt"/>
              </a:rPr>
              <a:t>Over 1400 OBSD  files are currently open</a:t>
            </a:r>
          </a:p>
          <a:p>
            <a:pPr eaLnBrk="1" hangingPunct="1"/>
            <a:endParaRPr lang="en-US" sz="1600" dirty="0" smtClean="0">
              <a:latin typeface="+mj-lt"/>
            </a:endParaRPr>
          </a:p>
          <a:p>
            <a:pPr eaLnBrk="1" hangingPunct="1"/>
            <a:r>
              <a:rPr lang="en-US" sz="1600" dirty="0" smtClean="0">
                <a:latin typeface="+mj-lt"/>
              </a:rPr>
              <a:t>More children stay home and are receiving services in their home vs. out of home</a:t>
            </a:r>
          </a:p>
          <a:p>
            <a:pPr lvl="1" indent="-255588" eaLnBrk="1" hangingPunct="1"/>
            <a:r>
              <a:rPr lang="en-US" sz="1600" dirty="0" smtClean="0">
                <a:latin typeface="+mj-lt"/>
              </a:rPr>
              <a:t>70% at home/ 30% in care in OBSD sites – opposite (30/70) in non-OBSD sites</a:t>
            </a:r>
          </a:p>
          <a:p>
            <a:pPr eaLnBrk="1" hangingPunct="1"/>
            <a:endParaRPr lang="en-US" sz="1600" dirty="0" smtClean="0">
              <a:latin typeface="+mj-lt"/>
            </a:endParaRPr>
          </a:p>
          <a:p>
            <a:pPr eaLnBrk="1" hangingPunct="1"/>
            <a:r>
              <a:rPr lang="en-US" sz="1600" dirty="0" smtClean="0">
                <a:latin typeface="+mj-lt"/>
              </a:rPr>
              <a:t>More children are placed with their immediate or extended family  </a:t>
            </a:r>
          </a:p>
          <a:p>
            <a:pPr lvl="1" indent="-255588" eaLnBrk="1" hangingPunct="1"/>
            <a:endParaRPr lang="en-US" sz="1600" dirty="0" smtClean="0">
              <a:latin typeface="+mj-lt"/>
            </a:endParaRPr>
          </a:p>
          <a:p>
            <a:pPr eaLnBrk="1" hangingPunct="1"/>
            <a:r>
              <a:rPr lang="en-US" sz="1600" dirty="0" smtClean="0">
                <a:latin typeface="+mj-lt"/>
              </a:rPr>
              <a:t>More children who come into care, stay for a shorter durations</a:t>
            </a:r>
          </a:p>
          <a:p>
            <a:pPr eaLnBrk="1" hangingPunct="1"/>
            <a:endParaRPr lang="en-US" sz="1600" dirty="0" smtClean="0">
              <a:latin typeface="+mj-lt"/>
            </a:endParaRPr>
          </a:p>
          <a:p>
            <a:pPr eaLnBrk="1" hangingPunct="1"/>
            <a:r>
              <a:rPr lang="en-US" sz="1600" dirty="0" smtClean="0">
                <a:latin typeface="+mj-lt"/>
              </a:rPr>
              <a:t>Files are closing more quickly with lower rates of recurrence</a:t>
            </a:r>
          </a:p>
          <a:p>
            <a:pPr lvl="1" eaLnBrk="1" hangingPunct="1"/>
            <a:r>
              <a:rPr lang="en-US" sz="1600" dirty="0" smtClean="0">
                <a:latin typeface="+mj-lt"/>
              </a:rPr>
              <a:t> (only 3 children came back into care in 2 years - Calgary)</a:t>
            </a:r>
          </a:p>
          <a:p>
            <a:pPr eaLnBrk="1" hangingPunct="1"/>
            <a:endParaRPr lang="en-US" sz="1600" dirty="0" smtClean="0">
              <a:latin typeface="+mj-lt"/>
            </a:endParaRPr>
          </a:p>
          <a:p>
            <a:pPr eaLnBrk="1" hangingPunct="1"/>
            <a:r>
              <a:rPr lang="en-US" sz="1600" dirty="0" smtClean="0">
                <a:latin typeface="+mj-lt"/>
              </a:rPr>
              <a:t>More explicit focus on intended ‘outcomes’ for the child and family </a:t>
            </a:r>
          </a:p>
          <a:p>
            <a:pPr lvl="1" indent="-255588" eaLnBrk="1" hangingPunct="1"/>
            <a:r>
              <a:rPr lang="en-US" sz="1600" dirty="0" smtClean="0">
                <a:latin typeface="+mj-lt"/>
              </a:rPr>
              <a:t>87% vs.40 % children stayed in their community school </a:t>
            </a:r>
            <a:r>
              <a:rPr lang="en-US" sz="1400" dirty="0" smtClean="0">
                <a:latin typeface="+mj-lt"/>
              </a:rPr>
              <a:t>– Edmonton/North Central Office</a:t>
            </a:r>
          </a:p>
          <a:p>
            <a:pPr eaLnBrk="1" hangingPunct="1"/>
            <a:endParaRPr lang="en-US" sz="1600" dirty="0" smtClean="0">
              <a:latin typeface="+mj-lt"/>
            </a:endParaRPr>
          </a:p>
        </p:txBody>
      </p:sp>
      <p:sp>
        <p:nvSpPr>
          <p:cNvPr id="3" name="Title 2"/>
          <p:cNvSpPr>
            <a:spLocks noGrp="1"/>
          </p:cNvSpPr>
          <p:nvPr>
            <p:ph type="title"/>
          </p:nvPr>
        </p:nvSpPr>
        <p:spPr>
          <a:xfrm>
            <a:off x="0" y="0"/>
            <a:ext cx="9144000" cy="914400"/>
          </a:xfrm>
        </p:spPr>
        <p:txBody>
          <a:bodyPr>
            <a:normAutofit/>
          </a:bodyPr>
          <a:lstStyle/>
          <a:p>
            <a:pPr eaLnBrk="1" fontAlgn="auto" hangingPunct="1">
              <a:spcAft>
                <a:spcPts val="0"/>
              </a:spcAft>
              <a:defRPr/>
            </a:pPr>
            <a:r>
              <a:rPr lang="en-CA" sz="2800" dirty="0" smtClean="0"/>
              <a:t>Early Results</a:t>
            </a:r>
            <a:r>
              <a:rPr lang="en-US" sz="2800" dirty="0" smtClean="0"/>
              <a:t> Suggest a Positive Shift in Practice </a:t>
            </a:r>
            <a:endParaRPr lang="en-CA" sz="28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15</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lstStyle/>
          <a:p>
            <a:pPr marL="457200" indent="-457200" eaLnBrk="1" hangingPunct="1">
              <a:spcBef>
                <a:spcPts val="1200"/>
              </a:spcBef>
            </a:pPr>
            <a:r>
              <a:rPr lang="en-US" sz="2400" dirty="0" smtClean="0">
                <a:latin typeface="Arial" charset="0"/>
              </a:rPr>
              <a:t>Engage families early</a:t>
            </a:r>
          </a:p>
          <a:p>
            <a:pPr marL="457200" indent="-457200" eaLnBrk="1" hangingPunct="1">
              <a:spcBef>
                <a:spcPts val="1200"/>
              </a:spcBef>
            </a:pPr>
            <a:r>
              <a:rPr lang="en-US" sz="2400" dirty="0" smtClean="0">
                <a:latin typeface="Arial" charset="0"/>
              </a:rPr>
              <a:t>Collaborative practice  </a:t>
            </a:r>
          </a:p>
          <a:p>
            <a:pPr marL="457200" indent="-457200" eaLnBrk="1" hangingPunct="1">
              <a:spcBef>
                <a:spcPts val="1200"/>
              </a:spcBef>
            </a:pPr>
            <a:r>
              <a:rPr lang="en-US" sz="2400" dirty="0" smtClean="0">
                <a:latin typeface="Arial" charset="0"/>
              </a:rPr>
              <a:t>Collaborative and intentional single service plan and service team meetings</a:t>
            </a:r>
          </a:p>
          <a:p>
            <a:pPr marL="457200" indent="-457200" eaLnBrk="1" hangingPunct="1">
              <a:spcBef>
                <a:spcPts val="1200"/>
              </a:spcBef>
            </a:pPr>
            <a:r>
              <a:rPr lang="en-US" sz="2400" dirty="0" smtClean="0">
                <a:latin typeface="Arial" charset="0"/>
              </a:rPr>
              <a:t>Evidence based approaches that supports shared practice</a:t>
            </a:r>
          </a:p>
          <a:p>
            <a:pPr marL="457200" indent="-457200" eaLnBrk="1" hangingPunct="1">
              <a:spcBef>
                <a:spcPts val="1200"/>
              </a:spcBef>
            </a:pPr>
            <a:r>
              <a:rPr lang="en-US" sz="2400" dirty="0" smtClean="0">
                <a:latin typeface="Arial" charset="0"/>
              </a:rPr>
              <a:t>Child </a:t>
            </a:r>
            <a:r>
              <a:rPr lang="en-US" sz="2400" dirty="0" err="1" smtClean="0">
                <a:latin typeface="Arial" charset="0"/>
              </a:rPr>
              <a:t>centred</a:t>
            </a:r>
            <a:r>
              <a:rPr lang="en-US" sz="2400" dirty="0" smtClean="0">
                <a:latin typeface="Arial" charset="0"/>
              </a:rPr>
              <a:t>, family focused, strengths based</a:t>
            </a:r>
          </a:p>
          <a:p>
            <a:pPr marL="457200" indent="-457200" eaLnBrk="1" hangingPunct="1">
              <a:spcBef>
                <a:spcPts val="1200"/>
              </a:spcBef>
            </a:pPr>
            <a:r>
              <a:rPr lang="en-US" sz="2400" dirty="0" smtClean="0">
                <a:latin typeface="Arial" charset="0"/>
              </a:rPr>
              <a:t> Use of valid and reliable tools</a:t>
            </a:r>
          </a:p>
          <a:p>
            <a:pPr marL="457200" indent="-457200">
              <a:spcBef>
                <a:spcPts val="1200"/>
              </a:spcBef>
            </a:pPr>
            <a:r>
              <a:rPr lang="en-US" sz="2400" dirty="0" smtClean="0">
                <a:latin typeface="Arial" charset="0"/>
              </a:rPr>
              <a:t>On-going support to the family</a:t>
            </a:r>
          </a:p>
          <a:p>
            <a:pPr marL="457200" indent="-457200">
              <a:spcBef>
                <a:spcPts val="1200"/>
              </a:spcBef>
            </a:pPr>
            <a:r>
              <a:rPr lang="en-US" sz="2400" dirty="0" smtClean="0">
                <a:latin typeface="Arial" charset="0"/>
              </a:rPr>
              <a:t>Community involvement/engagement</a:t>
            </a:r>
          </a:p>
          <a:p>
            <a:pPr marL="457200" indent="-457200" eaLnBrk="1" hangingPunct="1">
              <a:spcBef>
                <a:spcPts val="1200"/>
              </a:spcBef>
            </a:pPr>
            <a:endParaRPr lang="en-US" sz="2400" dirty="0" smtClean="0">
              <a:latin typeface="Arial" charset="0"/>
            </a:endParaRPr>
          </a:p>
          <a:p>
            <a:endParaRPr lang="en-CA" sz="2400" dirty="0"/>
          </a:p>
        </p:txBody>
      </p:sp>
      <p:sp>
        <p:nvSpPr>
          <p:cNvPr id="3" name="Title 2"/>
          <p:cNvSpPr>
            <a:spLocks noGrp="1"/>
          </p:cNvSpPr>
          <p:nvPr>
            <p:ph type="title"/>
          </p:nvPr>
        </p:nvSpPr>
        <p:spPr>
          <a:xfrm>
            <a:off x="457200" y="274638"/>
            <a:ext cx="8229600" cy="944562"/>
          </a:xfrm>
        </p:spPr>
        <p:txBody>
          <a:bodyPr/>
          <a:lstStyle/>
          <a:p>
            <a:r>
              <a:rPr lang="en-CA" dirty="0" smtClean="0"/>
              <a:t>Practice Principles </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16</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763000" cy="4940300"/>
          </a:xfrm>
        </p:spPr>
        <p:txBody>
          <a:bodyPr/>
          <a:lstStyle/>
          <a:p>
            <a:pPr>
              <a:spcBef>
                <a:spcPts val="0"/>
              </a:spcBef>
              <a:buNone/>
            </a:pPr>
            <a:r>
              <a:rPr lang="en-CA" sz="1800" b="1" dirty="0" smtClean="0">
                <a:latin typeface="+mj-lt"/>
              </a:rPr>
              <a:t>Key to all the work is: Relationship, relationship, relationship!!! </a:t>
            </a:r>
          </a:p>
          <a:p>
            <a:pPr>
              <a:spcBef>
                <a:spcPts val="0"/>
              </a:spcBef>
              <a:buNone/>
            </a:pPr>
            <a:endParaRPr lang="en-CA" dirty="0" smtClean="0"/>
          </a:p>
          <a:p>
            <a:pPr eaLnBrk="1" hangingPunct="1">
              <a:lnSpc>
                <a:spcPct val="80000"/>
              </a:lnSpc>
              <a:spcBef>
                <a:spcPts val="0"/>
              </a:spcBef>
              <a:buNone/>
            </a:pPr>
            <a:r>
              <a:rPr lang="en-US" sz="1800" dirty="0" smtClean="0">
                <a:latin typeface="Arial" charset="0"/>
              </a:rPr>
              <a:t>Agency/CFSA staff need many opportunities for dialogue/clarification to share their vision /philosophy/approach to service delivery</a:t>
            </a:r>
          </a:p>
          <a:p>
            <a:pPr eaLnBrk="1" hangingPunct="1">
              <a:lnSpc>
                <a:spcPct val="80000"/>
              </a:lnSpc>
              <a:buNone/>
            </a:pPr>
            <a:endParaRPr lang="en-US" sz="1800" dirty="0" smtClean="0">
              <a:latin typeface="Arial" charset="0"/>
            </a:endParaRPr>
          </a:p>
          <a:p>
            <a:pPr eaLnBrk="1" hangingPunct="1">
              <a:lnSpc>
                <a:spcPct val="80000"/>
              </a:lnSpc>
              <a:buNone/>
            </a:pPr>
            <a:r>
              <a:rPr lang="en-US" sz="1800" dirty="0" smtClean="0">
                <a:latin typeface="Arial" charset="0"/>
              </a:rPr>
              <a:t>Supervisors play a pivotal and critical role: </a:t>
            </a:r>
          </a:p>
          <a:p>
            <a:pPr eaLnBrk="1" hangingPunct="1">
              <a:lnSpc>
                <a:spcPct val="80000"/>
              </a:lnSpc>
            </a:pPr>
            <a:r>
              <a:rPr lang="en-US" sz="1600" dirty="0" smtClean="0">
                <a:latin typeface="Arial" charset="0"/>
              </a:rPr>
              <a:t>Reflective supervision, critical thinking and discussion of the “big picture” are very  important</a:t>
            </a:r>
          </a:p>
          <a:p>
            <a:pPr eaLnBrk="1" hangingPunct="1">
              <a:lnSpc>
                <a:spcPct val="80000"/>
              </a:lnSpc>
            </a:pPr>
            <a:r>
              <a:rPr lang="en-US" sz="1600" dirty="0" smtClean="0">
                <a:latin typeface="Arial" charset="0"/>
              </a:rPr>
              <a:t>Assisting with awareness of how beliefs, values and biases impact decision making (i.e. perception of single moms, role of men/fathers, extended families)</a:t>
            </a:r>
          </a:p>
          <a:p>
            <a:pPr eaLnBrk="1" hangingPunct="1">
              <a:lnSpc>
                <a:spcPct val="80000"/>
              </a:lnSpc>
            </a:pPr>
            <a:endParaRPr lang="en-US" sz="1800" dirty="0" smtClean="0">
              <a:latin typeface="Arial" charset="0"/>
            </a:endParaRPr>
          </a:p>
          <a:p>
            <a:pPr eaLnBrk="1" hangingPunct="1">
              <a:lnSpc>
                <a:spcPct val="80000"/>
              </a:lnSpc>
              <a:buNone/>
            </a:pPr>
            <a:r>
              <a:rPr lang="en-US" sz="1800" dirty="0" smtClean="0">
                <a:latin typeface="Arial" charset="0"/>
              </a:rPr>
              <a:t>For families where there has been success, </a:t>
            </a:r>
            <a:r>
              <a:rPr lang="en-US" sz="1800" b="1" dirty="0" smtClean="0">
                <a:latin typeface="Arial" charset="0"/>
              </a:rPr>
              <a:t>critical factors </a:t>
            </a:r>
            <a:r>
              <a:rPr lang="en-US" sz="1800" dirty="0" smtClean="0">
                <a:latin typeface="Arial" charset="0"/>
              </a:rPr>
              <a:t>include:</a:t>
            </a:r>
          </a:p>
          <a:p>
            <a:pPr lvl="1" eaLnBrk="1" hangingPunct="1">
              <a:lnSpc>
                <a:spcPct val="80000"/>
              </a:lnSpc>
            </a:pPr>
            <a:r>
              <a:rPr lang="en-US" sz="1800" dirty="0" smtClean="0">
                <a:latin typeface="Arial" charset="0"/>
              </a:rPr>
              <a:t>Early engagement</a:t>
            </a:r>
          </a:p>
          <a:p>
            <a:pPr lvl="1" eaLnBrk="1" hangingPunct="1">
              <a:lnSpc>
                <a:spcPct val="80000"/>
              </a:lnSpc>
            </a:pPr>
            <a:r>
              <a:rPr lang="en-US" sz="1800" dirty="0" smtClean="0">
                <a:latin typeface="Arial" charset="0"/>
              </a:rPr>
              <a:t>Intensive family contact </a:t>
            </a:r>
          </a:p>
          <a:p>
            <a:pPr lvl="1" eaLnBrk="1" hangingPunct="1">
              <a:lnSpc>
                <a:spcPct val="80000"/>
              </a:lnSpc>
            </a:pPr>
            <a:r>
              <a:rPr lang="en-US" sz="1800" dirty="0" smtClean="0">
                <a:latin typeface="Arial" charset="0"/>
              </a:rPr>
              <a:t>Positive relational work </a:t>
            </a:r>
          </a:p>
          <a:p>
            <a:pPr lvl="1" eaLnBrk="1" hangingPunct="1">
              <a:lnSpc>
                <a:spcPct val="80000"/>
              </a:lnSpc>
            </a:pPr>
            <a:endParaRPr lang="en-US" sz="1800" dirty="0" smtClean="0">
              <a:latin typeface="Arial" charset="0"/>
            </a:endParaRPr>
          </a:p>
          <a:p>
            <a:pPr eaLnBrk="1" hangingPunct="1">
              <a:lnSpc>
                <a:spcPct val="80000"/>
              </a:lnSpc>
              <a:buNone/>
            </a:pPr>
            <a:r>
              <a:rPr lang="en-US" sz="2000" b="1" i="1" dirty="0" smtClean="0">
                <a:latin typeface="Arial" charset="0"/>
              </a:rPr>
              <a:t>The best indicator of success is the nature of the relationship of the client to the worker</a:t>
            </a:r>
          </a:p>
          <a:p>
            <a:pPr>
              <a:buNone/>
            </a:pPr>
            <a:endParaRPr lang="en-CA" dirty="0"/>
          </a:p>
        </p:txBody>
      </p:sp>
      <p:sp>
        <p:nvSpPr>
          <p:cNvPr id="3" name="Title 2"/>
          <p:cNvSpPr>
            <a:spLocks noGrp="1"/>
          </p:cNvSpPr>
          <p:nvPr>
            <p:ph type="title"/>
          </p:nvPr>
        </p:nvSpPr>
        <p:spPr>
          <a:xfrm>
            <a:off x="457200" y="274638"/>
            <a:ext cx="8229600" cy="715962"/>
          </a:xfrm>
        </p:spPr>
        <p:txBody>
          <a:bodyPr>
            <a:normAutofit fontScale="90000"/>
          </a:bodyPr>
          <a:lstStyle/>
          <a:p>
            <a:r>
              <a:rPr lang="en-CA" dirty="0" smtClean="0"/>
              <a:t>Relational Practice</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17</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228600" y="1066800"/>
            <a:ext cx="8915400" cy="5410200"/>
          </a:xfrm>
        </p:spPr>
        <p:txBody>
          <a:bodyPr>
            <a:noAutofit/>
          </a:bodyPr>
          <a:lstStyle/>
          <a:p>
            <a:pPr eaLnBrk="1" hangingPunct="1">
              <a:lnSpc>
                <a:spcPct val="80000"/>
              </a:lnSpc>
              <a:buNone/>
            </a:pPr>
            <a:r>
              <a:rPr lang="en-US" sz="1800" dirty="0" smtClean="0">
                <a:latin typeface="+mj-lt"/>
              </a:rPr>
              <a:t> </a:t>
            </a:r>
            <a:r>
              <a:rPr lang="en-CA" sz="1800" dirty="0" smtClean="0">
                <a:latin typeface="+mj-lt"/>
              </a:rPr>
              <a:t>Delegated staff and Agency staff collaboration is not always easy!!</a:t>
            </a:r>
          </a:p>
          <a:p>
            <a:pPr eaLnBrk="1" hangingPunct="1">
              <a:lnSpc>
                <a:spcPct val="80000"/>
              </a:lnSpc>
              <a:buNone/>
            </a:pPr>
            <a:endParaRPr lang="en-US" sz="1800" dirty="0" smtClean="0">
              <a:latin typeface="+mj-lt"/>
            </a:endParaRPr>
          </a:p>
          <a:p>
            <a:pPr lvl="1" eaLnBrk="1" hangingPunct="1">
              <a:lnSpc>
                <a:spcPct val="80000"/>
              </a:lnSpc>
            </a:pPr>
            <a:r>
              <a:rPr lang="en-US" sz="1800" dirty="0" smtClean="0">
                <a:latin typeface="+mj-lt"/>
              </a:rPr>
              <a:t>Need to ensure that there is joint agreement of how issues will be resolved</a:t>
            </a:r>
          </a:p>
          <a:p>
            <a:pPr lvl="1" eaLnBrk="1" hangingPunct="1">
              <a:lnSpc>
                <a:spcPct val="80000"/>
              </a:lnSpc>
            </a:pPr>
            <a:endParaRPr lang="en-US" sz="1800" dirty="0" smtClean="0">
              <a:latin typeface="+mj-lt"/>
            </a:endParaRPr>
          </a:p>
          <a:p>
            <a:pPr lvl="1" eaLnBrk="1" hangingPunct="1">
              <a:lnSpc>
                <a:spcPct val="80000"/>
              </a:lnSpc>
            </a:pPr>
            <a:r>
              <a:rPr lang="en-US" sz="1800" dirty="0" smtClean="0">
                <a:latin typeface="+mj-lt"/>
              </a:rPr>
              <a:t>Common understanding of principles and the language being used</a:t>
            </a:r>
          </a:p>
          <a:p>
            <a:pPr lvl="1" eaLnBrk="1" hangingPunct="1">
              <a:lnSpc>
                <a:spcPct val="80000"/>
              </a:lnSpc>
              <a:buNone/>
            </a:pPr>
            <a:endParaRPr lang="en-US" sz="1800" dirty="0" smtClean="0">
              <a:latin typeface="+mj-lt"/>
            </a:endParaRPr>
          </a:p>
          <a:p>
            <a:pPr eaLnBrk="1" hangingPunct="1">
              <a:lnSpc>
                <a:spcPct val="80000"/>
              </a:lnSpc>
              <a:buNone/>
            </a:pPr>
            <a:endParaRPr lang="en-US" sz="1800" dirty="0" smtClean="0">
              <a:latin typeface="+mj-lt"/>
            </a:endParaRPr>
          </a:p>
          <a:p>
            <a:pPr eaLnBrk="1" hangingPunct="1">
              <a:lnSpc>
                <a:spcPct val="80000"/>
              </a:lnSpc>
              <a:buNone/>
            </a:pPr>
            <a:r>
              <a:rPr lang="en-US" sz="1800" dirty="0" smtClean="0">
                <a:latin typeface="+mj-lt"/>
              </a:rPr>
              <a:t>Areas where issues arise:</a:t>
            </a:r>
          </a:p>
          <a:p>
            <a:pPr lvl="1" eaLnBrk="1" hangingPunct="1">
              <a:lnSpc>
                <a:spcPct val="80000"/>
              </a:lnSpc>
            </a:pPr>
            <a:r>
              <a:rPr lang="en-US" sz="1800" dirty="0" smtClean="0">
                <a:latin typeface="+mj-lt"/>
              </a:rPr>
              <a:t>Agencies/communities need a better understanding of the Casework Practice Model, legal issues and responsibilities of delegated workers </a:t>
            </a:r>
          </a:p>
          <a:p>
            <a:pPr lvl="1" eaLnBrk="1" hangingPunct="1">
              <a:lnSpc>
                <a:spcPct val="80000"/>
              </a:lnSpc>
            </a:pPr>
            <a:endParaRPr lang="en-US" sz="1800" dirty="0" smtClean="0">
              <a:latin typeface="+mj-lt"/>
            </a:endParaRPr>
          </a:p>
          <a:p>
            <a:pPr lvl="1" eaLnBrk="1" hangingPunct="1">
              <a:lnSpc>
                <a:spcPct val="80000"/>
              </a:lnSpc>
            </a:pPr>
            <a:r>
              <a:rPr lang="en-US" sz="1800" dirty="0" smtClean="0">
                <a:latin typeface="+mj-lt"/>
              </a:rPr>
              <a:t>Ministry staff could benefit from a more in depth understanding of agency’s expertise in supporting and enhancing well being of children/families</a:t>
            </a:r>
          </a:p>
          <a:p>
            <a:pPr lvl="1" eaLnBrk="1" hangingPunct="1">
              <a:lnSpc>
                <a:spcPct val="80000"/>
              </a:lnSpc>
            </a:pPr>
            <a:endParaRPr lang="en-US" sz="1800" dirty="0" smtClean="0">
              <a:latin typeface="+mj-lt"/>
            </a:endParaRPr>
          </a:p>
          <a:p>
            <a:pPr lvl="1" eaLnBrk="1" hangingPunct="1">
              <a:lnSpc>
                <a:spcPct val="80000"/>
              </a:lnSpc>
            </a:pPr>
            <a:r>
              <a:rPr lang="en-CA" sz="1800" dirty="0" smtClean="0">
                <a:latin typeface="+mj-lt"/>
              </a:rPr>
              <a:t>Decision points where Agency/CFSA workers need to talk about next steps</a:t>
            </a:r>
          </a:p>
          <a:p>
            <a:pPr lvl="2" eaLnBrk="1" hangingPunct="1">
              <a:lnSpc>
                <a:spcPct val="80000"/>
              </a:lnSpc>
              <a:buNone/>
            </a:pPr>
            <a:r>
              <a:rPr lang="en-CA" sz="1800" dirty="0" smtClean="0">
                <a:latin typeface="+mj-lt"/>
              </a:rPr>
              <a:t>   i.e. Case planning when children come into care, placements and family supports as part of service planning </a:t>
            </a:r>
          </a:p>
          <a:p>
            <a:pPr>
              <a:buNone/>
            </a:pPr>
            <a:r>
              <a:rPr lang="en-CA" sz="1800" dirty="0" smtClean="0">
                <a:latin typeface="+mj-lt"/>
              </a:rPr>
              <a:t> </a:t>
            </a:r>
          </a:p>
          <a:p>
            <a:pPr marL="419100" lvl="1">
              <a:buNone/>
            </a:pPr>
            <a:endParaRPr lang="en-US" sz="1600" dirty="0" smtClean="0">
              <a:latin typeface="+mj-lt"/>
            </a:endParaRPr>
          </a:p>
          <a:p>
            <a:pPr marL="419100" lvl="1">
              <a:buNone/>
            </a:pPr>
            <a:endParaRPr lang="en-US" sz="1600" dirty="0" smtClean="0">
              <a:latin typeface="+mj-lt"/>
            </a:endParaRPr>
          </a:p>
          <a:p>
            <a:pPr marL="419100" lvl="1" eaLnBrk="1" hangingPunct="1">
              <a:buNone/>
            </a:pPr>
            <a:endParaRPr lang="en-US" sz="1600" dirty="0" smtClean="0">
              <a:latin typeface="+mj-lt"/>
            </a:endParaRPr>
          </a:p>
          <a:p>
            <a:pPr marL="0" indent="0" eaLnBrk="1" hangingPunct="1">
              <a:buNone/>
            </a:pPr>
            <a:endParaRPr lang="en-US" sz="1600" dirty="0" smtClean="0">
              <a:latin typeface="+mj-lt"/>
            </a:endParaRPr>
          </a:p>
        </p:txBody>
      </p:sp>
      <p:sp>
        <p:nvSpPr>
          <p:cNvPr id="13314" name="Rectangle 2"/>
          <p:cNvSpPr>
            <a:spLocks noGrp="1" noChangeArrowheads="1"/>
          </p:cNvSpPr>
          <p:nvPr>
            <p:ph type="title"/>
          </p:nvPr>
        </p:nvSpPr>
        <p:spPr>
          <a:xfrm>
            <a:off x="457200" y="274638"/>
            <a:ext cx="8229600" cy="792162"/>
          </a:xfrm>
        </p:spPr>
        <p:txBody>
          <a:bodyPr/>
          <a:lstStyle/>
          <a:p>
            <a:pPr eaLnBrk="1" hangingPunct="1"/>
            <a:r>
              <a:rPr lang="en-US" dirty="0" smtClean="0"/>
              <a:t>Collaboration</a:t>
            </a:r>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18</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Autofit/>
          </a:bodyPr>
          <a:lstStyle/>
          <a:p>
            <a:pPr>
              <a:defRPr/>
            </a:pPr>
            <a:r>
              <a:rPr lang="en-CA" sz="2800" dirty="0" smtClean="0"/>
              <a:t>Perspectives and Inherent Tensions</a:t>
            </a:r>
            <a:endParaRPr lang="en-CA" sz="2800" dirty="0"/>
          </a:p>
        </p:txBody>
      </p:sp>
      <p:sp>
        <p:nvSpPr>
          <p:cNvPr id="53250" name="Text Placeholder 2"/>
          <p:cNvSpPr>
            <a:spLocks noGrp="1"/>
          </p:cNvSpPr>
          <p:nvPr>
            <p:ph type="body" idx="1"/>
          </p:nvPr>
        </p:nvSpPr>
        <p:spPr>
          <a:xfrm>
            <a:off x="152400" y="5105400"/>
            <a:ext cx="4038600" cy="762000"/>
          </a:xfrm>
        </p:spPr>
        <p:txBody>
          <a:bodyPr/>
          <a:lstStyle/>
          <a:p>
            <a:endParaRPr lang="en-CA" dirty="0" smtClean="0">
              <a:latin typeface="+mj-lt"/>
            </a:endParaRPr>
          </a:p>
          <a:p>
            <a:r>
              <a:rPr lang="en-CA" sz="1400" dirty="0" smtClean="0">
                <a:latin typeface="+mj-lt"/>
              </a:rPr>
              <a:t>There is a natural  (dual) tension between a focus on </a:t>
            </a:r>
            <a:r>
              <a:rPr lang="en-CA" sz="1400" b="1" dirty="0" smtClean="0">
                <a:latin typeface="+mj-lt"/>
              </a:rPr>
              <a:t>Safety</a:t>
            </a:r>
            <a:r>
              <a:rPr lang="en-CA" sz="1400" dirty="0" smtClean="0">
                <a:latin typeface="+mj-lt"/>
              </a:rPr>
              <a:t> vs. </a:t>
            </a:r>
            <a:r>
              <a:rPr lang="en-CA" sz="1400" b="1" dirty="0" smtClean="0">
                <a:latin typeface="+mj-lt"/>
              </a:rPr>
              <a:t>Well-being</a:t>
            </a:r>
            <a:r>
              <a:rPr lang="en-CA" sz="1400" dirty="0" smtClean="0">
                <a:latin typeface="+mj-lt"/>
              </a:rPr>
              <a:t> </a:t>
            </a:r>
          </a:p>
          <a:p>
            <a:endParaRPr lang="en-CA" dirty="0" smtClean="0"/>
          </a:p>
        </p:txBody>
      </p:sp>
      <p:sp>
        <p:nvSpPr>
          <p:cNvPr id="53251" name="Text Placeholder 3"/>
          <p:cNvSpPr>
            <a:spLocks noGrp="1"/>
          </p:cNvSpPr>
          <p:nvPr>
            <p:ph type="body" sz="half" idx="3"/>
          </p:nvPr>
        </p:nvSpPr>
        <p:spPr>
          <a:xfrm>
            <a:off x="4800600" y="5105400"/>
            <a:ext cx="3581400" cy="762000"/>
          </a:xfrm>
        </p:spPr>
        <p:txBody>
          <a:bodyPr/>
          <a:lstStyle/>
          <a:p>
            <a:endParaRPr lang="en-CA" dirty="0" smtClean="0">
              <a:latin typeface="+mj-lt"/>
            </a:endParaRPr>
          </a:p>
          <a:p>
            <a:r>
              <a:rPr lang="en-CA" sz="1400" dirty="0" smtClean="0">
                <a:latin typeface="+mj-lt"/>
              </a:rPr>
              <a:t>Families focus upon </a:t>
            </a:r>
            <a:r>
              <a:rPr lang="en-CA" sz="1400" b="1" dirty="0" smtClean="0">
                <a:latin typeface="+mj-lt"/>
              </a:rPr>
              <a:t>Permanence</a:t>
            </a:r>
            <a:r>
              <a:rPr lang="en-CA" sz="1400" dirty="0" smtClean="0">
                <a:latin typeface="+mj-lt"/>
              </a:rPr>
              <a:t> almost immediately</a:t>
            </a:r>
          </a:p>
          <a:p>
            <a:endParaRPr lang="en-CA" dirty="0" smtClean="0"/>
          </a:p>
        </p:txBody>
      </p:sp>
      <p:graphicFrame>
        <p:nvGraphicFramePr>
          <p:cNvPr id="8" name="Content Placeholder 7"/>
          <p:cNvGraphicFramePr>
            <a:graphicFrameLocks noGrp="1"/>
          </p:cNvGraphicFramePr>
          <p:nvPr>
            <p:ph sz="quarter" idx="2"/>
          </p:nvPr>
        </p:nvGraphicFramePr>
        <p:xfrm>
          <a:off x="304800" y="2819400"/>
          <a:ext cx="2667000" cy="152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6"/>
          <p:cNvGraphicFramePr>
            <a:graphicFrameLocks noGrp="1"/>
          </p:cNvGraphicFramePr>
          <p:nvPr>
            <p:ph sz="quarter" idx="4"/>
          </p:nvPr>
        </p:nvGraphicFramePr>
        <p:xfrm>
          <a:off x="4572000" y="2514600"/>
          <a:ext cx="3581400" cy="2286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Rectangle 8"/>
          <p:cNvSpPr/>
          <p:nvPr/>
        </p:nvSpPr>
        <p:spPr>
          <a:xfrm>
            <a:off x="0" y="6019800"/>
            <a:ext cx="8915400" cy="646331"/>
          </a:xfrm>
          <a:prstGeom prst="rect">
            <a:avLst/>
          </a:prstGeom>
        </p:spPr>
        <p:txBody>
          <a:bodyPr wrap="square">
            <a:spAutoFit/>
          </a:bodyPr>
          <a:lstStyle/>
          <a:p>
            <a:r>
              <a:rPr lang="en-CA" dirty="0" smtClean="0"/>
              <a:t>Focus on Outcomes Involves: not just  </a:t>
            </a:r>
            <a:r>
              <a:rPr lang="en-CA" u="sng" dirty="0" smtClean="0"/>
              <a:t>dual tension</a:t>
            </a:r>
            <a:r>
              <a:rPr lang="en-CA" dirty="0" smtClean="0"/>
              <a:t>  between CFSA and Agency </a:t>
            </a:r>
            <a:br>
              <a:rPr lang="en-CA" dirty="0" smtClean="0"/>
            </a:br>
            <a:r>
              <a:rPr lang="en-CA" dirty="0" smtClean="0"/>
              <a:t>but  </a:t>
            </a:r>
            <a:r>
              <a:rPr lang="en-CA" u="sng" dirty="0" smtClean="0"/>
              <a:t>tri-partite tension </a:t>
            </a:r>
            <a:r>
              <a:rPr lang="en-CA" dirty="0" smtClean="0"/>
              <a:t>between</a:t>
            </a:r>
            <a:r>
              <a:rPr lang="en-CA" u="sng" dirty="0" smtClean="0"/>
              <a:t> </a:t>
            </a:r>
            <a:r>
              <a:rPr lang="en-CA" dirty="0" smtClean="0"/>
              <a:t>CFSA, Agency and Family </a:t>
            </a:r>
            <a:endParaRPr lang="en-CA" dirty="0"/>
          </a:p>
        </p:txBody>
      </p:sp>
      <p:sp>
        <p:nvSpPr>
          <p:cNvPr id="10" name="Rectangle 9"/>
          <p:cNvSpPr/>
          <p:nvPr/>
        </p:nvSpPr>
        <p:spPr>
          <a:xfrm>
            <a:off x="0" y="1066799"/>
            <a:ext cx="9144000" cy="1723549"/>
          </a:xfrm>
          <a:prstGeom prst="rect">
            <a:avLst/>
          </a:prstGeom>
        </p:spPr>
        <p:txBody>
          <a:bodyPr wrap="square">
            <a:spAutoFit/>
          </a:bodyPr>
          <a:lstStyle/>
          <a:p>
            <a:pPr>
              <a:buNone/>
            </a:pPr>
            <a:r>
              <a:rPr lang="en-CA" dirty="0" smtClean="0"/>
              <a:t>Delegated workers, agency workers and families often have quite different:</a:t>
            </a:r>
          </a:p>
          <a:p>
            <a:pPr lvl="1">
              <a:buFont typeface="Arial" pitchFamily="34" charset="0"/>
              <a:buChar char="•"/>
            </a:pPr>
            <a:r>
              <a:rPr lang="en-CA" dirty="0" smtClean="0"/>
              <a:t>Perspectives</a:t>
            </a:r>
          </a:p>
          <a:p>
            <a:pPr lvl="1">
              <a:buFont typeface="Arial" pitchFamily="34" charset="0"/>
              <a:buChar char="•"/>
            </a:pPr>
            <a:r>
              <a:rPr lang="en-CA" dirty="0" smtClean="0"/>
              <a:t>Focus on what is most important</a:t>
            </a:r>
          </a:p>
          <a:p>
            <a:pPr lvl="3">
              <a:buFont typeface="Arial" pitchFamily="34" charset="0"/>
              <a:buChar char="•"/>
            </a:pPr>
            <a:r>
              <a:rPr lang="en-CA" sz="1600" dirty="0" smtClean="0"/>
              <a:t>Delegated staff(safety), Agency staff(well-being), Family (permanence)  </a:t>
            </a:r>
          </a:p>
          <a:p>
            <a:pPr lvl="1">
              <a:buFont typeface="Arial" pitchFamily="34" charset="0"/>
              <a:buChar char="•"/>
            </a:pPr>
            <a:r>
              <a:rPr lang="en-CA" dirty="0" smtClean="0"/>
              <a:t>Ways of approaching issues and </a:t>
            </a:r>
          </a:p>
          <a:p>
            <a:pPr lvl="1">
              <a:buFont typeface="Arial" pitchFamily="34" charset="0"/>
              <a:buChar char="•"/>
            </a:pPr>
            <a:r>
              <a:rPr lang="en-CA" dirty="0" smtClean="0"/>
              <a:t>Problem solving</a:t>
            </a:r>
          </a:p>
        </p:txBody>
      </p:sp>
      <p:sp>
        <p:nvSpPr>
          <p:cNvPr id="11" name="Slide Number Placeholder 10"/>
          <p:cNvSpPr>
            <a:spLocks noGrp="1"/>
          </p:cNvSpPr>
          <p:nvPr>
            <p:ph type="sldNum" sz="quarter" idx="12"/>
          </p:nvPr>
        </p:nvSpPr>
        <p:spPr/>
        <p:txBody>
          <a:bodyPr/>
          <a:lstStyle/>
          <a:p>
            <a:pPr>
              <a:defRPr/>
            </a:pPr>
            <a:fld id="{6E728F14-8B29-4F22-BC44-205EDA62CF91}" type="slidenum">
              <a:rPr lang="en-US" smtClean="0"/>
              <a:pPr>
                <a:defRPr/>
              </a:pPr>
              <a:t>19</a:t>
            </a:fld>
            <a:endParaRPr lang="en-US" dirty="0"/>
          </a:p>
        </p:txBody>
      </p:sp>
      <p:sp>
        <p:nvSpPr>
          <p:cNvPr id="12" name="Footer Placeholder 11"/>
          <p:cNvSpPr>
            <a:spLocks noGrp="1"/>
          </p:cNvSpPr>
          <p:nvPr>
            <p:ph type="ftr" sz="quarter" idx="11"/>
          </p:nvPr>
        </p:nvSpPr>
        <p:spPr/>
        <p:txBody>
          <a:bodyPr/>
          <a:lstStyle/>
          <a:p>
            <a:pPr>
              <a:defRPr/>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724400"/>
          </a:xfrm>
        </p:spPr>
        <p:txBody>
          <a:bodyPr/>
          <a:lstStyle/>
          <a:p>
            <a:pPr lvl="1">
              <a:buNone/>
            </a:pPr>
            <a:endParaRPr lang="en-CA" sz="2400" b="1" dirty="0" smtClean="0"/>
          </a:p>
          <a:p>
            <a:pPr lvl="1">
              <a:buNone/>
            </a:pPr>
            <a:r>
              <a:rPr lang="en-CA" sz="2400" dirty="0" smtClean="0">
                <a:latin typeface="+mj-lt"/>
              </a:rPr>
              <a:t>Historically, we have separated the child from the family and the child/family from the community. We need to re-think the paradigm to one of inclusiveness that sees the child/family and community as a whole - as the “client”. </a:t>
            </a:r>
          </a:p>
          <a:p>
            <a:pPr lvl="1">
              <a:buNone/>
            </a:pPr>
            <a:endParaRPr lang="en-CA" sz="2400" dirty="0" smtClean="0">
              <a:latin typeface="+mj-lt"/>
            </a:endParaRPr>
          </a:p>
          <a:p>
            <a:pPr lvl="1">
              <a:buNone/>
            </a:pPr>
            <a:r>
              <a:rPr lang="en-CA" sz="2400" dirty="0" smtClean="0">
                <a:latin typeface="+mj-lt"/>
              </a:rPr>
              <a:t>If the community is not able to support families, it needs to become healthy and work needs to be done to support the community to re-build/become stronger.</a:t>
            </a:r>
          </a:p>
          <a:p>
            <a:pPr lvl="6">
              <a:buNone/>
            </a:pPr>
            <a:r>
              <a:rPr lang="en-CA" sz="2400" dirty="0" smtClean="0">
                <a:latin typeface="+mj-lt"/>
              </a:rPr>
              <a:t>                              </a:t>
            </a:r>
            <a:endParaRPr lang="en-US" sz="2000" dirty="0" smtClean="0">
              <a:latin typeface="+mj-lt"/>
            </a:endParaRPr>
          </a:p>
          <a:p>
            <a:endParaRPr lang="en-CA" dirty="0"/>
          </a:p>
        </p:txBody>
      </p:sp>
      <p:sp>
        <p:nvSpPr>
          <p:cNvPr id="3" name="Title 2"/>
          <p:cNvSpPr>
            <a:spLocks noGrp="1"/>
          </p:cNvSpPr>
          <p:nvPr>
            <p:ph type="title"/>
          </p:nvPr>
        </p:nvSpPr>
        <p:spPr>
          <a:xfrm>
            <a:off x="457200" y="152400"/>
            <a:ext cx="8229600" cy="2057400"/>
          </a:xfrm>
        </p:spPr>
        <p:txBody>
          <a:bodyPr>
            <a:normAutofit fontScale="90000"/>
          </a:bodyPr>
          <a:lstStyle/>
          <a:p>
            <a:pPr algn="ctr"/>
            <a:r>
              <a:rPr lang="en-CA" sz="3100" dirty="0" smtClean="0"/>
              <a:t/>
            </a:r>
            <a:br>
              <a:rPr lang="en-CA" sz="3100" dirty="0" smtClean="0"/>
            </a:br>
            <a:r>
              <a:rPr lang="en-CA" sz="3100" dirty="0" smtClean="0"/>
              <a:t>To Have Successful Adults, </a:t>
            </a:r>
            <a:br>
              <a:rPr lang="en-CA" sz="3100" dirty="0" smtClean="0"/>
            </a:br>
            <a:r>
              <a:rPr lang="en-CA" sz="3100" dirty="0" smtClean="0"/>
              <a:t>Children Need a Healthy Family</a:t>
            </a:r>
            <a:br>
              <a:rPr lang="en-CA" sz="3100" dirty="0" smtClean="0"/>
            </a:br>
            <a:r>
              <a:rPr lang="en-CA" sz="3100" dirty="0" smtClean="0"/>
              <a:t> That is Supported by a Healthy Community </a:t>
            </a:r>
            <a:br>
              <a:rPr lang="en-CA" sz="3100" dirty="0" smtClean="0"/>
            </a:br>
            <a:r>
              <a:rPr lang="en-CA" sz="3100" dirty="0" smtClean="0"/>
              <a:t>			</a:t>
            </a:r>
            <a:r>
              <a:rPr lang="en-CA" sz="4400" dirty="0" smtClean="0"/>
              <a:t> </a:t>
            </a:r>
            <a:r>
              <a:rPr lang="en-CA" sz="2000" dirty="0" smtClean="0"/>
              <a:t>Dr. William Bell, Casey Foundation</a:t>
            </a:r>
            <a:r>
              <a:rPr lang="en-CA" sz="4400" dirty="0" smtClean="0"/>
              <a:t/>
            </a:r>
            <a:br>
              <a:rPr lang="en-CA" sz="4400" dirty="0" smtClean="0"/>
            </a:b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138"/>
            <a:ext cx="8610600" cy="4525962"/>
          </a:xfrm>
        </p:spPr>
        <p:txBody>
          <a:bodyPr>
            <a:normAutofit/>
          </a:bodyPr>
          <a:lstStyle/>
          <a:p>
            <a:pPr>
              <a:buNone/>
            </a:pPr>
            <a:r>
              <a:rPr lang="en-CA" sz="1800" dirty="0" smtClean="0">
                <a:latin typeface="+mj-lt"/>
              </a:rPr>
              <a:t>Roles of delegated worker/agency worker/family need to be defined, known and respected</a:t>
            </a:r>
          </a:p>
          <a:p>
            <a:pPr lvl="1"/>
            <a:r>
              <a:rPr lang="en-CA" sz="1800" dirty="0" smtClean="0">
                <a:latin typeface="+mj-lt"/>
              </a:rPr>
              <a:t>Delegated responsibility - definition, implications understood</a:t>
            </a:r>
          </a:p>
          <a:p>
            <a:pPr lvl="1"/>
            <a:r>
              <a:rPr lang="en-CA" sz="1800" dirty="0" smtClean="0">
                <a:latin typeface="+mj-lt"/>
              </a:rPr>
              <a:t>Agency – to support families to move through change to achieve 		outcomes  </a:t>
            </a:r>
          </a:p>
          <a:p>
            <a:pPr lvl="1"/>
            <a:r>
              <a:rPr lang="en-CA" sz="1800" dirty="0" smtClean="0">
                <a:latin typeface="+mj-lt"/>
              </a:rPr>
              <a:t>Family – to be heard; to be an active participant who maintains 		familial responsibilities</a:t>
            </a:r>
          </a:p>
          <a:p>
            <a:pPr marL="109728" lvl="0" indent="0">
              <a:buNone/>
            </a:pPr>
            <a:endParaRPr lang="en-CA" sz="1800" dirty="0">
              <a:latin typeface="+mj-lt"/>
            </a:endParaRPr>
          </a:p>
          <a:p>
            <a:pPr lvl="0">
              <a:buNone/>
            </a:pPr>
            <a:r>
              <a:rPr lang="en-CA" sz="1800" dirty="0" smtClean="0">
                <a:latin typeface="+mj-lt"/>
              </a:rPr>
              <a:t>Rights of child have not changed  </a:t>
            </a:r>
          </a:p>
          <a:p>
            <a:pPr lvl="1"/>
            <a:r>
              <a:rPr lang="en-CA" sz="1800" dirty="0" smtClean="0">
                <a:latin typeface="+mj-lt"/>
              </a:rPr>
              <a:t>Children’s Advocate, procedural rights</a:t>
            </a:r>
          </a:p>
          <a:p>
            <a:pPr lvl="1"/>
            <a:r>
              <a:rPr lang="en-CA" sz="1800" dirty="0" smtClean="0">
                <a:latin typeface="+mj-lt"/>
              </a:rPr>
              <a:t>United Nations Convention on the Rights of the Child – foundational  </a:t>
            </a:r>
          </a:p>
          <a:p>
            <a:pPr lvl="1"/>
            <a:endParaRPr lang="en-CA" sz="1800" dirty="0" smtClean="0">
              <a:latin typeface="+mj-lt"/>
            </a:endParaRPr>
          </a:p>
          <a:p>
            <a:pPr eaLnBrk="1" hangingPunct="1">
              <a:lnSpc>
                <a:spcPct val="80000"/>
              </a:lnSpc>
              <a:buNone/>
            </a:pPr>
            <a:r>
              <a:rPr lang="en-US" sz="1800" dirty="0" smtClean="0">
                <a:latin typeface="+mj-lt"/>
              </a:rPr>
              <a:t>Roles and responsibilities appear to be easy to navigate early in involvement but tend to become more complex the longer the involvement</a:t>
            </a:r>
          </a:p>
          <a:p>
            <a:pPr lvl="1">
              <a:buNone/>
            </a:pPr>
            <a:endParaRPr lang="en-CA" dirty="0" smtClean="0"/>
          </a:p>
          <a:p>
            <a:pPr lvl="1"/>
            <a:endParaRPr lang="en-CA" dirty="0" smtClean="0"/>
          </a:p>
          <a:p>
            <a:pPr lvl="1"/>
            <a:endParaRPr lang="en-CA" dirty="0" smtClean="0"/>
          </a:p>
          <a:p>
            <a:pPr lvl="0"/>
            <a:endParaRPr lang="en-CA" dirty="0" smtClean="0"/>
          </a:p>
          <a:p>
            <a:endParaRPr lang="en-CA" dirty="0"/>
          </a:p>
        </p:txBody>
      </p:sp>
      <p:sp>
        <p:nvSpPr>
          <p:cNvPr id="3" name="Title 2"/>
          <p:cNvSpPr>
            <a:spLocks noGrp="1"/>
          </p:cNvSpPr>
          <p:nvPr>
            <p:ph type="title"/>
          </p:nvPr>
        </p:nvSpPr>
        <p:spPr/>
        <p:txBody>
          <a:bodyPr>
            <a:normAutofit/>
          </a:bodyPr>
          <a:lstStyle/>
          <a:p>
            <a:r>
              <a:rPr lang="en-CA" dirty="0" smtClean="0"/>
              <a:t>Role Clarification</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20</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534400" cy="5486400"/>
          </a:xfrm>
        </p:spPr>
        <p:txBody>
          <a:bodyPr>
            <a:noAutofit/>
          </a:bodyPr>
          <a:lstStyle/>
          <a:p>
            <a:pPr>
              <a:buNone/>
            </a:pPr>
            <a:r>
              <a:rPr lang="en-CA" sz="1600" dirty="0" smtClean="0">
                <a:latin typeface="+mj-lt"/>
              </a:rPr>
              <a:t>Need for agreement and consistency of approach(s) used by CFSA and Agency staff.  </a:t>
            </a:r>
          </a:p>
          <a:p>
            <a:pPr>
              <a:buNone/>
            </a:pPr>
            <a:endParaRPr lang="en-CA" sz="1600" dirty="0" smtClean="0">
              <a:latin typeface="+mj-lt"/>
            </a:endParaRPr>
          </a:p>
          <a:p>
            <a:pPr>
              <a:buNone/>
            </a:pPr>
            <a:r>
              <a:rPr lang="en-CA" sz="1600" dirty="0" smtClean="0">
                <a:latin typeface="+mj-lt"/>
              </a:rPr>
              <a:t>Bill Madsen uses the analogy of a pizza with many slices, with each practice model/approach a slice. It is </a:t>
            </a:r>
            <a:r>
              <a:rPr lang="en-CA" sz="1600" b="1" dirty="0" smtClean="0">
                <a:latin typeface="+mj-lt"/>
              </a:rPr>
              <a:t>the whole that is needed </a:t>
            </a:r>
            <a:r>
              <a:rPr lang="en-CA" sz="1600" dirty="0" smtClean="0">
                <a:latin typeface="+mj-lt"/>
              </a:rPr>
              <a:t>– not a single approach </a:t>
            </a:r>
          </a:p>
          <a:p>
            <a:pPr>
              <a:buNone/>
              <a:defRPr/>
            </a:pPr>
            <a:endParaRPr lang="en-CA" sz="1600" dirty="0" smtClean="0">
              <a:latin typeface="+mj-lt"/>
            </a:endParaRPr>
          </a:p>
          <a:p>
            <a:pPr lvl="1">
              <a:defRPr/>
            </a:pPr>
            <a:r>
              <a:rPr lang="en-CA" sz="1600" dirty="0" smtClean="0">
                <a:latin typeface="+mj-lt"/>
              </a:rPr>
              <a:t>Assessment / planning for safety as well as mitigating risk/danger	</a:t>
            </a:r>
          </a:p>
          <a:p>
            <a:pPr lvl="2">
              <a:defRPr/>
            </a:pPr>
            <a:r>
              <a:rPr lang="en-CA" sz="1400" dirty="0" smtClean="0">
                <a:latin typeface="+mj-lt"/>
              </a:rPr>
              <a:t>Signs of Safety /Collaborative Helping </a:t>
            </a:r>
          </a:p>
          <a:p>
            <a:pPr lvl="2">
              <a:buNone/>
              <a:defRPr/>
            </a:pPr>
            <a:endParaRPr lang="en-CA" sz="1600" dirty="0" smtClean="0">
              <a:latin typeface="+mj-lt"/>
            </a:endParaRPr>
          </a:p>
          <a:p>
            <a:pPr lvl="1">
              <a:defRPr/>
            </a:pPr>
            <a:r>
              <a:rPr lang="en-CA" sz="1600" dirty="0" smtClean="0">
                <a:latin typeface="+mj-lt"/>
              </a:rPr>
              <a:t>Appreciative Inquiry  </a:t>
            </a:r>
          </a:p>
          <a:p>
            <a:pPr lvl="2">
              <a:defRPr/>
            </a:pPr>
            <a:r>
              <a:rPr lang="en-CA" sz="1400" dirty="0" smtClean="0">
                <a:latin typeface="+mj-lt"/>
              </a:rPr>
              <a:t>What are we worried about? What’s working well? What needs to happen?</a:t>
            </a:r>
          </a:p>
          <a:p>
            <a:pPr lvl="2">
              <a:buNone/>
              <a:defRPr/>
            </a:pPr>
            <a:endParaRPr lang="en-CA" sz="1400" dirty="0" smtClean="0">
              <a:latin typeface="+mj-lt"/>
            </a:endParaRPr>
          </a:p>
          <a:p>
            <a:pPr lvl="1">
              <a:defRPr/>
            </a:pPr>
            <a:r>
              <a:rPr lang="en-CA" sz="1600" dirty="0" smtClean="0">
                <a:latin typeface="+mj-lt"/>
              </a:rPr>
              <a:t> Motivational Interviewing/ Narrative and Solution-Focused Therapies</a:t>
            </a:r>
          </a:p>
          <a:p>
            <a:pPr lvl="2"/>
            <a:r>
              <a:rPr lang="en-CA" sz="1400" dirty="0" smtClean="0">
                <a:latin typeface="+mj-lt"/>
              </a:rPr>
              <a:t>Relationship/Engagement</a:t>
            </a:r>
          </a:p>
          <a:p>
            <a:pPr lvl="2"/>
            <a:r>
              <a:rPr lang="en-CA" sz="1400" dirty="0" smtClean="0">
                <a:latin typeface="+mj-lt"/>
              </a:rPr>
              <a:t>Asset/ strength based </a:t>
            </a:r>
          </a:p>
          <a:p>
            <a:pPr lvl="2"/>
            <a:r>
              <a:rPr lang="en-CA" sz="1400" dirty="0" smtClean="0">
                <a:latin typeface="+mj-lt"/>
              </a:rPr>
              <a:t>Evidence based</a:t>
            </a:r>
          </a:p>
          <a:p>
            <a:pPr lvl="2"/>
            <a:r>
              <a:rPr lang="en-CA" sz="1400" dirty="0" smtClean="0">
                <a:latin typeface="+mj-lt"/>
              </a:rPr>
              <a:t>Community based</a:t>
            </a:r>
          </a:p>
          <a:p>
            <a:pPr lvl="2"/>
            <a:endParaRPr lang="en-CA" sz="1600" dirty="0" smtClean="0">
              <a:latin typeface="+mj-lt"/>
            </a:endParaRPr>
          </a:p>
          <a:p>
            <a:pPr>
              <a:buNone/>
              <a:defRPr/>
            </a:pPr>
            <a:r>
              <a:rPr lang="en-CA" sz="1600" dirty="0" smtClean="0">
                <a:latin typeface="+mj-lt"/>
              </a:rPr>
              <a:t>			Region 6 -  Developed a Shared Practice Framework</a:t>
            </a:r>
          </a:p>
          <a:p>
            <a:pPr>
              <a:buNone/>
              <a:defRPr/>
            </a:pPr>
            <a:r>
              <a:rPr lang="en-CA" sz="1600" dirty="0" smtClean="0">
                <a:latin typeface="+mj-lt"/>
              </a:rPr>
              <a:t>			Regions 1 &amp; 4 are using Signs of Safety –Safety Plans vs. Service Plans</a:t>
            </a:r>
            <a:endParaRPr lang="en-CA" sz="1600" dirty="0">
              <a:latin typeface="+mj-lt"/>
            </a:endParaRPr>
          </a:p>
        </p:txBody>
      </p:sp>
      <p:sp>
        <p:nvSpPr>
          <p:cNvPr id="3" name="Title 2"/>
          <p:cNvSpPr>
            <a:spLocks noGrp="1"/>
          </p:cNvSpPr>
          <p:nvPr>
            <p:ph type="title"/>
          </p:nvPr>
        </p:nvSpPr>
        <p:spPr>
          <a:xfrm>
            <a:off x="457200" y="0"/>
            <a:ext cx="8229600" cy="990600"/>
          </a:xfrm>
        </p:spPr>
        <p:txBody>
          <a:bodyPr/>
          <a:lstStyle/>
          <a:p>
            <a:r>
              <a:rPr lang="en-CA" dirty="0" smtClean="0"/>
              <a:t>Practice model(s) </a:t>
            </a:r>
            <a:endParaRPr lang="en-CA" dirty="0"/>
          </a:p>
        </p:txBody>
      </p:sp>
      <p:pic>
        <p:nvPicPr>
          <p:cNvPr id="4" name="Picture 2" descr="C:\Users\aascf\AppData\Local\Microsoft\Windows\Temporary Internet Files\Content.IE5\EZRNKZ6L\MC900329289[1].wmf"/>
          <p:cNvPicPr>
            <a:picLocks noChangeAspect="1" noChangeArrowheads="1"/>
          </p:cNvPicPr>
          <p:nvPr/>
        </p:nvPicPr>
        <p:blipFill>
          <a:blip r:embed="rId3" cstate="print"/>
          <a:srcRect/>
          <a:stretch>
            <a:fillRect/>
          </a:stretch>
        </p:blipFill>
        <p:spPr bwMode="auto">
          <a:xfrm>
            <a:off x="7315200" y="2286000"/>
            <a:ext cx="1143000" cy="100475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436C317F-22F4-4CF4-8949-5FFA43C385E7}" type="slidenum">
              <a:rPr lang="en-US" smtClean="0"/>
              <a:pPr>
                <a:defRPr/>
              </a:pPr>
              <a:t>21</a:t>
            </a:fld>
            <a:endParaRPr lang="en-US" dirty="0"/>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Autofit/>
          </a:bodyPr>
          <a:lstStyle/>
          <a:p>
            <a:pPr>
              <a:buNone/>
            </a:pPr>
            <a:r>
              <a:rPr lang="en-US" sz="2000" dirty="0" smtClean="0">
                <a:latin typeface="+mj-lt"/>
              </a:rPr>
              <a:t>Clearly involves a multi-disciplinary approach</a:t>
            </a:r>
          </a:p>
          <a:p>
            <a:pPr marL="404813" lvl="1" indent="-200025" eaLnBrk="1" hangingPunct="1">
              <a:buNone/>
            </a:pPr>
            <a:endParaRPr lang="en-US" sz="2000" dirty="0" smtClean="0">
              <a:latin typeface="+mj-lt"/>
            </a:endParaRPr>
          </a:p>
          <a:p>
            <a:pPr marL="404813" lvl="1" indent="-200025" eaLnBrk="1" hangingPunct="1">
              <a:buNone/>
            </a:pPr>
            <a:r>
              <a:rPr lang="en-US" sz="2000" dirty="0" smtClean="0">
                <a:latin typeface="+mj-lt"/>
              </a:rPr>
              <a:t>A significant shift towards the family and child having greater control of outcomes, supported by the caseworker</a:t>
            </a:r>
          </a:p>
          <a:p>
            <a:pPr marL="404813" lvl="1" indent="-200025" eaLnBrk="1" hangingPunct="1">
              <a:buFontTx/>
              <a:buChar char="•"/>
            </a:pPr>
            <a:endParaRPr lang="en-US" sz="2000" dirty="0" smtClean="0">
              <a:latin typeface="+mj-lt"/>
            </a:endParaRPr>
          </a:p>
          <a:p>
            <a:pPr marL="404813" lvl="1" indent="-200025" eaLnBrk="1" hangingPunct="1">
              <a:buNone/>
            </a:pPr>
            <a:r>
              <a:rPr lang="en-US" sz="2000" dirty="0" smtClean="0">
                <a:latin typeface="+mj-lt"/>
              </a:rPr>
              <a:t>Relationship between team members is key.</a:t>
            </a:r>
          </a:p>
          <a:p>
            <a:pPr>
              <a:buNone/>
            </a:pPr>
            <a:endParaRPr lang="en-CA" sz="2000" dirty="0" smtClean="0">
              <a:latin typeface="+mj-lt"/>
            </a:endParaRPr>
          </a:p>
          <a:p>
            <a:pPr>
              <a:buNone/>
            </a:pPr>
            <a:r>
              <a:rPr lang="en-CA" sz="2000" dirty="0" smtClean="0">
                <a:latin typeface="+mj-lt"/>
              </a:rPr>
              <a:t>Planning with families:</a:t>
            </a:r>
          </a:p>
          <a:p>
            <a:pPr lvl="0"/>
            <a:r>
              <a:rPr lang="en-US" sz="2000" dirty="0" smtClean="0">
                <a:latin typeface="+mj-lt"/>
              </a:rPr>
              <a:t>Occur as quickly as possible</a:t>
            </a:r>
            <a:endParaRPr lang="en-CA" sz="2000" dirty="0" smtClean="0">
              <a:latin typeface="+mj-lt"/>
            </a:endParaRPr>
          </a:p>
          <a:p>
            <a:pPr lvl="0"/>
            <a:r>
              <a:rPr lang="en-US" sz="2000" dirty="0" smtClean="0">
                <a:latin typeface="+mj-lt"/>
              </a:rPr>
              <a:t>Is transparent and open</a:t>
            </a:r>
          </a:p>
          <a:p>
            <a:pPr lvl="0"/>
            <a:r>
              <a:rPr lang="en-US" sz="2000" dirty="0" smtClean="0">
                <a:latin typeface="+mj-lt"/>
              </a:rPr>
              <a:t>Include family/child goals</a:t>
            </a:r>
          </a:p>
          <a:p>
            <a:pPr lvl="0"/>
            <a:r>
              <a:rPr lang="en-US" sz="2000" dirty="0" smtClean="0">
                <a:latin typeface="+mj-lt"/>
              </a:rPr>
              <a:t>Goals, roles and expectations of all parties are clearly articulated </a:t>
            </a:r>
          </a:p>
          <a:p>
            <a:pPr lvl="0"/>
            <a:r>
              <a:rPr lang="en-US" sz="2000" dirty="0" smtClean="0">
                <a:latin typeface="+mj-lt"/>
              </a:rPr>
              <a:t>Has room for creativity, innovation and flexibility</a:t>
            </a:r>
          </a:p>
          <a:p>
            <a:pPr lvl="0"/>
            <a:r>
              <a:rPr lang="en-US" sz="2000" dirty="0" smtClean="0">
                <a:latin typeface="+mj-lt"/>
              </a:rPr>
              <a:t>Everyone’s perspective of the concerns and possible solutions are presented fairly</a:t>
            </a:r>
          </a:p>
          <a:p>
            <a:pPr marL="404813" lvl="1" indent="-200025" eaLnBrk="1" hangingPunct="1">
              <a:buFontTx/>
              <a:buChar char="•"/>
            </a:pPr>
            <a:endParaRPr lang="en-US" sz="2000" dirty="0" smtClean="0">
              <a:latin typeface="+mj-lt"/>
            </a:endParaRPr>
          </a:p>
          <a:p>
            <a:pPr marL="404813" lvl="1" indent="-200025" eaLnBrk="1" hangingPunct="1">
              <a:buFontTx/>
              <a:buChar char="•"/>
            </a:pPr>
            <a:endParaRPr lang="en-US" sz="2000" dirty="0" smtClean="0">
              <a:latin typeface="+mj-lt"/>
            </a:endParaRPr>
          </a:p>
          <a:p>
            <a:pPr marL="404813" lvl="1" indent="-200025" eaLnBrk="1" hangingPunct="1">
              <a:buFontTx/>
              <a:buChar char="•"/>
            </a:pPr>
            <a:endParaRPr lang="en-US" sz="2000" dirty="0" smtClean="0">
              <a:latin typeface="+mj-lt"/>
            </a:endParaRPr>
          </a:p>
          <a:p>
            <a:pPr lvl="0"/>
            <a:endParaRPr lang="en-US" sz="2000" dirty="0" smtClean="0">
              <a:latin typeface="+mj-lt"/>
            </a:endParaRPr>
          </a:p>
          <a:p>
            <a:pPr>
              <a:buNone/>
            </a:pPr>
            <a:endParaRPr lang="en-CA" sz="2000" dirty="0" smtClean="0">
              <a:latin typeface="+mj-lt"/>
            </a:endParaRPr>
          </a:p>
          <a:p>
            <a:pPr>
              <a:buNone/>
            </a:pPr>
            <a:endParaRPr lang="en-CA" sz="2000" dirty="0">
              <a:latin typeface="+mj-lt"/>
            </a:endParaRPr>
          </a:p>
        </p:txBody>
      </p:sp>
      <p:sp>
        <p:nvSpPr>
          <p:cNvPr id="3" name="Title 2"/>
          <p:cNvSpPr>
            <a:spLocks noGrp="1"/>
          </p:cNvSpPr>
          <p:nvPr>
            <p:ph type="title"/>
          </p:nvPr>
        </p:nvSpPr>
        <p:spPr>
          <a:xfrm>
            <a:off x="457200" y="0"/>
            <a:ext cx="8229600" cy="1143000"/>
          </a:xfrm>
        </p:spPr>
        <p:txBody>
          <a:bodyPr>
            <a:normAutofit/>
          </a:bodyPr>
          <a:lstStyle/>
          <a:p>
            <a:r>
              <a:rPr lang="en-CA" sz="3200" dirty="0" smtClean="0"/>
              <a:t>Engagement and Planning with Families</a:t>
            </a:r>
            <a:endParaRPr lang="en-CA" sz="32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22</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500"/>
          </a:xfrm>
        </p:spPr>
        <p:txBody>
          <a:bodyPr>
            <a:noAutofit/>
          </a:bodyPr>
          <a:lstStyle/>
          <a:p>
            <a:pPr>
              <a:buNone/>
            </a:pPr>
            <a:r>
              <a:rPr lang="en-CA" sz="1600" dirty="0" smtClean="0">
                <a:latin typeface="+mj-lt"/>
              </a:rPr>
              <a:t>An OBSD goal is for the family to have a single plan </a:t>
            </a:r>
            <a:r>
              <a:rPr lang="en-CA" sz="1600" i="1" dirty="0" smtClean="0">
                <a:latin typeface="+mj-lt"/>
              </a:rPr>
              <a:t>(this is not yet  the case in all regions) </a:t>
            </a:r>
            <a:r>
              <a:rPr lang="en-CA" sz="1600" dirty="0" smtClean="0">
                <a:latin typeface="+mj-lt"/>
              </a:rPr>
              <a:t>:</a:t>
            </a:r>
          </a:p>
          <a:p>
            <a:pPr>
              <a:buNone/>
            </a:pPr>
            <a:endParaRPr lang="en-CA" sz="1600" dirty="0" smtClean="0">
              <a:latin typeface="+mj-lt"/>
            </a:endParaRPr>
          </a:p>
          <a:p>
            <a:r>
              <a:rPr lang="en-CA" sz="1600" dirty="0" smtClean="0">
                <a:latin typeface="+mj-lt"/>
              </a:rPr>
              <a:t> The plan is developed collaboratively by the delegated worker, agency worker, family and other stakeholders (foster parents, community partners, school etc.)</a:t>
            </a:r>
          </a:p>
          <a:p>
            <a:endParaRPr lang="en-CA" sz="1600" dirty="0" smtClean="0">
              <a:latin typeface="+mj-lt"/>
            </a:endParaRPr>
          </a:p>
          <a:p>
            <a:r>
              <a:rPr lang="en-CA" sz="1600" dirty="0" smtClean="0">
                <a:latin typeface="+mj-lt"/>
              </a:rPr>
              <a:t>Goals are clearly defined, attainable and relevant</a:t>
            </a:r>
          </a:p>
          <a:p>
            <a:endParaRPr lang="en-CA" sz="1600" dirty="0">
              <a:latin typeface="+mj-lt"/>
            </a:endParaRPr>
          </a:p>
          <a:p>
            <a:r>
              <a:rPr lang="en-CA" sz="1600" dirty="0" smtClean="0">
                <a:latin typeface="+mj-lt"/>
              </a:rPr>
              <a:t>Goals include time frames</a:t>
            </a:r>
          </a:p>
          <a:p>
            <a:endParaRPr lang="en-CA" sz="1600" dirty="0" smtClean="0">
              <a:latin typeface="+mj-lt"/>
            </a:endParaRPr>
          </a:p>
          <a:p>
            <a:r>
              <a:rPr lang="en-CA" sz="1600" dirty="0" smtClean="0">
                <a:latin typeface="+mj-lt"/>
              </a:rPr>
              <a:t>Indicators of success are measurable </a:t>
            </a:r>
            <a:br>
              <a:rPr lang="en-CA" sz="1600" dirty="0" smtClean="0">
                <a:latin typeface="+mj-lt"/>
              </a:rPr>
            </a:br>
            <a:endParaRPr lang="en-CA" sz="1600" dirty="0" smtClean="0">
              <a:latin typeface="+mj-lt"/>
            </a:endParaRPr>
          </a:p>
          <a:p>
            <a:r>
              <a:rPr lang="en-CA" sz="1600" dirty="0" smtClean="0">
                <a:latin typeface="+mj-lt"/>
              </a:rPr>
              <a:t>The plan is written in the language of the family</a:t>
            </a:r>
          </a:p>
          <a:p>
            <a:endParaRPr lang="en-CA" sz="1600" dirty="0" smtClean="0">
              <a:latin typeface="+mj-lt"/>
            </a:endParaRPr>
          </a:p>
        </p:txBody>
      </p:sp>
      <p:sp>
        <p:nvSpPr>
          <p:cNvPr id="3" name="Title 2"/>
          <p:cNvSpPr>
            <a:spLocks noGrp="1"/>
          </p:cNvSpPr>
          <p:nvPr>
            <p:ph type="title"/>
          </p:nvPr>
        </p:nvSpPr>
        <p:spPr>
          <a:xfrm>
            <a:off x="152400" y="0"/>
            <a:ext cx="8534400" cy="990600"/>
          </a:xfrm>
        </p:spPr>
        <p:txBody>
          <a:bodyPr>
            <a:normAutofit/>
          </a:bodyPr>
          <a:lstStyle/>
          <a:p>
            <a:r>
              <a:rPr lang="en-CA" dirty="0" smtClean="0"/>
              <a:t>Single Collaborative Family Plan</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23</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19662"/>
          </a:xfrm>
        </p:spPr>
        <p:txBody>
          <a:bodyPr/>
          <a:lstStyle/>
          <a:p>
            <a:pPr eaLnBrk="1" hangingPunct="1"/>
            <a:r>
              <a:rPr lang="en-US" sz="1600" dirty="0" smtClean="0">
                <a:latin typeface="+mj-lt"/>
              </a:rPr>
              <a:t>Happens collaboratively between the family, the caregiver, the agency and the casework </a:t>
            </a:r>
          </a:p>
          <a:p>
            <a:pPr eaLnBrk="1" hangingPunct="1"/>
            <a:endParaRPr lang="en-US" sz="1600" dirty="0" smtClean="0">
              <a:latin typeface="+mj-lt"/>
            </a:endParaRPr>
          </a:p>
          <a:p>
            <a:pPr eaLnBrk="1" hangingPunct="1"/>
            <a:r>
              <a:rPr lang="en-US" sz="1600" dirty="0" smtClean="0">
                <a:latin typeface="+mj-lt"/>
              </a:rPr>
              <a:t>Is focused on outcomes</a:t>
            </a:r>
          </a:p>
          <a:p>
            <a:pPr eaLnBrk="1" hangingPunct="1"/>
            <a:endParaRPr lang="en-US" sz="1600" dirty="0" smtClean="0">
              <a:latin typeface="+mj-lt"/>
            </a:endParaRPr>
          </a:p>
          <a:p>
            <a:pPr eaLnBrk="1" hangingPunct="1"/>
            <a:r>
              <a:rPr lang="en-US" sz="1600" dirty="0" smtClean="0">
                <a:latin typeface="+mj-lt"/>
              </a:rPr>
              <a:t>Includes a multi-disciplinary approach</a:t>
            </a:r>
          </a:p>
          <a:p>
            <a:pPr eaLnBrk="1" hangingPunct="1"/>
            <a:endParaRPr lang="en-US" sz="1600" dirty="0" smtClean="0">
              <a:latin typeface="+mj-lt"/>
            </a:endParaRPr>
          </a:p>
          <a:p>
            <a:pPr eaLnBrk="1" hangingPunct="1"/>
            <a:r>
              <a:rPr lang="en-US" sz="1600" dirty="0" smtClean="0">
                <a:latin typeface="+mj-lt"/>
              </a:rPr>
              <a:t>Goals are negotiated with the participants to reach solutions</a:t>
            </a:r>
          </a:p>
          <a:p>
            <a:pPr lvl="1" eaLnBrk="1" hangingPunct="1"/>
            <a:r>
              <a:rPr lang="en-US" sz="1400" dirty="0" smtClean="0">
                <a:latin typeface="+mj-lt"/>
              </a:rPr>
              <a:t>Locus of control for planning shifts to family/child led and supported by caseworker</a:t>
            </a:r>
          </a:p>
          <a:p>
            <a:pPr lvl="1" eaLnBrk="1" hangingPunct="1"/>
            <a:r>
              <a:rPr lang="en-US" sz="1400" dirty="0" smtClean="0">
                <a:latin typeface="+mj-lt"/>
              </a:rPr>
              <a:t>Differences in power </a:t>
            </a:r>
            <a:r>
              <a:rPr lang="en-US" sz="1400" dirty="0" smtClean="0">
                <a:solidFill>
                  <a:srgbClr val="002060"/>
                </a:solidFill>
                <a:latin typeface="+mj-lt"/>
              </a:rPr>
              <a:t>should </a:t>
            </a:r>
            <a:r>
              <a:rPr lang="en-US" sz="1400" dirty="0" smtClean="0">
                <a:latin typeface="+mj-lt"/>
              </a:rPr>
              <a:t>be acknowledged</a:t>
            </a:r>
          </a:p>
          <a:p>
            <a:pPr lvl="1" eaLnBrk="1" hangingPunct="1"/>
            <a:endParaRPr lang="en-US" sz="1400" dirty="0" smtClean="0">
              <a:latin typeface="+mj-lt"/>
            </a:endParaRPr>
          </a:p>
          <a:p>
            <a:pPr eaLnBrk="1" hangingPunct="1"/>
            <a:r>
              <a:rPr lang="en-US" sz="1600" dirty="0" smtClean="0">
                <a:latin typeface="+mj-lt"/>
              </a:rPr>
              <a:t>Clearly defined activities linked to service plan</a:t>
            </a:r>
          </a:p>
          <a:p>
            <a:pPr eaLnBrk="1" hangingPunct="1">
              <a:buNone/>
            </a:pPr>
            <a:endParaRPr lang="en-US" sz="1600" dirty="0" smtClean="0">
              <a:latin typeface="+mj-lt"/>
            </a:endParaRPr>
          </a:p>
          <a:p>
            <a:pPr eaLnBrk="1" hangingPunct="1"/>
            <a:r>
              <a:rPr lang="en-US" sz="1600" dirty="0" smtClean="0">
                <a:latin typeface="+mj-lt"/>
              </a:rPr>
              <a:t>Outcomes and measurements of success need to be clearly defined</a:t>
            </a:r>
          </a:p>
          <a:p>
            <a:pPr marL="419100" lvl="1" eaLnBrk="1" hangingPunct="1">
              <a:buNone/>
            </a:pPr>
            <a:endParaRPr lang="en-US" sz="1600" dirty="0" smtClean="0">
              <a:latin typeface="+mj-lt"/>
            </a:endParaRPr>
          </a:p>
          <a:p>
            <a:pPr eaLnBrk="1" hangingPunct="1">
              <a:buNone/>
            </a:pPr>
            <a:r>
              <a:rPr lang="en-US" sz="1600" b="1" dirty="0" smtClean="0">
                <a:latin typeface="+mj-lt"/>
              </a:rPr>
              <a:t>The delegated caseworker retains final decision making over case management</a:t>
            </a:r>
            <a:r>
              <a:rPr lang="en-US" sz="1600" dirty="0" smtClean="0">
                <a:latin typeface="+mj-lt"/>
              </a:rPr>
              <a:t>.  </a:t>
            </a:r>
          </a:p>
          <a:p>
            <a:endParaRPr lang="en-CA" sz="1800" dirty="0" smtClean="0">
              <a:latin typeface="+mj-lt"/>
            </a:endParaRPr>
          </a:p>
          <a:p>
            <a:endParaRPr lang="en-CA" sz="1800" dirty="0" smtClean="0">
              <a:latin typeface="+mj-lt"/>
            </a:endParaRPr>
          </a:p>
          <a:p>
            <a:endParaRPr lang="en-CA" sz="1800" dirty="0">
              <a:latin typeface="+mj-lt"/>
            </a:endParaRPr>
          </a:p>
        </p:txBody>
      </p:sp>
      <p:sp>
        <p:nvSpPr>
          <p:cNvPr id="3" name="Title 2"/>
          <p:cNvSpPr>
            <a:spLocks noGrp="1"/>
          </p:cNvSpPr>
          <p:nvPr>
            <p:ph type="title"/>
          </p:nvPr>
        </p:nvSpPr>
        <p:spPr/>
        <p:txBody>
          <a:bodyPr/>
          <a:lstStyle/>
          <a:p>
            <a:r>
              <a:rPr lang="en-CA" dirty="0" smtClean="0"/>
              <a:t>Case Planning</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24</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0" y="914400"/>
            <a:ext cx="9144000" cy="5486400"/>
          </a:xfrm>
        </p:spPr>
        <p:txBody>
          <a:bodyPr>
            <a:noAutofit/>
          </a:bodyPr>
          <a:lstStyle/>
          <a:p>
            <a:pPr eaLnBrk="1" hangingPunct="1"/>
            <a:r>
              <a:rPr lang="en-US" sz="1400" dirty="0" smtClean="0">
                <a:latin typeface="+mj-lt"/>
              </a:rPr>
              <a:t>Roles and relationships between delegated staff, foster care providers and lead agency service providers need to be well defined, but not “written in stone” </a:t>
            </a:r>
          </a:p>
          <a:p>
            <a:pPr lvl="1" eaLnBrk="1" hangingPunct="1"/>
            <a:r>
              <a:rPr lang="en-US" sz="1400" dirty="0" smtClean="0">
                <a:latin typeface="+mj-lt"/>
              </a:rPr>
              <a:t>Working without a “play book” is hard at times but allows for much more creativity and innovation</a:t>
            </a:r>
          </a:p>
          <a:p>
            <a:pPr lvl="1" eaLnBrk="1" hangingPunct="1"/>
            <a:r>
              <a:rPr lang="en-US" sz="1400" dirty="0" smtClean="0">
                <a:latin typeface="+mj-lt"/>
              </a:rPr>
              <a:t>Delegated staff, lead agency staff, foster parents, family and community value and embrace each other’s expertise (risk and well being) to create an optimal environment for children, youth and families</a:t>
            </a:r>
          </a:p>
          <a:p>
            <a:pPr lvl="1" eaLnBrk="1" hangingPunct="1"/>
            <a:r>
              <a:rPr lang="en-US" sz="1400" dirty="0" smtClean="0">
                <a:latin typeface="+mj-lt"/>
              </a:rPr>
              <a:t>Key is relationship, relationship, relationship!!!!</a:t>
            </a:r>
          </a:p>
          <a:p>
            <a:pPr lvl="1" eaLnBrk="1" hangingPunct="1">
              <a:buNone/>
            </a:pPr>
            <a:endParaRPr lang="en-US" sz="1400" dirty="0" smtClean="0">
              <a:latin typeface="+mj-lt"/>
            </a:endParaRPr>
          </a:p>
          <a:p>
            <a:pPr eaLnBrk="1" hangingPunct="1">
              <a:lnSpc>
                <a:spcPct val="90000"/>
              </a:lnSpc>
            </a:pPr>
            <a:r>
              <a:rPr lang="en-US" sz="1400" dirty="0" smtClean="0">
                <a:latin typeface="+mj-lt"/>
              </a:rPr>
              <a:t>Requires system wide commitment to improved outcomes (lead agency, foster parents and delegated staff alignment) – </a:t>
            </a:r>
            <a:r>
              <a:rPr lang="en-US" sz="1400" b="1" i="1" dirty="0" smtClean="0">
                <a:latin typeface="+mj-lt"/>
              </a:rPr>
              <a:t>Do we know what we are working toward and are we all working towards the same thing?</a:t>
            </a:r>
          </a:p>
          <a:p>
            <a:pPr eaLnBrk="1" hangingPunct="1">
              <a:lnSpc>
                <a:spcPct val="90000"/>
              </a:lnSpc>
            </a:pPr>
            <a:endParaRPr lang="en-US" sz="1400" b="1" i="1" dirty="0" smtClean="0">
              <a:latin typeface="+mj-lt"/>
            </a:endParaRPr>
          </a:p>
          <a:p>
            <a:pPr eaLnBrk="1" hangingPunct="1">
              <a:lnSpc>
                <a:spcPct val="90000"/>
              </a:lnSpc>
            </a:pPr>
            <a:r>
              <a:rPr lang="en-US" sz="1400" dirty="0" smtClean="0">
                <a:latin typeface="+mj-lt"/>
              </a:rPr>
              <a:t>Critical thinking is essential and the role of supervisor is of utmost importance </a:t>
            </a:r>
          </a:p>
          <a:p>
            <a:pPr eaLnBrk="1" hangingPunct="1">
              <a:lnSpc>
                <a:spcPct val="90000"/>
              </a:lnSpc>
              <a:buFontTx/>
              <a:buNone/>
            </a:pPr>
            <a:endParaRPr lang="en-US" sz="1400" b="1" i="1" dirty="0" smtClean="0">
              <a:latin typeface="+mj-lt"/>
            </a:endParaRPr>
          </a:p>
          <a:p>
            <a:pPr eaLnBrk="1" hangingPunct="1">
              <a:lnSpc>
                <a:spcPct val="90000"/>
              </a:lnSpc>
            </a:pPr>
            <a:r>
              <a:rPr lang="en-US" sz="1400" dirty="0" smtClean="0">
                <a:latin typeface="+mj-lt"/>
              </a:rPr>
              <a:t>Solid data collection processes are required across the systems, with agreement on indicators</a:t>
            </a:r>
          </a:p>
          <a:p>
            <a:pPr eaLnBrk="1" hangingPunct="1">
              <a:lnSpc>
                <a:spcPct val="90000"/>
              </a:lnSpc>
            </a:pPr>
            <a:endParaRPr lang="en-US" sz="1400" dirty="0" smtClean="0">
              <a:latin typeface="+mj-lt"/>
            </a:endParaRPr>
          </a:p>
          <a:p>
            <a:pPr eaLnBrk="1" hangingPunct="1">
              <a:lnSpc>
                <a:spcPct val="90000"/>
              </a:lnSpc>
            </a:pPr>
            <a:r>
              <a:rPr lang="en-US" sz="1400" dirty="0" smtClean="0">
                <a:latin typeface="+mj-lt"/>
              </a:rPr>
              <a:t>Practice is changing – ‘spill-over’ is happening into other units/staff groups</a:t>
            </a:r>
          </a:p>
          <a:p>
            <a:pPr lvl="1" eaLnBrk="1" hangingPunct="1">
              <a:lnSpc>
                <a:spcPct val="90000"/>
              </a:lnSpc>
            </a:pPr>
            <a:r>
              <a:rPr lang="en-US" sz="1000" dirty="0" smtClean="0">
                <a:latin typeface="+mj-lt"/>
              </a:rPr>
              <a:t> Agencies say they have a greater voice in planning how services are delivered: </a:t>
            </a:r>
          </a:p>
          <a:p>
            <a:pPr lvl="3" eaLnBrk="1" hangingPunct="1"/>
            <a:r>
              <a:rPr lang="en-US" sz="1200" dirty="0" smtClean="0">
                <a:latin typeface="+mj-lt"/>
              </a:rPr>
              <a:t>Greater clarity regarding roles and purpose of an intervention</a:t>
            </a:r>
          </a:p>
          <a:p>
            <a:pPr lvl="3" eaLnBrk="1" hangingPunct="1"/>
            <a:r>
              <a:rPr lang="en-US" sz="1200" dirty="0" smtClean="0">
                <a:latin typeface="+mj-lt"/>
              </a:rPr>
              <a:t>Greater recognition of contribution of agency service provision to the wellness and safety of the children and families they are serving</a:t>
            </a:r>
            <a:endParaRPr lang="en-US" sz="1400" dirty="0" smtClean="0">
              <a:latin typeface="+mj-lt"/>
            </a:endParaRPr>
          </a:p>
          <a:p>
            <a:pPr lvl="1" eaLnBrk="1" hangingPunct="1"/>
            <a:r>
              <a:rPr lang="en-US" sz="1000" dirty="0" smtClean="0">
                <a:latin typeface="+mj-lt"/>
              </a:rPr>
              <a:t>Ministry and agency staff “would not go back” to what was</a:t>
            </a:r>
          </a:p>
          <a:p>
            <a:pPr eaLnBrk="1" hangingPunct="1">
              <a:lnSpc>
                <a:spcPct val="90000"/>
              </a:lnSpc>
            </a:pPr>
            <a:endParaRPr lang="en-US" sz="1400" dirty="0" smtClean="0">
              <a:latin typeface="+mj-lt"/>
            </a:endParaRPr>
          </a:p>
        </p:txBody>
      </p:sp>
      <p:sp>
        <p:nvSpPr>
          <p:cNvPr id="39938" name="Rectangle 2"/>
          <p:cNvSpPr>
            <a:spLocks noGrp="1" noChangeArrowheads="1"/>
          </p:cNvSpPr>
          <p:nvPr>
            <p:ph type="title"/>
          </p:nvPr>
        </p:nvSpPr>
        <p:spPr>
          <a:xfrm>
            <a:off x="0" y="0"/>
            <a:ext cx="8686800" cy="838200"/>
          </a:xfrm>
        </p:spPr>
        <p:txBody>
          <a:bodyPr>
            <a:normAutofit/>
          </a:bodyPr>
          <a:lstStyle/>
          <a:p>
            <a:pPr eaLnBrk="1" hangingPunct="1"/>
            <a:r>
              <a:rPr lang="en-US" dirty="0" smtClean="0"/>
              <a:t>Common Themes</a:t>
            </a:r>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25</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100"/>
          </a:xfrm>
        </p:spPr>
        <p:txBody>
          <a:bodyPr/>
          <a:lstStyle/>
          <a:p>
            <a:pPr>
              <a:buNone/>
            </a:pPr>
            <a:r>
              <a:rPr lang="en-US" sz="2000" dirty="0" smtClean="0">
                <a:latin typeface="+mj-lt"/>
              </a:rPr>
              <a:t>Alberta has chosen to adopt the National Child Welfare Outcomes Indicator Matrix (NOM) framework as a tool to support the evaluation of the impact of intervention services on children and families.</a:t>
            </a:r>
          </a:p>
          <a:p>
            <a:pPr>
              <a:buNone/>
            </a:pPr>
            <a:endParaRPr lang="en-US" sz="2000" dirty="0" smtClean="0">
              <a:latin typeface="+mj-lt"/>
            </a:endParaRPr>
          </a:p>
          <a:p>
            <a:pPr>
              <a:buNone/>
            </a:pPr>
            <a:r>
              <a:rPr lang="en-US" sz="2000" dirty="0" smtClean="0">
                <a:latin typeface="+mj-lt"/>
              </a:rPr>
              <a:t>The Framework aligns with the NOM and is focused on supporting stronger frontline practice while incorporating the collection of additional information regarding the attainment of outcomes for children receiving child intervention services in Alberta.</a:t>
            </a:r>
            <a:endParaRPr lang="en-CA" sz="2000" dirty="0" smtClean="0">
              <a:latin typeface="+mj-lt"/>
            </a:endParaRPr>
          </a:p>
          <a:p>
            <a:pPr>
              <a:buNone/>
            </a:pPr>
            <a:endParaRPr lang="en-US" sz="2000" dirty="0" smtClean="0">
              <a:latin typeface="+mj-lt"/>
            </a:endParaRPr>
          </a:p>
          <a:p>
            <a:pPr>
              <a:buNone/>
            </a:pPr>
            <a:r>
              <a:rPr lang="en-CA" sz="2000" dirty="0" smtClean="0">
                <a:latin typeface="+mj-lt"/>
              </a:rPr>
              <a:t>Definitions, collecting and analysing data/ information have been developed, refined and used to inform the ongoing implementation of OBSD</a:t>
            </a:r>
          </a:p>
          <a:p>
            <a:pPr lvl="1"/>
            <a:r>
              <a:rPr lang="en-CA" sz="1600" dirty="0" smtClean="0">
                <a:latin typeface="+mj-lt"/>
              </a:rPr>
              <a:t>Files will  be reviewed for examples of  the elements that reflect  OBSD  (Feb- Apr 2013)</a:t>
            </a:r>
          </a:p>
          <a:p>
            <a:pPr lvl="1"/>
            <a:r>
              <a:rPr lang="en-CA" sz="1600" dirty="0" smtClean="0">
                <a:latin typeface="+mj-lt"/>
              </a:rPr>
              <a:t>The first annual report has been drafted</a:t>
            </a:r>
            <a:endParaRPr lang="en-CA" sz="1600" dirty="0">
              <a:latin typeface="+mj-lt"/>
            </a:endParaRPr>
          </a:p>
        </p:txBody>
      </p:sp>
      <p:sp>
        <p:nvSpPr>
          <p:cNvPr id="3" name="Title 2"/>
          <p:cNvSpPr>
            <a:spLocks noGrp="1"/>
          </p:cNvSpPr>
          <p:nvPr>
            <p:ph type="title"/>
          </p:nvPr>
        </p:nvSpPr>
        <p:spPr>
          <a:xfrm>
            <a:off x="0" y="0"/>
            <a:ext cx="8686800" cy="990600"/>
          </a:xfrm>
        </p:spPr>
        <p:txBody>
          <a:bodyPr>
            <a:normAutofit fontScale="90000"/>
          </a:bodyPr>
          <a:lstStyle/>
          <a:p>
            <a:r>
              <a:rPr lang="en-US" u="sng" dirty="0" smtClean="0"/>
              <a:t/>
            </a:r>
            <a:br>
              <a:rPr lang="en-US" u="sng" dirty="0" smtClean="0"/>
            </a:br>
            <a:r>
              <a:rPr lang="en-US" u="sng" dirty="0" smtClean="0"/>
              <a:t/>
            </a:r>
            <a:br>
              <a:rPr lang="en-US" u="sng" dirty="0" smtClean="0"/>
            </a:br>
            <a:r>
              <a:rPr lang="en-US" dirty="0" smtClean="0"/>
              <a:t>OBSD Casework Practice Measures Framework</a:t>
            </a:r>
            <a:r>
              <a:rPr lang="en-CA" dirty="0" smtClean="0"/>
              <a:t/>
            </a:r>
            <a:br>
              <a:rPr lang="en-CA" dirty="0" smtClean="0"/>
            </a:br>
            <a:r>
              <a:rPr lang="en-CA" dirty="0" smtClean="0"/>
              <a:t/>
            </a:r>
            <a:br>
              <a:rPr lang="en-CA" dirty="0" smtClean="0"/>
            </a:b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26</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eaLnBrk="1" fontAlgn="auto" hangingPunct="1">
              <a:spcAft>
                <a:spcPts val="0"/>
              </a:spcAft>
              <a:buFont typeface="Wingdings 3"/>
              <a:buChar char=""/>
              <a:defRPr/>
            </a:pPr>
            <a:r>
              <a:rPr lang="en-US" dirty="0" smtClean="0">
                <a:latin typeface="+mj-lt"/>
              </a:rPr>
              <a:t>Arranged in the 4 National Outcomes Child Welfare Matrix domains:  </a:t>
            </a:r>
            <a:r>
              <a:rPr lang="en-US" b="1" dirty="0" smtClean="0">
                <a:latin typeface="+mj-lt"/>
              </a:rPr>
              <a:t>Safety, Well-being, Permanence and Family and Community Support</a:t>
            </a:r>
            <a:r>
              <a:rPr lang="en-US" dirty="0" smtClean="0">
                <a:latin typeface="+mj-lt"/>
              </a:rPr>
              <a:t>  </a:t>
            </a:r>
          </a:p>
          <a:p>
            <a:pPr marL="365760" indent="-256032" eaLnBrk="1" fontAlgn="auto" hangingPunct="1">
              <a:spcAft>
                <a:spcPts val="0"/>
              </a:spcAft>
              <a:buFont typeface="Wingdings 3"/>
              <a:buChar char=""/>
              <a:defRPr/>
            </a:pPr>
            <a:endParaRPr lang="en-US" dirty="0" smtClean="0">
              <a:latin typeface="+mj-lt"/>
            </a:endParaRPr>
          </a:p>
          <a:p>
            <a:pPr marL="365760" indent="-256032" eaLnBrk="1" fontAlgn="auto" hangingPunct="1">
              <a:spcAft>
                <a:spcPts val="0"/>
              </a:spcAft>
              <a:buFont typeface="Wingdings 3"/>
              <a:buChar char=""/>
              <a:defRPr/>
            </a:pPr>
            <a:r>
              <a:rPr lang="en-US" dirty="0" smtClean="0">
                <a:latin typeface="+mj-lt"/>
              </a:rPr>
              <a:t>The measures are broken down by ministry and agency measures that are intended to be complementary in nature</a:t>
            </a:r>
          </a:p>
          <a:p>
            <a:pPr marL="365760" indent="-256032" eaLnBrk="1" fontAlgn="auto" hangingPunct="1">
              <a:spcAft>
                <a:spcPts val="0"/>
              </a:spcAft>
              <a:buFont typeface="Wingdings 3"/>
              <a:buChar char=""/>
              <a:defRPr/>
            </a:pPr>
            <a:endParaRPr lang="en-US" dirty="0" smtClean="0">
              <a:latin typeface="+mj-lt"/>
            </a:endParaRPr>
          </a:p>
          <a:p>
            <a:pPr marL="365760" indent="-256032" eaLnBrk="1" fontAlgn="auto" hangingPunct="1">
              <a:spcAft>
                <a:spcPts val="0"/>
              </a:spcAft>
              <a:buFont typeface="Wingdings 3"/>
              <a:buChar char=""/>
              <a:defRPr/>
            </a:pPr>
            <a:r>
              <a:rPr lang="en-US" dirty="0" smtClean="0">
                <a:latin typeface="+mj-lt"/>
              </a:rPr>
              <a:t>Formalized analysis and reporting cycles/processes established to effectively capture and report on the achievement of the specific outcomes identified </a:t>
            </a:r>
          </a:p>
          <a:p>
            <a:pPr marL="365760" indent="-256032" eaLnBrk="1" fontAlgn="auto" hangingPunct="1">
              <a:spcAft>
                <a:spcPts val="0"/>
              </a:spcAft>
              <a:buFont typeface="Wingdings 3"/>
              <a:buChar char=""/>
              <a:defRPr/>
            </a:pPr>
            <a:endParaRPr lang="en-US" dirty="0" smtClean="0">
              <a:latin typeface="+mj-lt"/>
            </a:endParaRPr>
          </a:p>
          <a:p>
            <a:pPr marL="365760" indent="-256032" eaLnBrk="1" fontAlgn="auto" hangingPunct="1">
              <a:spcAft>
                <a:spcPts val="0"/>
              </a:spcAft>
              <a:buFont typeface="Wingdings 3"/>
              <a:buChar char=""/>
              <a:defRPr/>
            </a:pPr>
            <a:endParaRPr lang="en-CA" dirty="0"/>
          </a:p>
        </p:txBody>
      </p:sp>
      <p:sp>
        <p:nvSpPr>
          <p:cNvPr id="3" name="Title 2"/>
          <p:cNvSpPr>
            <a:spLocks noGrp="1"/>
          </p:cNvSpPr>
          <p:nvPr>
            <p:ph type="title"/>
          </p:nvPr>
        </p:nvSpPr>
        <p:spPr>
          <a:xfrm>
            <a:off x="0" y="0"/>
            <a:ext cx="9144000" cy="914400"/>
          </a:xfrm>
        </p:spPr>
        <p:txBody>
          <a:bodyPr>
            <a:normAutofit/>
          </a:bodyPr>
          <a:lstStyle/>
          <a:p>
            <a:pPr eaLnBrk="1" fontAlgn="auto" hangingPunct="1">
              <a:spcAft>
                <a:spcPts val="0"/>
              </a:spcAft>
              <a:defRPr/>
            </a:pPr>
            <a:r>
              <a:rPr lang="en-US" sz="3200" dirty="0" smtClean="0"/>
              <a:t>Casework Practice Measures Framework</a:t>
            </a:r>
            <a:endParaRPr lang="en-CA" sz="32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27</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300"/>
          </a:xfrm>
        </p:spPr>
        <p:txBody>
          <a:bodyPr/>
          <a:lstStyle/>
          <a:p>
            <a:pPr eaLnBrk="1" hangingPunct="1">
              <a:buFontTx/>
              <a:buNone/>
            </a:pPr>
            <a:r>
              <a:rPr lang="en-US" sz="1600" b="1" u="sng" dirty="0" smtClean="0">
                <a:latin typeface="+mj-lt"/>
              </a:rPr>
              <a:t>Safety</a:t>
            </a:r>
          </a:p>
          <a:p>
            <a:pPr eaLnBrk="1" hangingPunct="1">
              <a:buFontTx/>
              <a:buNone/>
            </a:pPr>
            <a:r>
              <a:rPr lang="en-US" sz="1600" dirty="0" smtClean="0">
                <a:latin typeface="+mj-lt"/>
              </a:rPr>
              <a:t> Supporting vulnerable children to live successfully in the Community </a:t>
            </a:r>
          </a:p>
          <a:p>
            <a:pPr eaLnBrk="1" hangingPunct="1">
              <a:buFontTx/>
              <a:buNone/>
            </a:pPr>
            <a:r>
              <a:rPr lang="en-US" sz="1600" dirty="0" smtClean="0">
                <a:latin typeface="+mj-lt"/>
              </a:rPr>
              <a:t>	(</a:t>
            </a:r>
            <a:r>
              <a:rPr lang="en-US" sz="1600" b="1" dirty="0" smtClean="0">
                <a:latin typeface="+mj-lt"/>
              </a:rPr>
              <a:t>Preservation </a:t>
            </a:r>
            <a:r>
              <a:rPr lang="en-US" sz="1600" dirty="0" smtClean="0">
                <a:latin typeface="+mj-lt"/>
              </a:rPr>
              <a:t>– children stay at home)</a:t>
            </a:r>
          </a:p>
          <a:p>
            <a:pPr eaLnBrk="1" hangingPunct="1">
              <a:buFontTx/>
              <a:buNone/>
            </a:pPr>
            <a:endParaRPr lang="en-US" sz="1600" dirty="0" smtClean="0">
              <a:latin typeface="+mj-lt"/>
            </a:endParaRPr>
          </a:p>
          <a:p>
            <a:pPr eaLnBrk="1" hangingPunct="1">
              <a:buFontTx/>
              <a:buNone/>
            </a:pPr>
            <a:r>
              <a:rPr lang="en-US" sz="1600" b="1" u="sng" dirty="0" smtClean="0">
                <a:latin typeface="+mj-lt"/>
              </a:rPr>
              <a:t>Permanency</a:t>
            </a:r>
            <a:r>
              <a:rPr lang="en-US" sz="1600" dirty="0" smtClean="0">
                <a:latin typeface="+mj-lt"/>
              </a:rPr>
              <a:t> </a:t>
            </a:r>
          </a:p>
          <a:p>
            <a:pPr eaLnBrk="1" hangingPunct="1">
              <a:buFontTx/>
              <a:buNone/>
            </a:pPr>
            <a:r>
              <a:rPr lang="en-US" sz="1600" dirty="0" smtClean="0">
                <a:latin typeface="+mj-lt"/>
              </a:rPr>
              <a:t>Children in temporary care will be reunited quickly with their family </a:t>
            </a:r>
          </a:p>
          <a:p>
            <a:pPr eaLnBrk="1" hangingPunct="1">
              <a:buFontTx/>
              <a:buNone/>
            </a:pPr>
            <a:r>
              <a:rPr lang="en-US" sz="1600" dirty="0" smtClean="0">
                <a:latin typeface="+mj-lt"/>
              </a:rPr>
              <a:t>	(</a:t>
            </a:r>
            <a:r>
              <a:rPr lang="en-US" sz="1600" b="1" dirty="0" smtClean="0">
                <a:latin typeface="+mj-lt"/>
              </a:rPr>
              <a:t>Reunification</a:t>
            </a:r>
            <a:r>
              <a:rPr lang="en-US" sz="1600" dirty="0" smtClean="0">
                <a:latin typeface="+mj-lt"/>
              </a:rPr>
              <a:t> – children return home)</a:t>
            </a:r>
          </a:p>
          <a:p>
            <a:pPr eaLnBrk="1" hangingPunct="1">
              <a:buFontTx/>
              <a:buNone/>
            </a:pPr>
            <a:r>
              <a:rPr lang="en-US" sz="1600" dirty="0" smtClean="0">
                <a:latin typeface="+mj-lt"/>
              </a:rPr>
              <a:t>Children in permanent care will be placed in permanent homes as quickly as possible</a:t>
            </a:r>
          </a:p>
          <a:p>
            <a:pPr eaLnBrk="1" hangingPunct="1">
              <a:buFontTx/>
              <a:buNone/>
            </a:pPr>
            <a:r>
              <a:rPr lang="en-US" sz="1600" dirty="0" smtClean="0">
                <a:latin typeface="+mj-lt"/>
              </a:rPr>
              <a:t>Youth will be transitioned to adulthood successfully</a:t>
            </a:r>
          </a:p>
          <a:p>
            <a:pPr eaLnBrk="1" hangingPunct="1">
              <a:buFontTx/>
              <a:buNone/>
            </a:pPr>
            <a:endParaRPr lang="en-US" sz="1600" dirty="0" smtClean="0">
              <a:latin typeface="+mj-lt"/>
            </a:endParaRPr>
          </a:p>
          <a:p>
            <a:pPr eaLnBrk="1" hangingPunct="1">
              <a:buFontTx/>
              <a:buNone/>
            </a:pPr>
            <a:r>
              <a:rPr lang="en-US" sz="1600" b="1" u="sng" dirty="0" smtClean="0">
                <a:latin typeface="+mj-lt"/>
              </a:rPr>
              <a:t>Family and Community Support</a:t>
            </a:r>
          </a:p>
          <a:p>
            <a:pPr eaLnBrk="1" hangingPunct="1">
              <a:buFontTx/>
              <a:buNone/>
            </a:pPr>
            <a:r>
              <a:rPr lang="en-US" sz="1600" dirty="0" smtClean="0">
                <a:latin typeface="+mj-lt"/>
              </a:rPr>
              <a:t>Aboriginal children will experience culturally appropriate supports and environments</a:t>
            </a:r>
          </a:p>
          <a:p>
            <a:pPr eaLnBrk="1" hangingPunct="1">
              <a:buFontTx/>
              <a:buNone/>
            </a:pPr>
            <a:r>
              <a:rPr lang="en-US" sz="1600" dirty="0" smtClean="0">
                <a:latin typeface="+mj-lt"/>
              </a:rPr>
              <a:t>Parents will have the capacity and supports to successfully raise their children</a:t>
            </a:r>
          </a:p>
          <a:p>
            <a:pPr eaLnBrk="1" hangingPunct="1">
              <a:buFontTx/>
              <a:buNone/>
            </a:pPr>
            <a:endParaRPr lang="en-US" sz="1600" dirty="0" smtClean="0">
              <a:latin typeface="+mj-lt"/>
            </a:endParaRPr>
          </a:p>
          <a:p>
            <a:pPr eaLnBrk="1" hangingPunct="1">
              <a:buFontTx/>
              <a:buNone/>
            </a:pPr>
            <a:r>
              <a:rPr lang="en-US" sz="1600" b="1" u="sng" dirty="0" smtClean="0">
                <a:latin typeface="+mj-lt"/>
              </a:rPr>
              <a:t>Child Well Being</a:t>
            </a:r>
          </a:p>
          <a:p>
            <a:pPr eaLnBrk="1" hangingPunct="1">
              <a:buFontTx/>
              <a:buNone/>
            </a:pPr>
            <a:r>
              <a:rPr lang="en-US" sz="1600" dirty="0" smtClean="0">
                <a:latin typeface="+mj-lt"/>
              </a:rPr>
              <a:t>The developmental needs of children will be supported</a:t>
            </a:r>
          </a:p>
          <a:p>
            <a:pPr eaLnBrk="1" hangingPunct="1">
              <a:buFontTx/>
              <a:buNone/>
            </a:pPr>
            <a:r>
              <a:rPr lang="en-US" sz="1600" dirty="0" smtClean="0">
                <a:latin typeface="+mj-lt"/>
              </a:rPr>
              <a:t>Children will be successful in school</a:t>
            </a:r>
          </a:p>
          <a:p>
            <a:pPr eaLnBrk="1" hangingPunct="1">
              <a:buFontTx/>
              <a:buNone/>
            </a:pPr>
            <a:endParaRPr lang="en-US" sz="1600" dirty="0" smtClean="0">
              <a:latin typeface="+mj-lt"/>
            </a:endParaRPr>
          </a:p>
          <a:p>
            <a:endParaRPr lang="en-CA" sz="1600" dirty="0">
              <a:latin typeface="+mj-lt"/>
            </a:endParaRPr>
          </a:p>
        </p:txBody>
      </p:sp>
      <p:sp>
        <p:nvSpPr>
          <p:cNvPr id="3" name="Title 2"/>
          <p:cNvSpPr>
            <a:spLocks noGrp="1"/>
          </p:cNvSpPr>
          <p:nvPr>
            <p:ph type="title"/>
          </p:nvPr>
        </p:nvSpPr>
        <p:spPr>
          <a:xfrm>
            <a:off x="0" y="0"/>
            <a:ext cx="8229600" cy="609600"/>
          </a:xfrm>
        </p:spPr>
        <p:txBody>
          <a:bodyPr>
            <a:normAutofit fontScale="90000"/>
          </a:bodyPr>
          <a:lstStyle/>
          <a:p>
            <a:r>
              <a:rPr lang="en-US" dirty="0" smtClean="0"/>
              <a:t>Linking OBSD Outcomes to NOM</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28</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200" b="1" dirty="0" smtClean="0">
                <a:latin typeface="+mj-lt"/>
              </a:rPr>
              <a:t>Safety - 1.1	</a:t>
            </a:r>
            <a:r>
              <a:rPr lang="en-CA" sz="1200" dirty="0" smtClean="0">
                <a:latin typeface="+mj-lt"/>
              </a:rPr>
              <a:t>			</a:t>
            </a:r>
            <a:r>
              <a:rPr lang="en-US" sz="1200" b="1" u="sng" dirty="0" smtClean="0">
                <a:latin typeface="+mj-lt"/>
              </a:rPr>
              <a:t>Incidents of Safety of Children while Receiving Services</a:t>
            </a:r>
          </a:p>
          <a:p>
            <a:pPr>
              <a:buNone/>
            </a:pPr>
            <a:r>
              <a:rPr lang="en-US" sz="1200" b="1" u="sng" dirty="0" smtClean="0">
                <a:latin typeface="+mj-lt"/>
              </a:rPr>
              <a:t> </a:t>
            </a:r>
            <a:endParaRPr lang="en-CA" sz="1200" dirty="0" smtClean="0">
              <a:latin typeface="+mj-lt"/>
            </a:endParaRPr>
          </a:p>
          <a:p>
            <a:pPr>
              <a:buNone/>
            </a:pPr>
            <a:r>
              <a:rPr lang="en-US" sz="1200" b="1" u="sng" dirty="0" smtClean="0">
                <a:latin typeface="+mj-lt"/>
              </a:rPr>
              <a:t>Description: </a:t>
            </a:r>
            <a:r>
              <a:rPr lang="en-US" sz="1200" dirty="0" smtClean="0">
                <a:latin typeface="+mj-lt"/>
              </a:rPr>
              <a:t>This is a measure of safety.  This measure will capture incidences of suspected maltreatment and abuse for those children currently receiving services.   This will capture children receiving OBSD services with a current legal authority and are subject to a Safety Assessment Report.  If a child has multiple occurrences in the timeframe please count them only 1 time. The data is to be reported in the year of the incident of safety, in a year to date manner.</a:t>
            </a:r>
            <a:endParaRPr lang="en-CA" sz="1200" dirty="0" smtClean="0">
              <a:latin typeface="+mj-lt"/>
            </a:endParaRPr>
          </a:p>
          <a:p>
            <a:pPr>
              <a:buNone/>
            </a:pPr>
            <a:r>
              <a:rPr lang="en-US" sz="1200" b="1" dirty="0" smtClean="0">
                <a:latin typeface="+mj-lt"/>
              </a:rPr>
              <a:t> </a:t>
            </a:r>
            <a:endParaRPr lang="en-CA" sz="1200" dirty="0" smtClean="0">
              <a:latin typeface="+mj-lt"/>
            </a:endParaRPr>
          </a:p>
          <a:p>
            <a:pPr>
              <a:buNone/>
            </a:pPr>
            <a:r>
              <a:rPr lang="en-US" sz="1200" dirty="0" smtClean="0">
                <a:latin typeface="+mj-lt"/>
              </a:rPr>
              <a:t>Ministry will report on this measure quarterly.</a:t>
            </a:r>
            <a:endParaRPr lang="en-CA" sz="1200" dirty="0" smtClean="0">
              <a:latin typeface="+mj-lt"/>
            </a:endParaRPr>
          </a:p>
          <a:p>
            <a:endParaRPr lang="en-US" sz="1200" b="1" dirty="0" smtClean="0">
              <a:latin typeface="+mj-lt"/>
            </a:endParaRPr>
          </a:p>
          <a:p>
            <a:pPr>
              <a:buNone/>
            </a:pPr>
            <a:endParaRPr lang="en-US" sz="1200" b="1" dirty="0" smtClean="0">
              <a:latin typeface="+mj-lt"/>
            </a:endParaRPr>
          </a:p>
          <a:p>
            <a:pPr>
              <a:buNone/>
            </a:pPr>
            <a:r>
              <a:rPr lang="en-US" sz="1200" b="1" dirty="0" smtClean="0">
                <a:latin typeface="+mj-lt"/>
              </a:rPr>
              <a:t>Family &amp; Community Support - 3.1</a:t>
            </a:r>
            <a:r>
              <a:rPr lang="en-CA" sz="1200" dirty="0" smtClean="0">
                <a:latin typeface="+mj-lt"/>
              </a:rPr>
              <a:t>		</a:t>
            </a:r>
            <a:r>
              <a:rPr lang="en-US" sz="1200" b="1" u="sng" dirty="0" smtClean="0">
                <a:latin typeface="+mj-lt"/>
              </a:rPr>
              <a:t>Parenting Capacity</a:t>
            </a:r>
          </a:p>
          <a:p>
            <a:pPr>
              <a:buNone/>
            </a:pPr>
            <a:endParaRPr lang="en-CA" sz="1200" u="sng" dirty="0" smtClean="0">
              <a:latin typeface="+mj-lt"/>
            </a:endParaRPr>
          </a:p>
          <a:p>
            <a:pPr>
              <a:buNone/>
            </a:pPr>
            <a:r>
              <a:rPr lang="en-US" sz="1200" b="1" u="sng" dirty="0" smtClean="0">
                <a:latin typeface="+mj-lt"/>
              </a:rPr>
              <a:t>Description: </a:t>
            </a:r>
            <a:r>
              <a:rPr lang="en-US" sz="1200" dirty="0" smtClean="0">
                <a:latin typeface="+mj-lt"/>
              </a:rPr>
              <a:t>  This is a measure of family and community support.  The percentage of parents who’s ‘parenting capacity’ has improved during the course of their involvement in child intervention.  Please report the total number of parents involved in service and the % that reported an increase in capacity.  </a:t>
            </a:r>
            <a:endParaRPr lang="en-CA" sz="1200" dirty="0" smtClean="0">
              <a:latin typeface="+mj-lt"/>
            </a:endParaRPr>
          </a:p>
          <a:p>
            <a:pPr>
              <a:buNone/>
            </a:pPr>
            <a:r>
              <a:rPr lang="en-US" sz="1200" dirty="0" smtClean="0">
                <a:latin typeface="+mj-lt"/>
              </a:rPr>
              <a:t> </a:t>
            </a:r>
            <a:endParaRPr lang="en-CA" sz="1200" dirty="0" smtClean="0">
              <a:latin typeface="+mj-lt"/>
            </a:endParaRPr>
          </a:p>
          <a:p>
            <a:pPr>
              <a:buNone/>
            </a:pPr>
            <a:r>
              <a:rPr lang="en-US" sz="1200" dirty="0" smtClean="0">
                <a:latin typeface="+mj-lt"/>
              </a:rPr>
              <a:t>Reporting schedule is annually by Lead Agency</a:t>
            </a:r>
            <a:endParaRPr lang="en-CA" sz="1200" dirty="0" smtClean="0">
              <a:latin typeface="+mj-lt"/>
            </a:endParaRPr>
          </a:p>
          <a:p>
            <a:endParaRPr lang="en-CA" sz="1200" dirty="0">
              <a:latin typeface="+mj-lt"/>
            </a:endParaRPr>
          </a:p>
        </p:txBody>
      </p:sp>
      <p:sp>
        <p:nvSpPr>
          <p:cNvPr id="3" name="Title 2"/>
          <p:cNvSpPr>
            <a:spLocks noGrp="1"/>
          </p:cNvSpPr>
          <p:nvPr>
            <p:ph type="title"/>
          </p:nvPr>
        </p:nvSpPr>
        <p:spPr>
          <a:xfrm>
            <a:off x="0" y="274638"/>
            <a:ext cx="8686800" cy="944562"/>
          </a:xfrm>
        </p:spPr>
        <p:txBody>
          <a:bodyPr>
            <a:normAutofit/>
          </a:bodyPr>
          <a:lstStyle/>
          <a:p>
            <a:r>
              <a:rPr lang="en-CA" sz="3200" dirty="0" smtClean="0"/>
              <a:t>Examples from the Framework </a:t>
            </a:r>
            <a:endParaRPr lang="en-CA" sz="32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29</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85800" y="609600"/>
            <a:ext cx="7175500" cy="4508500"/>
          </a:xfrm>
        </p:spPr>
        <p:txBody>
          <a:bodyPr>
            <a:normAutofit fontScale="90000"/>
          </a:bodyPr>
          <a:lstStyle/>
          <a:p>
            <a:pPr algn="ctr">
              <a:defRPr/>
            </a:pPr>
            <a:r>
              <a:rPr lang="en-US" sz="3600" dirty="0" smtClean="0">
                <a:latin typeface="Andalus" pitchFamily="2" charset="-78"/>
                <a:ea typeface="Tahoma" pitchFamily="34" charset="0"/>
                <a:cs typeface="Andalus" pitchFamily="2" charset="-78"/>
              </a:rPr>
              <a:t/>
            </a:r>
            <a:br>
              <a:rPr lang="en-US" sz="3600" dirty="0" smtClean="0">
                <a:latin typeface="Andalus" pitchFamily="2" charset="-78"/>
                <a:ea typeface="Tahoma" pitchFamily="34" charset="0"/>
                <a:cs typeface="Andalus" pitchFamily="2" charset="-78"/>
              </a:rPr>
            </a:br>
            <a:r>
              <a:rPr lang="en-US" sz="3600" dirty="0" smtClean="0">
                <a:latin typeface="Andalus" pitchFamily="2" charset="-78"/>
                <a:ea typeface="Tahoma" pitchFamily="34" charset="0"/>
                <a:cs typeface="Andalus" pitchFamily="2" charset="-78"/>
              </a:rPr>
              <a:t>	</a:t>
            </a:r>
            <a:r>
              <a:rPr lang="en-US" sz="3100" dirty="0" smtClean="0">
                <a:latin typeface="Andalus" pitchFamily="2" charset="-78"/>
                <a:ea typeface="Tahoma" pitchFamily="34" charset="0"/>
                <a:cs typeface="Andalus" pitchFamily="2" charset="-78"/>
              </a:rPr>
              <a:t/>
            </a:r>
            <a:br>
              <a:rPr lang="en-US" sz="3100" dirty="0" smtClean="0">
                <a:latin typeface="Andalus" pitchFamily="2" charset="-78"/>
                <a:ea typeface="Tahoma" pitchFamily="34" charset="0"/>
                <a:cs typeface="Andalus" pitchFamily="2" charset="-78"/>
              </a:rPr>
            </a:br>
            <a:r>
              <a:rPr lang="en-US" sz="3100" dirty="0" smtClean="0">
                <a:latin typeface="Andalus" pitchFamily="2" charset="-78"/>
                <a:ea typeface="Tahoma" pitchFamily="34" charset="0"/>
                <a:cs typeface="Andalus" pitchFamily="2" charset="-78"/>
              </a:rPr>
              <a:t>	</a:t>
            </a:r>
            <a:br>
              <a:rPr lang="en-US" sz="3100" dirty="0" smtClean="0">
                <a:latin typeface="Andalus" pitchFamily="2" charset="-78"/>
                <a:ea typeface="Tahoma" pitchFamily="34" charset="0"/>
                <a:cs typeface="Andalus" pitchFamily="2" charset="-78"/>
              </a:rPr>
            </a:br>
            <a:r>
              <a:rPr lang="en-US" sz="3100" dirty="0" smtClean="0">
                <a:latin typeface="Andalus" pitchFamily="2" charset="-78"/>
                <a:ea typeface="Tahoma" pitchFamily="34" charset="0"/>
                <a:cs typeface="Andalus" pitchFamily="2" charset="-78"/>
              </a:rPr>
              <a:t/>
            </a:r>
            <a:br>
              <a:rPr lang="en-US" sz="3100" dirty="0" smtClean="0">
                <a:latin typeface="Andalus" pitchFamily="2" charset="-78"/>
                <a:ea typeface="Tahoma" pitchFamily="34" charset="0"/>
                <a:cs typeface="Andalus" pitchFamily="2" charset="-78"/>
              </a:rPr>
            </a:br>
            <a:r>
              <a:rPr lang="en-US" sz="3100" dirty="0" smtClean="0">
                <a:latin typeface="Andalus" pitchFamily="2" charset="-78"/>
                <a:ea typeface="Tahoma" pitchFamily="34" charset="0"/>
                <a:cs typeface="Andalus" pitchFamily="2" charset="-78"/>
              </a:rPr>
              <a:t/>
            </a:r>
            <a:br>
              <a:rPr lang="en-US" sz="3100" dirty="0" smtClean="0">
                <a:latin typeface="Andalus" pitchFamily="2" charset="-78"/>
                <a:ea typeface="Tahoma" pitchFamily="34" charset="0"/>
                <a:cs typeface="Andalus" pitchFamily="2" charset="-78"/>
              </a:rPr>
            </a:br>
            <a:r>
              <a:rPr lang="en-US" sz="3100" dirty="0" smtClean="0">
                <a:latin typeface="Andalus" pitchFamily="2" charset="-78"/>
                <a:ea typeface="Tahoma" pitchFamily="34" charset="0"/>
                <a:cs typeface="Andalus" pitchFamily="2" charset="-78"/>
              </a:rPr>
              <a:t/>
            </a:r>
            <a:br>
              <a:rPr lang="en-US" sz="3100" dirty="0" smtClean="0">
                <a:latin typeface="Andalus" pitchFamily="2" charset="-78"/>
                <a:ea typeface="Tahoma" pitchFamily="34" charset="0"/>
                <a:cs typeface="Andalus" pitchFamily="2" charset="-78"/>
              </a:rPr>
            </a:br>
            <a:r>
              <a:rPr lang="en-US" sz="3100" dirty="0" smtClean="0">
                <a:latin typeface="Andalus" pitchFamily="2" charset="-78"/>
                <a:ea typeface="Tahoma" pitchFamily="34" charset="0"/>
                <a:cs typeface="Andalus" pitchFamily="2" charset="-78"/>
              </a:rPr>
              <a:t/>
            </a:r>
            <a:br>
              <a:rPr lang="en-US" sz="3100" dirty="0" smtClean="0">
                <a:latin typeface="Andalus" pitchFamily="2" charset="-78"/>
                <a:ea typeface="Tahoma" pitchFamily="34" charset="0"/>
                <a:cs typeface="Andalus" pitchFamily="2" charset="-78"/>
              </a:rPr>
            </a:br>
            <a:r>
              <a:rPr lang="en-US" sz="2700" dirty="0" smtClean="0">
                <a:ea typeface="Batang" pitchFamily="18" charset="-127"/>
              </a:rPr>
              <a:t>Lessons Being Learned Through the  </a:t>
            </a:r>
            <a:br>
              <a:rPr lang="en-US" sz="2700" dirty="0" smtClean="0">
                <a:ea typeface="Batang" pitchFamily="18" charset="-127"/>
              </a:rPr>
            </a:br>
            <a:r>
              <a:rPr lang="en-US" sz="2700" dirty="0" smtClean="0">
                <a:ea typeface="Batang" pitchFamily="18" charset="-127"/>
              </a:rPr>
              <a:t>Implementation of </a:t>
            </a:r>
            <a:r>
              <a:rPr lang="en-US" sz="2700" dirty="0" smtClean="0">
                <a:ea typeface="Batang" pitchFamily="18" charset="-127"/>
                <a:cs typeface="Andalus" pitchFamily="2" charset="-78"/>
              </a:rPr>
              <a:t>  </a:t>
            </a:r>
            <a:br>
              <a:rPr lang="en-US" sz="2700" dirty="0" smtClean="0">
                <a:ea typeface="Batang" pitchFamily="18" charset="-127"/>
                <a:cs typeface="Andalus" pitchFamily="2" charset="-78"/>
              </a:rPr>
            </a:br>
            <a:r>
              <a:rPr lang="en-US" sz="2700" dirty="0" smtClean="0">
                <a:ea typeface="Batang" pitchFamily="18" charset="-127"/>
                <a:cs typeface="Andalus" pitchFamily="2" charset="-78"/>
              </a:rPr>
              <a:t>Outcomes Based Service Delivery (OBSD)</a:t>
            </a:r>
            <a:br>
              <a:rPr lang="en-US" sz="2700" dirty="0" smtClean="0">
                <a:ea typeface="Batang" pitchFamily="18" charset="-127"/>
                <a:cs typeface="Andalus" pitchFamily="2" charset="-78"/>
              </a:rPr>
            </a:br>
            <a:r>
              <a:rPr lang="en-US" sz="2700" dirty="0" smtClean="0">
                <a:ea typeface="Batang" pitchFamily="18" charset="-127"/>
                <a:cs typeface="Andalus" pitchFamily="2" charset="-78"/>
              </a:rPr>
              <a:t>An Update</a:t>
            </a:r>
            <a:r>
              <a:rPr lang="en-US" sz="2700" dirty="0" smtClean="0">
                <a:ea typeface="Tahoma" pitchFamily="34" charset="0"/>
                <a:cs typeface="Andalus" pitchFamily="2" charset="-78"/>
              </a:rPr>
              <a:t/>
            </a:r>
            <a:br>
              <a:rPr lang="en-US" sz="2700" dirty="0" smtClean="0">
                <a:ea typeface="Tahoma" pitchFamily="34" charset="0"/>
                <a:cs typeface="Andalus" pitchFamily="2" charset="-78"/>
              </a:rPr>
            </a:br>
            <a:r>
              <a:rPr lang="en-US" sz="2400" dirty="0" smtClean="0">
                <a:ea typeface="Tahoma" pitchFamily="34" charset="0"/>
                <a:cs typeface="Andalus" pitchFamily="2" charset="-78"/>
              </a:rPr>
              <a:t>	</a:t>
            </a:r>
            <a:r>
              <a:rPr lang="en-US" sz="2200" dirty="0" smtClean="0">
                <a:ea typeface="Tahoma" pitchFamily="34" charset="0"/>
                <a:cs typeface="Andalus" pitchFamily="2" charset="-78"/>
              </a:rPr>
              <a:t/>
            </a:r>
            <a:br>
              <a:rPr lang="en-US" sz="2200" dirty="0" smtClean="0">
                <a:ea typeface="Tahoma" pitchFamily="34" charset="0"/>
                <a:cs typeface="Andalus" pitchFamily="2" charset="-78"/>
              </a:rPr>
            </a:br>
            <a:r>
              <a:rPr lang="en-US" sz="2200" b="0" dirty="0" smtClean="0">
                <a:ea typeface="Tahoma" pitchFamily="34" charset="0"/>
                <a:cs typeface="Andalus" pitchFamily="2" charset="-78"/>
              </a:rPr>
              <a:t> </a:t>
            </a:r>
            <a:r>
              <a:rPr lang="en-CA" sz="2200" b="0" dirty="0" smtClean="0">
                <a:ea typeface="Tahoma" pitchFamily="34" charset="0"/>
                <a:cs typeface="Andalus" pitchFamily="2" charset="-78"/>
              </a:rPr>
              <a:t>AASCF Conference - </a:t>
            </a:r>
            <a:r>
              <a:rPr lang="en-US" sz="2200" b="0" dirty="0" smtClean="0">
                <a:ea typeface="Tahoma" pitchFamily="34" charset="0"/>
                <a:cs typeface="Andalus" pitchFamily="2" charset="-78"/>
              </a:rPr>
              <a:t>January 25, 2013</a:t>
            </a:r>
            <a:br>
              <a:rPr lang="en-US" sz="2200" b="0" dirty="0" smtClean="0">
                <a:ea typeface="Tahoma" pitchFamily="34" charset="0"/>
                <a:cs typeface="Andalus" pitchFamily="2" charset="-78"/>
              </a:rPr>
            </a:br>
            <a:r>
              <a:rPr lang="en-US" sz="2200" b="0" dirty="0" smtClean="0">
                <a:ea typeface="Tahoma" pitchFamily="34" charset="0"/>
                <a:cs typeface="Andalus" pitchFamily="2" charset="-78"/>
              </a:rPr>
              <a:t/>
            </a:r>
            <a:br>
              <a:rPr lang="en-US" sz="2200" b="0" dirty="0" smtClean="0">
                <a:ea typeface="Tahoma" pitchFamily="34" charset="0"/>
                <a:cs typeface="Andalus" pitchFamily="2" charset="-78"/>
              </a:rPr>
            </a:br>
            <a:r>
              <a:rPr lang="en-US" sz="2200" b="0" dirty="0" smtClean="0">
                <a:ea typeface="Tahoma" pitchFamily="34" charset="0"/>
                <a:cs typeface="Andalus" pitchFamily="2" charset="-78"/>
              </a:rPr>
              <a:t/>
            </a:r>
            <a:br>
              <a:rPr lang="en-US" sz="2200" b="0" dirty="0" smtClean="0">
                <a:ea typeface="Tahoma" pitchFamily="34" charset="0"/>
                <a:cs typeface="Andalus" pitchFamily="2" charset="-78"/>
              </a:rPr>
            </a:br>
            <a:r>
              <a:rPr lang="en-US" sz="2200" b="0" dirty="0" smtClean="0">
                <a:ea typeface="Tahoma" pitchFamily="34" charset="0"/>
                <a:cs typeface="Andalus" pitchFamily="2" charset="-78"/>
              </a:rPr>
              <a:t> </a:t>
            </a:r>
            <a:br>
              <a:rPr lang="en-US" sz="2200" b="0" dirty="0" smtClean="0">
                <a:ea typeface="Tahoma" pitchFamily="34" charset="0"/>
                <a:cs typeface="Andalus" pitchFamily="2" charset="-78"/>
              </a:rPr>
            </a:br>
            <a:r>
              <a:rPr lang="en-US" sz="2200" b="0" dirty="0" smtClean="0">
                <a:ea typeface="Tahoma" pitchFamily="34" charset="0"/>
                <a:cs typeface="Andalus" pitchFamily="2" charset="-78"/>
              </a:rPr>
              <a:t/>
            </a:r>
            <a:br>
              <a:rPr lang="en-US" sz="2200" b="0" dirty="0" smtClean="0">
                <a:ea typeface="Tahoma" pitchFamily="34" charset="0"/>
                <a:cs typeface="Andalus" pitchFamily="2" charset="-78"/>
              </a:rPr>
            </a:br>
            <a:r>
              <a:rPr lang="en-US" sz="2200" b="0" dirty="0" smtClean="0">
                <a:ea typeface="Tahoma" pitchFamily="34" charset="0"/>
                <a:cs typeface="Andalus" pitchFamily="2" charset="-78"/>
              </a:rPr>
              <a:t/>
            </a:r>
            <a:br>
              <a:rPr lang="en-US" sz="2200" b="0" dirty="0" smtClean="0">
                <a:ea typeface="Tahoma" pitchFamily="34" charset="0"/>
                <a:cs typeface="Andalus" pitchFamily="2" charset="-78"/>
              </a:rPr>
            </a:br>
            <a:r>
              <a:rPr lang="en-US" sz="2200" b="0" dirty="0" smtClean="0">
                <a:latin typeface="Calibri" pitchFamily="34" charset="0"/>
                <a:ea typeface="Tahoma" pitchFamily="34" charset="0"/>
                <a:cs typeface="Andalus" pitchFamily="2" charset="-78"/>
              </a:rPr>
              <a:t/>
            </a:r>
            <a:br>
              <a:rPr lang="en-US" sz="2200" b="0" dirty="0" smtClean="0">
                <a:latin typeface="Calibri" pitchFamily="34" charset="0"/>
                <a:ea typeface="Tahoma" pitchFamily="34" charset="0"/>
                <a:cs typeface="Andalus" pitchFamily="2" charset="-78"/>
              </a:rPr>
            </a:br>
            <a:r>
              <a:rPr lang="en-US" sz="1600" b="0" dirty="0" smtClean="0">
                <a:solidFill>
                  <a:srgbClr val="003366"/>
                </a:solidFill>
                <a:latin typeface="Calibri" pitchFamily="34" charset="0"/>
                <a:ea typeface="Tahoma" pitchFamily="34" charset="0"/>
                <a:cs typeface="Andalus" pitchFamily="2" charset="-78"/>
              </a:rPr>
              <a:t> </a:t>
            </a:r>
            <a:r>
              <a:rPr lang="en-US" sz="2200" b="0" dirty="0" smtClean="0">
                <a:solidFill>
                  <a:srgbClr val="003366"/>
                </a:solidFill>
                <a:latin typeface="Calibri" pitchFamily="34" charset="0"/>
                <a:ea typeface="Tahoma" pitchFamily="34" charset="0"/>
                <a:cs typeface="Andalus" pitchFamily="2" charset="-78"/>
              </a:rPr>
              <a:t/>
            </a:r>
            <a:br>
              <a:rPr lang="en-US" sz="2200" b="0" dirty="0" smtClean="0">
                <a:solidFill>
                  <a:srgbClr val="003366"/>
                </a:solidFill>
                <a:latin typeface="Calibri" pitchFamily="34" charset="0"/>
                <a:ea typeface="Tahoma" pitchFamily="34" charset="0"/>
                <a:cs typeface="Andalus" pitchFamily="2" charset="-78"/>
              </a:rPr>
            </a:br>
            <a:r>
              <a:rPr lang="en-CA" sz="2200" dirty="0" smtClean="0">
                <a:latin typeface="Calibri" pitchFamily="34" charset="0"/>
              </a:rPr>
              <a:t/>
            </a:r>
            <a:br>
              <a:rPr lang="en-CA" sz="2200" dirty="0" smtClean="0">
                <a:latin typeface="Calibri" pitchFamily="34" charset="0"/>
              </a:rPr>
            </a:br>
            <a:r>
              <a:rPr lang="en-US" sz="2200" b="0" dirty="0" smtClean="0">
                <a:latin typeface="Calibri" pitchFamily="34" charset="0"/>
                <a:ea typeface="Tahoma" pitchFamily="34" charset="0"/>
                <a:cs typeface="Andalus" pitchFamily="2" charset="-78"/>
              </a:rPr>
              <a:t/>
            </a:r>
            <a:br>
              <a:rPr lang="en-US" sz="2200" b="0" dirty="0" smtClean="0">
                <a:latin typeface="Calibri" pitchFamily="34" charset="0"/>
                <a:ea typeface="Tahoma" pitchFamily="34" charset="0"/>
                <a:cs typeface="Andalus" pitchFamily="2" charset="-78"/>
              </a:rPr>
            </a:br>
            <a:r>
              <a:rPr lang="en-US" sz="2200" b="0" dirty="0" smtClean="0">
                <a:solidFill>
                  <a:srgbClr val="003366"/>
                </a:solidFill>
                <a:latin typeface="Calibri" pitchFamily="34" charset="0"/>
                <a:ea typeface="Tahoma" pitchFamily="34" charset="0"/>
                <a:cs typeface="Andalus" pitchFamily="2" charset="-78"/>
              </a:rPr>
              <a:t/>
            </a:r>
            <a:br>
              <a:rPr lang="en-US" sz="2200" b="0" dirty="0" smtClean="0">
                <a:solidFill>
                  <a:srgbClr val="003366"/>
                </a:solidFill>
                <a:latin typeface="Calibri" pitchFamily="34" charset="0"/>
                <a:ea typeface="Tahoma" pitchFamily="34" charset="0"/>
                <a:cs typeface="Andalus" pitchFamily="2" charset="-78"/>
              </a:rPr>
            </a:br>
            <a:r>
              <a:rPr lang="en-US" sz="2200" dirty="0" smtClean="0">
                <a:latin typeface="Calibri" pitchFamily="34" charset="0"/>
                <a:ea typeface="Tahoma" pitchFamily="34" charset="0"/>
                <a:cs typeface="Andalus" pitchFamily="2" charset="-78"/>
              </a:rPr>
              <a:t/>
            </a:r>
            <a:br>
              <a:rPr lang="en-US" sz="2200" dirty="0" smtClean="0">
                <a:latin typeface="Calibri" pitchFamily="34" charset="0"/>
                <a:ea typeface="Tahoma" pitchFamily="34" charset="0"/>
                <a:cs typeface="Andalus" pitchFamily="2" charset="-78"/>
              </a:rPr>
            </a:br>
            <a:r>
              <a:rPr lang="en-US" sz="2200" dirty="0" smtClean="0">
                <a:latin typeface="Calibri" pitchFamily="34" charset="0"/>
                <a:ea typeface="Tahoma" pitchFamily="34" charset="0"/>
                <a:cs typeface="Andalus" pitchFamily="2" charset="-78"/>
              </a:rPr>
              <a:t> </a:t>
            </a:r>
            <a:r>
              <a:rPr lang="en-US" sz="1600" b="0" dirty="0" smtClean="0">
                <a:solidFill>
                  <a:srgbClr val="003366"/>
                </a:solidFill>
              </a:rPr>
              <a:t/>
            </a:r>
            <a:br>
              <a:rPr lang="en-US" sz="1600" b="0" dirty="0" smtClean="0">
                <a:solidFill>
                  <a:srgbClr val="003366"/>
                </a:solidFill>
              </a:rPr>
            </a:br>
            <a:r>
              <a:rPr lang="en-US" sz="1600" b="0" dirty="0" smtClean="0">
                <a:solidFill>
                  <a:srgbClr val="003366"/>
                </a:solidFill>
              </a:rPr>
              <a:t/>
            </a:r>
            <a:br>
              <a:rPr lang="en-US" sz="1600" b="0" dirty="0" smtClean="0">
                <a:solidFill>
                  <a:srgbClr val="003366"/>
                </a:solidFill>
              </a:rPr>
            </a:br>
            <a:r>
              <a:rPr lang="en-US" sz="2600" b="0" dirty="0" smtClean="0">
                <a:solidFill>
                  <a:srgbClr val="003366"/>
                </a:solidFill>
              </a:rPr>
              <a:t/>
            </a:r>
            <a:br>
              <a:rPr lang="en-US" sz="2600" b="0" dirty="0" smtClean="0">
                <a:solidFill>
                  <a:srgbClr val="003366"/>
                </a:solidFill>
              </a:rPr>
            </a:br>
            <a:r>
              <a:rPr lang="en-US" sz="2600" dirty="0" smtClean="0">
                <a:solidFill>
                  <a:srgbClr val="003366"/>
                </a:solidFill>
              </a:rPr>
              <a:t/>
            </a:r>
            <a:br>
              <a:rPr lang="en-US" sz="2600" dirty="0" smtClean="0">
                <a:solidFill>
                  <a:srgbClr val="003366"/>
                </a:solidFill>
              </a:rPr>
            </a:br>
            <a:endParaRPr lang="en-US" sz="2600" dirty="0" smtClean="0"/>
          </a:p>
        </p:txBody>
      </p:sp>
      <p:sp>
        <p:nvSpPr>
          <p:cNvPr id="15362" name="Rectangle 3"/>
          <p:cNvSpPr>
            <a:spLocks noGrp="1" noChangeArrowheads="1"/>
          </p:cNvSpPr>
          <p:nvPr>
            <p:ph type="subTitle" idx="4294967295"/>
          </p:nvPr>
        </p:nvSpPr>
        <p:spPr>
          <a:xfrm>
            <a:off x="228600" y="3581399"/>
            <a:ext cx="8610600" cy="2156147"/>
          </a:xfrm>
        </p:spPr>
        <p:txBody>
          <a:bodyPr/>
          <a:lstStyle/>
          <a:p>
            <a:pPr marL="0" indent="0" eaLnBrk="1" hangingPunct="1">
              <a:buFontTx/>
              <a:buNone/>
            </a:pPr>
            <a:endParaRPr lang="en-CA" sz="1600" b="1" dirty="0" smtClean="0">
              <a:solidFill>
                <a:schemeClr val="tx2"/>
              </a:solidFill>
              <a:latin typeface="Arial" charset="0"/>
              <a:cs typeface="Arial" charset="0"/>
            </a:endParaRPr>
          </a:p>
          <a:p>
            <a:pPr marL="0" indent="0" eaLnBrk="1" hangingPunct="1">
              <a:buFontTx/>
              <a:buNone/>
            </a:pPr>
            <a:endParaRPr lang="en-CA" sz="1600" b="1" dirty="0" smtClean="0">
              <a:solidFill>
                <a:schemeClr val="tx2"/>
              </a:solidFill>
              <a:latin typeface="Arial" charset="0"/>
              <a:cs typeface="Arial" charset="0"/>
            </a:endParaRPr>
          </a:p>
          <a:p>
            <a:pPr marL="0" indent="0" eaLnBrk="1" hangingPunct="1">
              <a:buFontTx/>
              <a:buNone/>
            </a:pPr>
            <a:r>
              <a:rPr lang="en-CA" sz="1600" b="1" dirty="0" smtClean="0">
                <a:solidFill>
                  <a:schemeClr val="tx2"/>
                </a:solidFill>
                <a:latin typeface="Arial" charset="0"/>
                <a:cs typeface="Arial" charset="0"/>
              </a:rPr>
              <a:t>Sandra Maygard   </a:t>
            </a:r>
            <a:r>
              <a:rPr lang="en-CA" sz="1600" dirty="0" smtClean="0">
                <a:solidFill>
                  <a:schemeClr val="tx2"/>
                </a:solidFill>
                <a:latin typeface="Arial" charset="0"/>
                <a:cs typeface="Arial" charset="0"/>
              </a:rPr>
              <a:t>	Alberta Association Services for Children and Families, OBSD Lead</a:t>
            </a:r>
          </a:p>
          <a:p>
            <a:pPr marL="0" indent="0" eaLnBrk="1" hangingPunct="1">
              <a:buFontTx/>
              <a:buNone/>
            </a:pPr>
            <a:endParaRPr lang="en-CA" sz="1600" dirty="0" smtClean="0">
              <a:solidFill>
                <a:schemeClr val="tx2"/>
              </a:solidFill>
              <a:latin typeface="Arial" charset="0"/>
              <a:cs typeface="Arial" charset="0"/>
            </a:endParaRPr>
          </a:p>
          <a:p>
            <a:pPr>
              <a:buNone/>
            </a:pPr>
            <a:r>
              <a:rPr lang="en-CA" sz="1600" b="1" dirty="0" smtClean="0">
                <a:solidFill>
                  <a:schemeClr val="tx2"/>
                </a:solidFill>
                <a:latin typeface="Arial" charset="0"/>
                <a:cs typeface="Arial" charset="0"/>
              </a:rPr>
              <a:t>Kim Spicer </a:t>
            </a:r>
            <a:r>
              <a:rPr lang="en-CA" sz="1600" dirty="0" smtClean="0">
                <a:solidFill>
                  <a:schemeClr val="tx2"/>
                </a:solidFill>
                <a:latin typeface="Arial" charset="0"/>
                <a:cs typeface="Arial" charset="0"/>
              </a:rPr>
              <a:t>	</a:t>
            </a:r>
            <a:r>
              <a:rPr lang="en-CA" sz="1600" dirty="0" smtClean="0">
                <a:solidFill>
                  <a:schemeClr val="tx2"/>
                </a:solidFill>
                <a:latin typeface="+mj-lt"/>
                <a:cs typeface="Arial" charset="0"/>
              </a:rPr>
              <a:t>Department of  Human Services, </a:t>
            </a:r>
            <a:r>
              <a:rPr lang="en-US" sz="1600" dirty="0" smtClean="0">
                <a:solidFill>
                  <a:schemeClr val="tx2"/>
                </a:solidFill>
                <a:latin typeface="+mj-lt"/>
              </a:rPr>
              <a:t>Senior Manager; Outcomes and 			Practice Support; Policy, Practice and Program Development  Branch</a:t>
            </a:r>
          </a:p>
          <a:p>
            <a:pPr marL="0" indent="0" eaLnBrk="1" hangingPunct="1">
              <a:buFontTx/>
              <a:buNone/>
            </a:pPr>
            <a:endParaRPr lang="en-CA" sz="1600" dirty="0" smtClean="0">
              <a:solidFill>
                <a:schemeClr val="tx2"/>
              </a:solidFill>
              <a:latin typeface="Arial" charset="0"/>
              <a:cs typeface="Arial" charset="0"/>
            </a:endParaRPr>
          </a:p>
        </p:txBody>
      </p:sp>
      <p:pic>
        <p:nvPicPr>
          <p:cNvPr id="15363" name="Picture 3" descr="ASSCF LOGO"/>
          <p:cNvPicPr>
            <a:picLocks noChangeAspect="1" noChangeArrowheads="1"/>
          </p:cNvPicPr>
          <p:nvPr/>
        </p:nvPicPr>
        <p:blipFill>
          <a:blip r:embed="rId3" cstate="print"/>
          <a:srcRect/>
          <a:stretch>
            <a:fillRect/>
          </a:stretch>
        </p:blipFill>
        <p:spPr bwMode="auto">
          <a:xfrm>
            <a:off x="6781800" y="5912954"/>
            <a:ext cx="2209800" cy="747092"/>
          </a:xfrm>
          <a:prstGeom prst="rect">
            <a:avLst/>
          </a:prstGeom>
          <a:noFill/>
          <a:ln w="9525">
            <a:noFill/>
            <a:miter lim="800000"/>
            <a:headEnd/>
            <a:tailEnd/>
          </a:ln>
        </p:spPr>
      </p:pic>
      <p:pic>
        <p:nvPicPr>
          <p:cNvPr id="15369" name="Picture 9" descr="Alberta Logo"/>
          <p:cNvPicPr>
            <a:picLocks noChangeAspect="1" noChangeArrowheads="1"/>
          </p:cNvPicPr>
          <p:nvPr/>
        </p:nvPicPr>
        <p:blipFill>
          <a:blip r:embed="rId4" cstate="print"/>
          <a:srcRect/>
          <a:stretch>
            <a:fillRect/>
          </a:stretch>
        </p:blipFill>
        <p:spPr bwMode="auto">
          <a:xfrm>
            <a:off x="0" y="6148364"/>
            <a:ext cx="1905000" cy="581072"/>
          </a:xfrm>
          <a:prstGeom prst="rect">
            <a:avLst/>
          </a:prstGeom>
          <a:noFill/>
        </p:spPr>
      </p:pic>
      <p:sp>
        <p:nvSpPr>
          <p:cNvPr id="15" name="Rectangle 2"/>
          <p:cNvSpPr txBox="1">
            <a:spLocks noChangeArrowheads="1"/>
          </p:cNvSpPr>
          <p:nvPr/>
        </p:nvSpPr>
        <p:spPr>
          <a:xfrm>
            <a:off x="5029200" y="4343400"/>
            <a:ext cx="4406900" cy="241300"/>
          </a:xfrm>
          <a:prstGeom prst="rect">
            <a:avLst/>
          </a:prstGeom>
        </p:spPr>
        <p:txBody>
          <a:bodyPr vert="horz" anchor="ctr">
            <a:normAutofit fontScale="25000" lnSpcReduction="20000"/>
            <a:scene3d>
              <a:camera prst="orthographicFront"/>
              <a:lightRig rig="soft" dir="t"/>
            </a:scene3d>
            <a:sp3d prstMaterial="softEdge">
              <a:bevelT w="25400" h="25400"/>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ndalus" pitchFamily="2" charset="-78"/>
                <a:ea typeface="Tahoma" pitchFamily="34" charset="0"/>
                <a:cs typeface="Andalus" pitchFamily="2" charset="-78"/>
              </a:rPr>
              <a:t/>
            </a:r>
            <a:br>
              <a:rPr kumimoji="0" lang="en-US"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ndalus" pitchFamily="2" charset="-78"/>
                <a:ea typeface="Tahoma" pitchFamily="34" charset="0"/>
                <a:cs typeface="Andalus" pitchFamily="2" charset="-78"/>
              </a:rPr>
            </a:br>
            <a:r>
              <a:rPr kumimoji="0" lang="en-US"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ndalus" pitchFamily="2" charset="-78"/>
                <a:ea typeface="Tahoma" pitchFamily="34" charset="0"/>
                <a:cs typeface="Andalus" pitchFamily="2" charset="-78"/>
              </a:rPr>
              <a:t>	</a:t>
            </a:r>
            <a:r>
              <a:rPr kumimoji="0" lang="en-US" sz="3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ndalus" pitchFamily="2" charset="-78"/>
                <a:ea typeface="Tahoma" pitchFamily="34" charset="0"/>
                <a:cs typeface="Andalus" pitchFamily="2" charset="-78"/>
              </a:rPr>
              <a:t/>
            </a:r>
            <a:br>
              <a:rPr kumimoji="0" lang="en-US" sz="3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ndalus" pitchFamily="2" charset="-78"/>
                <a:ea typeface="Tahoma" pitchFamily="34" charset="0"/>
                <a:cs typeface="Andalus" pitchFamily="2" charset="-78"/>
              </a:rPr>
            </a:br>
            <a:r>
              <a:rPr kumimoji="0" lang="en-US" sz="3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ndalus" pitchFamily="2" charset="-78"/>
                <a:ea typeface="Tahoma" pitchFamily="34" charset="0"/>
                <a:cs typeface="Andalus" pitchFamily="2" charset="-78"/>
              </a:rPr>
              <a:t>	</a:t>
            </a:r>
            <a:br>
              <a:rPr kumimoji="0" lang="en-US" sz="3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ndalus" pitchFamily="2" charset="-78"/>
                <a:ea typeface="Tahoma" pitchFamily="34" charset="0"/>
                <a:cs typeface="Andalus" pitchFamily="2" charset="-78"/>
              </a:rPr>
            </a:br>
            <a:r>
              <a:rPr kumimoji="0" lang="en-US" sz="3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ndalus" pitchFamily="2" charset="-78"/>
                <a:ea typeface="Tahoma" pitchFamily="34" charset="0"/>
                <a:cs typeface="Andalus" pitchFamily="2" charset="-78"/>
              </a:rPr>
              <a:t/>
            </a:r>
            <a:br>
              <a:rPr kumimoji="0" lang="en-US" sz="3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Andalus" pitchFamily="2" charset="-78"/>
                <a:ea typeface="Tahoma" pitchFamily="34" charset="0"/>
                <a:cs typeface="Andalus" pitchFamily="2" charset="-78"/>
              </a:rPr>
            </a:br>
            <a: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t/>
            </a:r>
            <a:b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br>
            <a: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t/>
            </a:r>
            <a:b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br>
            <a: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t> </a:t>
            </a:r>
            <a:b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br>
            <a: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t/>
            </a:r>
            <a:b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br>
            <a: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t/>
            </a:r>
            <a:b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Tahoma" pitchFamily="34" charset="0"/>
                <a:cs typeface="Andalus" pitchFamily="2" charset="-78"/>
              </a:rPr>
            </a:br>
            <a: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t/>
            </a:r>
            <a:b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br>
            <a:r>
              <a:rPr kumimoji="0" lang="en-US" sz="16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t> </a:t>
            </a:r>
            <a:r>
              <a:rPr kumimoji="0" lang="en-US" sz="22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t/>
            </a:r>
            <a:br>
              <a:rPr kumimoji="0" lang="en-US" sz="22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br>
            <a:r>
              <a:rPr kumimoji="0" lang="en-CA" sz="2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libri" pitchFamily="34" charset="0"/>
                <a:ea typeface="+mj-ea"/>
                <a:cs typeface="+mj-cs"/>
              </a:rPr>
              <a:t/>
            </a:r>
            <a:br>
              <a:rPr kumimoji="0" lang="en-CA" sz="2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libri" pitchFamily="34" charset="0"/>
                <a:ea typeface="+mj-ea"/>
                <a:cs typeface="+mj-cs"/>
              </a:rPr>
            </a:br>
            <a: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t/>
            </a:r>
            <a:br>
              <a:rPr kumimoji="0" lang="en-US" sz="2200" b="0"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br>
            <a:r>
              <a:rPr kumimoji="0" lang="en-US" sz="22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t/>
            </a:r>
            <a:br>
              <a:rPr kumimoji="0" lang="en-US" sz="22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br>
            <a:r>
              <a:rPr kumimoji="0" lang="en-US" sz="2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t/>
            </a:r>
            <a:br>
              <a:rPr kumimoji="0" lang="en-US" sz="2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br>
            <a:r>
              <a:rPr kumimoji="0" lang="en-US" sz="2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Calibri" pitchFamily="34" charset="0"/>
                <a:ea typeface="Tahoma" pitchFamily="34" charset="0"/>
                <a:cs typeface="Andalus" pitchFamily="2" charset="-78"/>
              </a:rPr>
              <a:t> </a:t>
            </a:r>
            <a:r>
              <a:rPr kumimoji="0" lang="en-US" sz="16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mj-lt"/>
                <a:ea typeface="+mj-ea"/>
                <a:cs typeface="+mj-cs"/>
              </a:rPr>
              <a:t/>
            </a:r>
            <a:br>
              <a:rPr kumimoji="0" lang="en-US" sz="16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mj-lt"/>
                <a:ea typeface="+mj-ea"/>
                <a:cs typeface="+mj-cs"/>
              </a:rPr>
            </a:br>
            <a:r>
              <a:rPr kumimoji="0" lang="en-US" sz="16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mj-lt"/>
                <a:ea typeface="+mj-ea"/>
                <a:cs typeface="+mj-cs"/>
              </a:rPr>
              <a:t/>
            </a:r>
            <a:br>
              <a:rPr kumimoji="0" lang="en-US" sz="16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mj-lt"/>
                <a:ea typeface="+mj-ea"/>
                <a:cs typeface="+mj-cs"/>
              </a:rPr>
            </a:br>
            <a:r>
              <a:rPr kumimoji="0" lang="en-US" sz="26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mj-lt"/>
                <a:ea typeface="+mj-ea"/>
                <a:cs typeface="+mj-cs"/>
              </a:rPr>
              <a:t/>
            </a:r>
            <a:br>
              <a:rPr kumimoji="0" lang="en-US" sz="2600" b="0"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mj-lt"/>
                <a:ea typeface="+mj-ea"/>
                <a:cs typeface="+mj-cs"/>
              </a:rPr>
            </a:br>
            <a:r>
              <a:rPr kumimoji="0" lang="en-US" sz="2600" b="1"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mj-lt"/>
                <a:ea typeface="+mj-ea"/>
                <a:cs typeface="+mj-cs"/>
              </a:rPr>
              <a:t/>
            </a:r>
            <a:br>
              <a:rPr kumimoji="0" lang="en-US" sz="2600" b="1" i="0" u="none" strike="noStrike" kern="1200" cap="none" spc="0" normalizeH="0" baseline="0" noProof="0" dirty="0" smtClean="0">
                <a:ln>
                  <a:noFill/>
                </a:ln>
                <a:solidFill>
                  <a:srgbClr val="003366"/>
                </a:solidFill>
                <a:effectLst>
                  <a:outerShdw blurRad="31750" dist="25400" dir="5400000" algn="tl" rotWithShape="0">
                    <a:srgbClr val="000000">
                      <a:alpha val="25000"/>
                    </a:srgbClr>
                  </a:outerShdw>
                </a:effectLst>
                <a:uLnTx/>
                <a:uFillTx/>
                <a:latin typeface="+mj-lt"/>
                <a:ea typeface="+mj-ea"/>
                <a:cs typeface="+mj-cs"/>
              </a:rPr>
            </a:br>
            <a:endParaRPr kumimoji="0" lang="en-US" sz="2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pPr>
              <a:defRPr/>
            </a:pPr>
            <a:fld id="{95E0F5BE-A4D9-4917-B220-9F7EE5510919}" type="slidenum">
              <a:rPr lang="en-US" smtClean="0"/>
              <a:pPr>
                <a:defRPr/>
              </a:pPr>
              <a:t>3</a:t>
            </a:fld>
            <a:endParaRPr lang="en-US" dirty="0"/>
          </a:p>
        </p:txBody>
      </p:sp>
      <p:sp>
        <p:nvSpPr>
          <p:cNvPr id="8" name="Footer Placeholder 7"/>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1800225" y="573088"/>
            <a:ext cx="6629400" cy="6019800"/>
          </a:xfrm>
          <a:prstGeom prst="roundRect">
            <a:avLst>
              <a:gd name="adj" fmla="val 16667"/>
            </a:avLst>
          </a:prstGeom>
          <a:solidFill>
            <a:srgbClr val="F4FAFA"/>
          </a:solidFill>
          <a:ln w="9525">
            <a:solidFill>
              <a:schemeClr val="tx1"/>
            </a:solidFill>
            <a:round/>
            <a:headEnd/>
            <a:tailEnd/>
          </a:ln>
          <a:effectLst/>
        </p:spPr>
        <p:txBody>
          <a:bodyPr wrap="none" lIns="91429" tIns="0" rIns="91429" bIns="45714" anchorCtr="1"/>
          <a:lstStyle/>
          <a:p>
            <a:pPr algn="ctr"/>
            <a:endParaRPr lang="en-US" sz="1400"/>
          </a:p>
        </p:txBody>
      </p:sp>
      <p:sp>
        <p:nvSpPr>
          <p:cNvPr id="3075" name="Rectangle 4"/>
          <p:cNvSpPr>
            <a:spLocks noChangeArrowheads="1"/>
          </p:cNvSpPr>
          <p:nvPr/>
        </p:nvSpPr>
        <p:spPr bwMode="auto">
          <a:xfrm>
            <a:off x="6286500" y="1050925"/>
            <a:ext cx="1219200" cy="1387475"/>
          </a:xfrm>
          <a:prstGeom prst="rect">
            <a:avLst/>
          </a:prstGeom>
          <a:solidFill>
            <a:srgbClr val="CCFFFF"/>
          </a:solidFill>
          <a:ln w="9525">
            <a:solidFill>
              <a:schemeClr val="tx1"/>
            </a:solidFill>
            <a:miter lim="800000"/>
            <a:headEnd/>
            <a:tailEnd/>
          </a:ln>
          <a:effectLst/>
        </p:spPr>
        <p:txBody>
          <a:bodyPr wrap="none" lIns="91429" tIns="45714" rIns="91429" bIns="45714"/>
          <a:lstStyle/>
          <a:p>
            <a:pPr algn="ctr"/>
            <a:r>
              <a:rPr lang="en-US" sz="900" b="1"/>
              <a:t>Experience C</a:t>
            </a:r>
            <a:r>
              <a:rPr lang="en-US" sz="900"/>
              <a:t/>
            </a:r>
            <a:br>
              <a:rPr lang="en-US" sz="900"/>
            </a:br>
            <a:r>
              <a:rPr lang="en-US" sz="900"/>
              <a:t>Legal Permanency</a:t>
            </a:r>
            <a:br>
              <a:rPr lang="en-US" sz="900"/>
            </a:br>
            <a:r>
              <a:rPr lang="en-US" sz="900"/>
              <a:t> Permanent Care</a:t>
            </a:r>
          </a:p>
        </p:txBody>
      </p:sp>
      <p:sp>
        <p:nvSpPr>
          <p:cNvPr id="3076" name="Rectangle 5"/>
          <p:cNvSpPr>
            <a:spLocks noChangeArrowheads="1"/>
          </p:cNvSpPr>
          <p:nvPr/>
        </p:nvSpPr>
        <p:spPr bwMode="auto">
          <a:xfrm>
            <a:off x="4457700" y="1050925"/>
            <a:ext cx="1219200" cy="1387475"/>
          </a:xfrm>
          <a:prstGeom prst="rect">
            <a:avLst/>
          </a:prstGeom>
          <a:solidFill>
            <a:srgbClr val="CCFFFF"/>
          </a:solidFill>
          <a:ln w="9525">
            <a:solidFill>
              <a:schemeClr val="tx1"/>
            </a:solidFill>
            <a:miter lim="800000"/>
            <a:headEnd/>
            <a:tailEnd/>
          </a:ln>
          <a:effectLst/>
        </p:spPr>
        <p:txBody>
          <a:bodyPr wrap="none" lIns="91429" tIns="45714" rIns="91429" bIns="45714"/>
          <a:lstStyle/>
          <a:p>
            <a:pPr algn="ctr"/>
            <a:r>
              <a:rPr lang="en-US" sz="900" b="1"/>
              <a:t>Experience B</a:t>
            </a:r>
            <a:br>
              <a:rPr lang="en-US" sz="900" b="1"/>
            </a:br>
            <a:r>
              <a:rPr lang="en-US" sz="900"/>
              <a:t>Reunification</a:t>
            </a:r>
            <a:br>
              <a:rPr lang="en-US" sz="900"/>
            </a:br>
            <a:r>
              <a:rPr lang="en-US" sz="900"/>
              <a:t>Temp Care</a:t>
            </a:r>
          </a:p>
        </p:txBody>
      </p:sp>
      <p:sp>
        <p:nvSpPr>
          <p:cNvPr id="3077" name="AutoShape 6"/>
          <p:cNvSpPr>
            <a:spLocks noChangeArrowheads="1"/>
          </p:cNvSpPr>
          <p:nvPr/>
        </p:nvSpPr>
        <p:spPr bwMode="auto">
          <a:xfrm>
            <a:off x="4610100" y="1524000"/>
            <a:ext cx="914400" cy="381000"/>
          </a:xfrm>
          <a:prstGeom prst="roundRect">
            <a:avLst>
              <a:gd name="adj" fmla="val 16667"/>
            </a:avLst>
          </a:prstGeom>
          <a:solidFill>
            <a:srgbClr val="FFFF99"/>
          </a:solidFill>
          <a:ln w="9525">
            <a:solidFill>
              <a:schemeClr val="tx1"/>
            </a:solidFill>
            <a:round/>
            <a:headEnd/>
            <a:tailEnd/>
          </a:ln>
          <a:effectLst/>
        </p:spPr>
        <p:txBody>
          <a:bodyPr lIns="91429" tIns="45714" rIns="91429" bIns="45714" anchor="ctr"/>
          <a:lstStyle/>
          <a:p>
            <a:pPr algn="ctr"/>
            <a:r>
              <a:rPr lang="en-US" sz="800" b="1"/>
              <a:t>In Care</a:t>
            </a:r>
          </a:p>
          <a:p>
            <a:pPr algn="ctr"/>
            <a:r>
              <a:rPr lang="en-US" sz="800" b="1"/>
              <a:t>Temp. </a:t>
            </a:r>
            <a:r>
              <a:rPr lang="en-US" sz="600"/>
              <a:t>(CP)</a:t>
            </a:r>
          </a:p>
        </p:txBody>
      </p:sp>
      <p:sp>
        <p:nvSpPr>
          <p:cNvPr id="3078" name="AutoShape 7"/>
          <p:cNvSpPr>
            <a:spLocks noChangeArrowheads="1"/>
          </p:cNvSpPr>
          <p:nvPr/>
        </p:nvSpPr>
        <p:spPr bwMode="auto">
          <a:xfrm>
            <a:off x="6438900" y="1524000"/>
            <a:ext cx="914400" cy="381000"/>
          </a:xfrm>
          <a:prstGeom prst="roundRect">
            <a:avLst>
              <a:gd name="adj" fmla="val 16667"/>
            </a:avLst>
          </a:prstGeom>
          <a:solidFill>
            <a:srgbClr val="FF3300"/>
          </a:solidFill>
          <a:ln w="9525">
            <a:solidFill>
              <a:schemeClr val="tx1"/>
            </a:solidFill>
            <a:round/>
            <a:headEnd/>
            <a:tailEnd/>
          </a:ln>
          <a:effectLst/>
        </p:spPr>
        <p:txBody>
          <a:bodyPr lIns="91429" tIns="45714" rIns="91429" bIns="45714" anchor="ctr"/>
          <a:lstStyle/>
          <a:p>
            <a:pPr algn="ctr"/>
            <a:r>
              <a:rPr lang="en-US" sz="800" b="1"/>
              <a:t>In Care</a:t>
            </a:r>
          </a:p>
          <a:p>
            <a:pPr algn="ctr"/>
            <a:r>
              <a:rPr lang="en-US" sz="800" b="1"/>
              <a:t>Perm. </a:t>
            </a:r>
            <a:r>
              <a:rPr lang="en-US" sz="600"/>
              <a:t>(PGO/PGA)</a:t>
            </a:r>
          </a:p>
        </p:txBody>
      </p:sp>
      <p:sp>
        <p:nvSpPr>
          <p:cNvPr id="3079" name="Rectangle 8"/>
          <p:cNvSpPr>
            <a:spLocks noChangeArrowheads="1"/>
          </p:cNvSpPr>
          <p:nvPr/>
        </p:nvSpPr>
        <p:spPr bwMode="auto">
          <a:xfrm>
            <a:off x="2628900" y="1050925"/>
            <a:ext cx="1219200" cy="1387475"/>
          </a:xfrm>
          <a:prstGeom prst="rect">
            <a:avLst/>
          </a:prstGeom>
          <a:solidFill>
            <a:srgbClr val="FFFF99"/>
          </a:solidFill>
          <a:ln w="9525">
            <a:solidFill>
              <a:schemeClr val="tx1"/>
            </a:solidFill>
            <a:miter lim="800000"/>
            <a:headEnd/>
            <a:tailEnd/>
          </a:ln>
          <a:effectLst/>
        </p:spPr>
        <p:txBody>
          <a:bodyPr wrap="none" lIns="91429" tIns="45714" rIns="91429" bIns="45714"/>
          <a:lstStyle/>
          <a:p>
            <a:pPr algn="ctr"/>
            <a:r>
              <a:rPr lang="en-US" sz="900" b="1"/>
              <a:t>Experience A</a:t>
            </a:r>
            <a:r>
              <a:rPr lang="en-US" sz="900"/>
              <a:t/>
            </a:r>
            <a:br>
              <a:rPr lang="en-US" sz="900"/>
            </a:br>
            <a:r>
              <a:rPr lang="en-US" sz="900"/>
              <a:t>Preservation</a:t>
            </a:r>
            <a:br>
              <a:rPr lang="en-US" sz="900"/>
            </a:br>
            <a:r>
              <a:rPr lang="en-US" sz="900"/>
              <a:t>Not In Care</a:t>
            </a:r>
          </a:p>
        </p:txBody>
      </p:sp>
      <p:sp>
        <p:nvSpPr>
          <p:cNvPr id="3080" name="AutoShape 9"/>
          <p:cNvSpPr>
            <a:spLocks noChangeArrowheads="1"/>
          </p:cNvSpPr>
          <p:nvPr/>
        </p:nvSpPr>
        <p:spPr bwMode="auto">
          <a:xfrm>
            <a:off x="2781300" y="1524000"/>
            <a:ext cx="914400" cy="381000"/>
          </a:xfrm>
          <a:prstGeom prst="roundRect">
            <a:avLst>
              <a:gd name="adj" fmla="val 16667"/>
            </a:avLst>
          </a:prstGeom>
          <a:solidFill>
            <a:srgbClr val="00FF00"/>
          </a:solidFill>
          <a:ln w="9525">
            <a:solidFill>
              <a:schemeClr val="tx1"/>
            </a:solidFill>
            <a:round/>
            <a:headEnd/>
            <a:tailEnd/>
          </a:ln>
          <a:effectLst/>
        </p:spPr>
        <p:txBody>
          <a:bodyPr lIns="0" tIns="45714" rIns="0" bIns="45714" anchor="ctr"/>
          <a:lstStyle/>
          <a:p>
            <a:pPr algn="ctr"/>
            <a:r>
              <a:rPr lang="en-US" sz="800" b="1"/>
              <a:t>Not In Care</a:t>
            </a:r>
          </a:p>
          <a:p>
            <a:pPr algn="ctr"/>
            <a:r>
              <a:rPr lang="en-US" sz="800" b="1"/>
              <a:t>Agreement</a:t>
            </a:r>
          </a:p>
          <a:p>
            <a:pPr algn="ctr"/>
            <a:r>
              <a:rPr lang="en-US" sz="600"/>
              <a:t>(FE)</a:t>
            </a:r>
          </a:p>
        </p:txBody>
      </p:sp>
      <p:sp>
        <p:nvSpPr>
          <p:cNvPr id="3081" name="AutoShape 10"/>
          <p:cNvSpPr>
            <a:spLocks noChangeArrowheads="1"/>
          </p:cNvSpPr>
          <p:nvPr/>
        </p:nvSpPr>
        <p:spPr bwMode="auto">
          <a:xfrm>
            <a:off x="2781300" y="1752600"/>
            <a:ext cx="914400" cy="381000"/>
          </a:xfrm>
          <a:prstGeom prst="roundRect">
            <a:avLst>
              <a:gd name="adj" fmla="val 16667"/>
            </a:avLst>
          </a:prstGeom>
          <a:solidFill>
            <a:srgbClr val="CCFFCC"/>
          </a:solidFill>
          <a:ln w="9525">
            <a:solidFill>
              <a:schemeClr val="tx1"/>
            </a:solidFill>
            <a:round/>
            <a:headEnd/>
            <a:tailEnd/>
          </a:ln>
          <a:effectLst/>
        </p:spPr>
        <p:txBody>
          <a:bodyPr lIns="0" tIns="45714" rIns="0" bIns="45714" anchor="ctr"/>
          <a:lstStyle/>
          <a:p>
            <a:pPr algn="ctr"/>
            <a:r>
              <a:rPr lang="en-US" sz="800" b="1"/>
              <a:t>Not In Care</a:t>
            </a:r>
          </a:p>
          <a:p>
            <a:pPr algn="ctr"/>
            <a:r>
              <a:rPr lang="en-US" sz="800" b="1"/>
              <a:t>Order</a:t>
            </a:r>
          </a:p>
          <a:p>
            <a:pPr algn="ctr"/>
            <a:r>
              <a:rPr lang="en-US" sz="600"/>
              <a:t>(CP)</a:t>
            </a:r>
          </a:p>
        </p:txBody>
      </p:sp>
      <p:sp>
        <p:nvSpPr>
          <p:cNvPr id="3082" name="AutoShape 12"/>
          <p:cNvSpPr>
            <a:spLocks noChangeArrowheads="1"/>
          </p:cNvSpPr>
          <p:nvPr/>
        </p:nvSpPr>
        <p:spPr bwMode="auto">
          <a:xfrm>
            <a:off x="2438400" y="2574925"/>
            <a:ext cx="1600200" cy="381000"/>
          </a:xfrm>
          <a:prstGeom prst="roundRect">
            <a:avLst>
              <a:gd name="adj" fmla="val 16667"/>
            </a:avLst>
          </a:prstGeom>
          <a:solidFill>
            <a:srgbClr val="FF6600"/>
          </a:solidFill>
          <a:ln w="9525">
            <a:solidFill>
              <a:schemeClr val="tx1"/>
            </a:solidFill>
            <a:round/>
            <a:headEnd/>
            <a:tailEnd/>
          </a:ln>
          <a:effectLst/>
        </p:spPr>
        <p:txBody>
          <a:bodyPr wrap="none" lIns="91429" tIns="45714" rIns="91429" bIns="45714" anchor="ctr"/>
          <a:lstStyle/>
          <a:p>
            <a:pPr algn="ctr"/>
            <a:r>
              <a:rPr lang="en-US" sz="800" b="1"/>
              <a:t>Objective:</a:t>
            </a:r>
          </a:p>
          <a:p>
            <a:pPr algn="ctr"/>
            <a:r>
              <a:rPr lang="en-US" sz="800" b="1"/>
              <a:t>A1 – Family Preservation</a:t>
            </a:r>
          </a:p>
        </p:txBody>
      </p:sp>
      <p:cxnSp>
        <p:nvCxnSpPr>
          <p:cNvPr id="3083" name="AutoShape 13"/>
          <p:cNvCxnSpPr>
            <a:cxnSpLocks noChangeShapeType="1"/>
            <a:stCxn id="3082" idx="2"/>
            <a:endCxn id="3076" idx="1"/>
          </p:cNvCxnSpPr>
          <p:nvPr/>
        </p:nvCxnSpPr>
        <p:spPr bwMode="auto">
          <a:xfrm rot="5400000" flipH="1" flipV="1">
            <a:off x="3242469" y="1740694"/>
            <a:ext cx="1211262" cy="1219200"/>
          </a:xfrm>
          <a:prstGeom prst="bentConnector4">
            <a:avLst>
              <a:gd name="adj1" fmla="val -16667"/>
              <a:gd name="adj2" fmla="val 73370"/>
            </a:avLst>
          </a:prstGeom>
          <a:noFill/>
          <a:ln w="9525">
            <a:solidFill>
              <a:schemeClr val="tx1"/>
            </a:solidFill>
            <a:miter lim="800000"/>
            <a:headEnd/>
            <a:tailEnd type="triangle" w="med" len="med"/>
          </a:ln>
          <a:effectLst/>
        </p:spPr>
      </p:cxnSp>
      <p:sp>
        <p:nvSpPr>
          <p:cNvPr id="3084" name="AutoShape 14"/>
          <p:cNvSpPr>
            <a:spLocks noChangeArrowheads="1"/>
          </p:cNvSpPr>
          <p:nvPr/>
        </p:nvSpPr>
        <p:spPr bwMode="auto">
          <a:xfrm>
            <a:off x="4267200" y="2574925"/>
            <a:ext cx="1600200" cy="381000"/>
          </a:xfrm>
          <a:prstGeom prst="roundRect">
            <a:avLst>
              <a:gd name="adj" fmla="val 16667"/>
            </a:avLst>
          </a:prstGeom>
          <a:solidFill>
            <a:srgbClr val="FF6600"/>
          </a:solidFill>
          <a:ln w="9525">
            <a:solidFill>
              <a:schemeClr val="tx1"/>
            </a:solidFill>
            <a:round/>
            <a:headEnd/>
            <a:tailEnd/>
          </a:ln>
          <a:effectLst/>
        </p:spPr>
        <p:txBody>
          <a:bodyPr wrap="none" lIns="91429" tIns="45714" rIns="91429" bIns="45714" anchor="ctr"/>
          <a:lstStyle/>
          <a:p>
            <a:pPr algn="ctr"/>
            <a:r>
              <a:rPr lang="en-US" sz="800" b="1"/>
              <a:t>Objective:</a:t>
            </a:r>
          </a:p>
          <a:p>
            <a:pPr algn="ctr"/>
            <a:r>
              <a:rPr lang="en-US" sz="800" b="1"/>
              <a:t>B1 – Family Reunification</a:t>
            </a:r>
          </a:p>
        </p:txBody>
      </p:sp>
      <p:sp>
        <p:nvSpPr>
          <p:cNvPr id="3085" name="AutoShape 15"/>
          <p:cNvSpPr>
            <a:spLocks noChangeArrowheads="1"/>
          </p:cNvSpPr>
          <p:nvPr/>
        </p:nvSpPr>
        <p:spPr bwMode="auto">
          <a:xfrm>
            <a:off x="5719763" y="6073775"/>
            <a:ext cx="2246312" cy="381000"/>
          </a:xfrm>
          <a:prstGeom prst="roundRect">
            <a:avLst>
              <a:gd name="adj" fmla="val 16667"/>
            </a:avLst>
          </a:prstGeom>
          <a:solidFill>
            <a:srgbClr val="FFCC00"/>
          </a:solidFill>
          <a:ln w="9525">
            <a:solidFill>
              <a:schemeClr val="tx1"/>
            </a:solidFill>
            <a:round/>
            <a:headEnd/>
            <a:tailEnd/>
          </a:ln>
          <a:effectLst/>
        </p:spPr>
        <p:txBody>
          <a:bodyPr wrap="none" lIns="91429" tIns="45714" rIns="91429" bIns="45714" anchor="ctr"/>
          <a:lstStyle/>
          <a:p>
            <a:pPr algn="ctr"/>
            <a:r>
              <a:rPr lang="en-US" sz="800" b="1"/>
              <a:t>Milestone:</a:t>
            </a:r>
          </a:p>
          <a:p>
            <a:pPr algn="ctr"/>
            <a:r>
              <a:rPr lang="en-US" sz="800" b="1"/>
              <a:t>Placement Mix &amp; Step Down Placements</a:t>
            </a:r>
          </a:p>
        </p:txBody>
      </p:sp>
      <p:sp>
        <p:nvSpPr>
          <p:cNvPr id="3086" name="AutoShape 16"/>
          <p:cNvSpPr>
            <a:spLocks noChangeArrowheads="1"/>
          </p:cNvSpPr>
          <p:nvPr/>
        </p:nvSpPr>
        <p:spPr bwMode="auto">
          <a:xfrm>
            <a:off x="6096000" y="2574925"/>
            <a:ext cx="1600200" cy="381000"/>
          </a:xfrm>
          <a:prstGeom prst="roundRect">
            <a:avLst>
              <a:gd name="adj" fmla="val 16667"/>
            </a:avLst>
          </a:prstGeom>
          <a:solidFill>
            <a:srgbClr val="FF6600"/>
          </a:solidFill>
          <a:ln w="9525">
            <a:solidFill>
              <a:schemeClr val="tx1"/>
            </a:solidFill>
            <a:round/>
            <a:headEnd/>
            <a:tailEnd/>
          </a:ln>
          <a:effectLst/>
        </p:spPr>
        <p:txBody>
          <a:bodyPr wrap="none" lIns="91429" tIns="45714" rIns="91429" bIns="45714" anchor="ctr"/>
          <a:lstStyle/>
          <a:p>
            <a:pPr algn="ctr"/>
            <a:r>
              <a:rPr lang="en-US" sz="800" b="1"/>
              <a:t>Objective:</a:t>
            </a:r>
          </a:p>
          <a:p>
            <a:pPr algn="ctr"/>
            <a:r>
              <a:rPr lang="en-US" sz="800" b="1"/>
              <a:t>C1 – Legal Permanency</a:t>
            </a:r>
          </a:p>
        </p:txBody>
      </p:sp>
      <p:cxnSp>
        <p:nvCxnSpPr>
          <p:cNvPr id="3087" name="AutoShape 17"/>
          <p:cNvCxnSpPr>
            <a:cxnSpLocks noChangeShapeType="1"/>
            <a:stCxn id="3084" idx="2"/>
            <a:endCxn id="3075" idx="1"/>
          </p:cNvCxnSpPr>
          <p:nvPr/>
        </p:nvCxnSpPr>
        <p:spPr bwMode="auto">
          <a:xfrm rot="5400000" flipH="1" flipV="1">
            <a:off x="5072063" y="1741488"/>
            <a:ext cx="1211262" cy="1217612"/>
          </a:xfrm>
          <a:prstGeom prst="bentConnector4">
            <a:avLst>
              <a:gd name="adj1" fmla="val -16667"/>
              <a:gd name="adj2" fmla="val 73338"/>
            </a:avLst>
          </a:prstGeom>
          <a:noFill/>
          <a:ln w="9525">
            <a:solidFill>
              <a:schemeClr val="tx1"/>
            </a:solidFill>
            <a:miter lim="800000"/>
            <a:headEnd/>
            <a:tailEnd type="triangle" w="med" len="med"/>
          </a:ln>
          <a:effectLst/>
        </p:spPr>
      </p:cxnSp>
      <p:sp>
        <p:nvSpPr>
          <p:cNvPr id="3088" name="AutoShape 18"/>
          <p:cNvSpPr>
            <a:spLocks noChangeArrowheads="1"/>
          </p:cNvSpPr>
          <p:nvPr/>
        </p:nvSpPr>
        <p:spPr bwMode="auto">
          <a:xfrm>
            <a:off x="7212013" y="5137150"/>
            <a:ext cx="341312" cy="304800"/>
          </a:xfrm>
          <a:prstGeom prst="leftArrow">
            <a:avLst>
              <a:gd name="adj1" fmla="val 50000"/>
              <a:gd name="adj2" fmla="val 42303"/>
            </a:avLst>
          </a:prstGeom>
          <a:gradFill rotWithShape="1">
            <a:gsLst>
              <a:gs pos="0">
                <a:srgbClr val="00FF00"/>
              </a:gs>
              <a:gs pos="100000">
                <a:srgbClr val="FF3300"/>
              </a:gs>
            </a:gsLst>
            <a:lin ang="0" scaled="1"/>
          </a:gradFill>
          <a:ln w="9525">
            <a:solidFill>
              <a:schemeClr val="tx1"/>
            </a:solidFill>
            <a:miter lim="800000"/>
            <a:headEnd/>
            <a:tailEnd/>
          </a:ln>
          <a:effectLst/>
        </p:spPr>
        <p:txBody>
          <a:bodyPr wrap="none" lIns="82058" tIns="41029" rIns="82058" bIns="41029" anchor="ctr"/>
          <a:lstStyle/>
          <a:p>
            <a:endParaRPr lang="en-US"/>
          </a:p>
        </p:txBody>
      </p:sp>
      <p:sp>
        <p:nvSpPr>
          <p:cNvPr id="3089" name="AutoShape 19"/>
          <p:cNvSpPr>
            <a:spLocks noChangeArrowheads="1"/>
          </p:cNvSpPr>
          <p:nvPr/>
        </p:nvSpPr>
        <p:spPr bwMode="auto">
          <a:xfrm>
            <a:off x="5272088" y="4908550"/>
            <a:ext cx="685800" cy="685800"/>
          </a:xfrm>
          <a:prstGeom prst="roundRect">
            <a:avLst>
              <a:gd name="adj" fmla="val 16667"/>
            </a:avLst>
          </a:prstGeom>
          <a:solidFill>
            <a:srgbClr val="00FF00"/>
          </a:solidFill>
          <a:ln w="9525">
            <a:solidFill>
              <a:schemeClr val="tx1"/>
            </a:solidFill>
            <a:round/>
            <a:headEnd/>
            <a:tailEnd/>
          </a:ln>
          <a:effectLst/>
        </p:spPr>
        <p:txBody>
          <a:bodyPr lIns="0" tIns="45714" rIns="0" bIns="45714" anchor="ctr"/>
          <a:lstStyle/>
          <a:p>
            <a:pPr algn="ctr"/>
            <a:r>
              <a:rPr lang="en-US" sz="800" b="1"/>
              <a:t>Family /</a:t>
            </a:r>
            <a:br>
              <a:rPr lang="en-US" sz="800" b="1"/>
            </a:br>
            <a:r>
              <a:rPr lang="en-US" sz="800" b="1"/>
              <a:t>Independent </a:t>
            </a:r>
            <a:r>
              <a:rPr lang="en-US" sz="600"/>
              <a:t>(Parents, Ind,  etc.)</a:t>
            </a:r>
          </a:p>
        </p:txBody>
      </p:sp>
      <p:sp>
        <p:nvSpPr>
          <p:cNvPr id="3090" name="AutoShape 20"/>
          <p:cNvSpPr>
            <a:spLocks noChangeArrowheads="1"/>
          </p:cNvSpPr>
          <p:nvPr/>
        </p:nvSpPr>
        <p:spPr bwMode="auto">
          <a:xfrm>
            <a:off x="7696200" y="4984750"/>
            <a:ext cx="685800" cy="685800"/>
          </a:xfrm>
          <a:prstGeom prst="roundRect">
            <a:avLst>
              <a:gd name="adj" fmla="val 16667"/>
            </a:avLst>
          </a:prstGeom>
          <a:solidFill>
            <a:srgbClr val="FF3300"/>
          </a:solidFill>
          <a:ln w="9525">
            <a:solidFill>
              <a:schemeClr val="tx1"/>
            </a:solidFill>
            <a:round/>
            <a:headEnd/>
            <a:tailEnd/>
          </a:ln>
          <a:effectLst/>
        </p:spPr>
        <p:txBody>
          <a:bodyPr lIns="91429" tIns="45714" rIns="91429" bIns="45714" anchor="ctr"/>
          <a:lstStyle/>
          <a:p>
            <a:pPr algn="ctr"/>
            <a:r>
              <a:rPr lang="en-US" sz="800" b="1"/>
              <a:t>Facility Based</a:t>
            </a:r>
          </a:p>
          <a:p>
            <a:pPr algn="ctr"/>
            <a:r>
              <a:rPr lang="en-US" sz="600"/>
              <a:t>(Residential, Group, etc.)</a:t>
            </a:r>
          </a:p>
        </p:txBody>
      </p:sp>
      <p:sp>
        <p:nvSpPr>
          <p:cNvPr id="3091" name="AutoShape 21"/>
          <p:cNvSpPr>
            <a:spLocks noChangeArrowheads="1"/>
          </p:cNvSpPr>
          <p:nvPr/>
        </p:nvSpPr>
        <p:spPr bwMode="auto">
          <a:xfrm>
            <a:off x="5272088" y="5289550"/>
            <a:ext cx="685800" cy="685800"/>
          </a:xfrm>
          <a:prstGeom prst="roundRect">
            <a:avLst>
              <a:gd name="adj" fmla="val 16667"/>
            </a:avLst>
          </a:prstGeom>
          <a:solidFill>
            <a:srgbClr val="CCFFCC"/>
          </a:solidFill>
          <a:ln w="9525">
            <a:solidFill>
              <a:schemeClr val="tx1"/>
            </a:solidFill>
            <a:round/>
            <a:headEnd/>
            <a:tailEnd/>
          </a:ln>
          <a:effectLst/>
        </p:spPr>
        <p:txBody>
          <a:bodyPr lIns="0" tIns="45714" rIns="0" bIns="45714" anchor="ctr"/>
          <a:lstStyle/>
          <a:p>
            <a:pPr algn="ctr"/>
            <a:r>
              <a:rPr lang="en-US" sz="800" b="1"/>
              <a:t>Permanency Based</a:t>
            </a:r>
          </a:p>
          <a:p>
            <a:pPr algn="ctr"/>
            <a:r>
              <a:rPr lang="en-US" sz="600"/>
              <a:t>(Adoption, Private Guard.</a:t>
            </a:r>
          </a:p>
        </p:txBody>
      </p:sp>
      <p:sp>
        <p:nvSpPr>
          <p:cNvPr id="3092" name="AutoShape 22"/>
          <p:cNvSpPr>
            <a:spLocks/>
          </p:cNvSpPr>
          <p:nvPr/>
        </p:nvSpPr>
        <p:spPr bwMode="auto">
          <a:xfrm>
            <a:off x="7696200" y="2574925"/>
            <a:ext cx="152400" cy="838200"/>
          </a:xfrm>
          <a:prstGeom prst="rightBrace">
            <a:avLst>
              <a:gd name="adj1" fmla="val 47234"/>
              <a:gd name="adj2" fmla="val 50000"/>
            </a:avLst>
          </a:prstGeom>
          <a:noFill/>
          <a:ln w="9525">
            <a:solidFill>
              <a:schemeClr val="tx1"/>
            </a:solidFill>
            <a:round/>
            <a:headEnd/>
            <a:tailEnd/>
          </a:ln>
          <a:effectLst/>
        </p:spPr>
        <p:txBody>
          <a:bodyPr wrap="none" lIns="82058" tIns="41029" rIns="82058" bIns="41029" anchor="ctr"/>
          <a:lstStyle/>
          <a:p>
            <a:endParaRPr lang="en-US"/>
          </a:p>
        </p:txBody>
      </p:sp>
      <p:sp>
        <p:nvSpPr>
          <p:cNvPr id="3093" name="Rectangle 23"/>
          <p:cNvSpPr>
            <a:spLocks noChangeArrowheads="1"/>
          </p:cNvSpPr>
          <p:nvPr/>
        </p:nvSpPr>
        <p:spPr bwMode="auto">
          <a:xfrm>
            <a:off x="342900" y="1050925"/>
            <a:ext cx="1219200" cy="1387475"/>
          </a:xfrm>
          <a:prstGeom prst="rect">
            <a:avLst/>
          </a:prstGeom>
          <a:solidFill>
            <a:srgbClr val="FFFF99"/>
          </a:solidFill>
          <a:ln w="9525">
            <a:solidFill>
              <a:schemeClr val="tx1"/>
            </a:solidFill>
            <a:miter lim="800000"/>
            <a:headEnd/>
            <a:tailEnd/>
          </a:ln>
          <a:effectLst/>
        </p:spPr>
        <p:txBody>
          <a:bodyPr wrap="none" lIns="91429" tIns="45714" rIns="91429" bIns="45714"/>
          <a:lstStyle/>
          <a:p>
            <a:pPr algn="ctr"/>
            <a:r>
              <a:rPr lang="en-US" sz="1200"/>
              <a:t>Child At Home</a:t>
            </a:r>
            <a:br>
              <a:rPr lang="en-US" sz="1200"/>
            </a:br>
            <a:r>
              <a:rPr lang="en-US" sz="1200"/>
              <a:t>No Legal Status</a:t>
            </a:r>
          </a:p>
        </p:txBody>
      </p:sp>
      <p:sp>
        <p:nvSpPr>
          <p:cNvPr id="3094" name="AutoShape 24"/>
          <p:cNvSpPr>
            <a:spLocks noChangeArrowheads="1"/>
          </p:cNvSpPr>
          <p:nvPr/>
        </p:nvSpPr>
        <p:spPr bwMode="auto">
          <a:xfrm>
            <a:off x="495300" y="1524000"/>
            <a:ext cx="914400" cy="495300"/>
          </a:xfrm>
          <a:prstGeom prst="roundRect">
            <a:avLst>
              <a:gd name="adj" fmla="val 16667"/>
            </a:avLst>
          </a:prstGeom>
          <a:solidFill>
            <a:schemeClr val="accent1"/>
          </a:solidFill>
          <a:ln w="9525">
            <a:solidFill>
              <a:schemeClr val="tx1"/>
            </a:solidFill>
            <a:round/>
            <a:headEnd/>
            <a:tailEnd/>
          </a:ln>
          <a:effectLst/>
        </p:spPr>
        <p:txBody>
          <a:bodyPr wrap="none" lIns="91429" tIns="45714" rIns="91429" bIns="45714" anchor="ctr"/>
          <a:lstStyle/>
          <a:p>
            <a:pPr algn="ctr"/>
            <a:r>
              <a:rPr lang="en-US" sz="800" b="1"/>
              <a:t>Screening </a:t>
            </a:r>
          </a:p>
          <a:p>
            <a:pPr algn="ctr"/>
            <a:r>
              <a:rPr lang="en-US" sz="800" b="1"/>
              <a:t>SAR A &amp; B</a:t>
            </a:r>
          </a:p>
          <a:p>
            <a:pPr algn="ctr"/>
            <a:r>
              <a:rPr lang="en-US" sz="800" b="1"/>
              <a:t>“Investigation”</a:t>
            </a:r>
          </a:p>
        </p:txBody>
      </p:sp>
      <p:sp>
        <p:nvSpPr>
          <p:cNvPr id="3095" name="AutoShape 25"/>
          <p:cNvSpPr>
            <a:spLocks noChangeArrowheads="1"/>
          </p:cNvSpPr>
          <p:nvPr/>
        </p:nvSpPr>
        <p:spPr bwMode="auto">
          <a:xfrm>
            <a:off x="152400" y="2574925"/>
            <a:ext cx="1600200" cy="381000"/>
          </a:xfrm>
          <a:prstGeom prst="roundRect">
            <a:avLst>
              <a:gd name="adj" fmla="val 16667"/>
            </a:avLst>
          </a:prstGeom>
          <a:solidFill>
            <a:srgbClr val="FF6600"/>
          </a:solidFill>
          <a:ln w="9525">
            <a:solidFill>
              <a:schemeClr val="tx1"/>
            </a:solidFill>
            <a:round/>
            <a:headEnd/>
            <a:tailEnd/>
          </a:ln>
          <a:effectLst/>
        </p:spPr>
        <p:txBody>
          <a:bodyPr wrap="none" lIns="91429" tIns="45714" rIns="91429" bIns="45714" anchor="ctr"/>
          <a:lstStyle/>
          <a:p>
            <a:pPr algn="ctr"/>
            <a:r>
              <a:rPr lang="en-US" sz="800" b="1"/>
              <a:t>Objective:</a:t>
            </a:r>
          </a:p>
          <a:p>
            <a:pPr algn="ctr"/>
            <a:r>
              <a:rPr lang="en-US" sz="800" b="1"/>
              <a:t>Diversion</a:t>
            </a:r>
          </a:p>
        </p:txBody>
      </p:sp>
      <p:cxnSp>
        <p:nvCxnSpPr>
          <p:cNvPr id="3096" name="AutoShape 26"/>
          <p:cNvCxnSpPr>
            <a:cxnSpLocks noChangeShapeType="1"/>
            <a:stCxn id="3095" idx="2"/>
            <a:endCxn id="3079" idx="1"/>
          </p:cNvCxnSpPr>
          <p:nvPr/>
        </p:nvCxnSpPr>
        <p:spPr bwMode="auto">
          <a:xfrm rot="5400000" flipH="1" flipV="1">
            <a:off x="1185069" y="1512094"/>
            <a:ext cx="1211262" cy="1676400"/>
          </a:xfrm>
          <a:prstGeom prst="bentConnector4">
            <a:avLst>
              <a:gd name="adj1" fmla="val -16667"/>
              <a:gd name="adj2" fmla="val 73838"/>
            </a:avLst>
          </a:prstGeom>
          <a:noFill/>
          <a:ln w="9525">
            <a:solidFill>
              <a:schemeClr val="tx1"/>
            </a:solidFill>
            <a:miter lim="800000"/>
            <a:headEnd/>
            <a:tailEnd type="triangle" w="med" len="med"/>
          </a:ln>
          <a:effectLst/>
        </p:spPr>
      </p:cxnSp>
      <p:sp>
        <p:nvSpPr>
          <p:cNvPr id="3097" name="AutoShape 27"/>
          <p:cNvSpPr>
            <a:spLocks noChangeArrowheads="1"/>
          </p:cNvSpPr>
          <p:nvPr/>
        </p:nvSpPr>
        <p:spPr bwMode="auto">
          <a:xfrm>
            <a:off x="6096000" y="3032125"/>
            <a:ext cx="1600200" cy="381000"/>
          </a:xfrm>
          <a:prstGeom prst="roundRect">
            <a:avLst>
              <a:gd name="adj" fmla="val 16667"/>
            </a:avLst>
          </a:prstGeom>
          <a:solidFill>
            <a:srgbClr val="FF6600"/>
          </a:solidFill>
          <a:ln w="9525">
            <a:solidFill>
              <a:schemeClr val="tx1"/>
            </a:solidFill>
            <a:round/>
            <a:headEnd/>
            <a:tailEnd/>
          </a:ln>
          <a:effectLst/>
        </p:spPr>
        <p:txBody>
          <a:bodyPr wrap="none" lIns="91429" tIns="45714" rIns="91429" bIns="45714" anchor="ctr"/>
          <a:lstStyle/>
          <a:p>
            <a:pPr algn="ctr"/>
            <a:r>
              <a:rPr lang="en-US" sz="800" b="1"/>
              <a:t>Objective:</a:t>
            </a:r>
          </a:p>
          <a:p>
            <a:pPr algn="ctr"/>
            <a:r>
              <a:rPr lang="en-US" sz="800" b="1"/>
              <a:t>C2 – Transition to Adulthood</a:t>
            </a:r>
          </a:p>
        </p:txBody>
      </p:sp>
      <p:sp>
        <p:nvSpPr>
          <p:cNvPr id="3098" name="Text Box 28"/>
          <p:cNvSpPr txBox="1">
            <a:spLocks noChangeArrowheads="1"/>
          </p:cNvSpPr>
          <p:nvPr/>
        </p:nvSpPr>
        <p:spPr bwMode="auto">
          <a:xfrm rot="-5400000">
            <a:off x="7202488" y="2811462"/>
            <a:ext cx="1447800" cy="244475"/>
          </a:xfrm>
          <a:prstGeom prst="rect">
            <a:avLst/>
          </a:prstGeom>
          <a:noFill/>
          <a:ln w="9525">
            <a:noFill/>
            <a:miter lim="800000"/>
            <a:headEnd/>
            <a:tailEnd/>
          </a:ln>
          <a:effectLst/>
        </p:spPr>
        <p:txBody>
          <a:bodyPr lIns="91429" tIns="45714" rIns="91429" bIns="45714">
            <a:spAutoFit/>
          </a:bodyPr>
          <a:lstStyle/>
          <a:p>
            <a:pPr defTabSz="1019175">
              <a:spcBef>
                <a:spcPct val="50000"/>
              </a:spcBef>
            </a:pPr>
            <a:r>
              <a:rPr lang="en-US" sz="1000">
                <a:latin typeface="Arial" charset="0"/>
              </a:rPr>
              <a:t>Primarily Age Based</a:t>
            </a:r>
          </a:p>
        </p:txBody>
      </p:sp>
      <p:sp>
        <p:nvSpPr>
          <p:cNvPr id="3099" name="AutoShape 29"/>
          <p:cNvSpPr>
            <a:spLocks noChangeArrowheads="1"/>
          </p:cNvSpPr>
          <p:nvPr/>
        </p:nvSpPr>
        <p:spPr bwMode="auto">
          <a:xfrm>
            <a:off x="6450013" y="4984750"/>
            <a:ext cx="685800" cy="685800"/>
          </a:xfrm>
          <a:prstGeom prst="roundRect">
            <a:avLst>
              <a:gd name="adj" fmla="val 16667"/>
            </a:avLst>
          </a:prstGeom>
          <a:solidFill>
            <a:srgbClr val="FFFF99"/>
          </a:solidFill>
          <a:ln w="9525">
            <a:solidFill>
              <a:schemeClr val="tx1"/>
            </a:solidFill>
            <a:round/>
            <a:headEnd/>
            <a:tailEnd/>
          </a:ln>
          <a:effectLst/>
        </p:spPr>
        <p:txBody>
          <a:bodyPr lIns="91429" tIns="45714" rIns="91429" bIns="45714" anchor="ctr"/>
          <a:lstStyle/>
          <a:p>
            <a:pPr algn="ctr"/>
            <a:r>
              <a:rPr lang="en-US" sz="800" b="1"/>
              <a:t>Home Based</a:t>
            </a:r>
          </a:p>
          <a:p>
            <a:pPr algn="ctr"/>
            <a:r>
              <a:rPr lang="en-US" sz="600"/>
              <a:t>(Foster / Kinship, etc.)</a:t>
            </a:r>
          </a:p>
        </p:txBody>
      </p:sp>
      <p:sp>
        <p:nvSpPr>
          <p:cNvPr id="3100" name="AutoShape 30"/>
          <p:cNvSpPr>
            <a:spLocks noChangeArrowheads="1"/>
          </p:cNvSpPr>
          <p:nvPr/>
        </p:nvSpPr>
        <p:spPr bwMode="auto">
          <a:xfrm>
            <a:off x="6024563" y="5213350"/>
            <a:ext cx="342900" cy="304800"/>
          </a:xfrm>
          <a:prstGeom prst="leftArrow">
            <a:avLst>
              <a:gd name="adj1" fmla="val 50000"/>
              <a:gd name="adj2" fmla="val 42438"/>
            </a:avLst>
          </a:prstGeom>
          <a:gradFill rotWithShape="1">
            <a:gsLst>
              <a:gs pos="0">
                <a:srgbClr val="00FF00"/>
              </a:gs>
              <a:gs pos="100000">
                <a:srgbClr val="FF3300"/>
              </a:gs>
            </a:gsLst>
            <a:lin ang="0" scaled="1"/>
          </a:gradFill>
          <a:ln w="9525">
            <a:solidFill>
              <a:schemeClr val="tx1"/>
            </a:solidFill>
            <a:miter lim="800000"/>
            <a:headEnd/>
            <a:tailEnd/>
          </a:ln>
          <a:effectLst/>
        </p:spPr>
        <p:txBody>
          <a:bodyPr wrap="none" lIns="82058" tIns="41029" rIns="82058" bIns="41029" anchor="ctr"/>
          <a:lstStyle/>
          <a:p>
            <a:endParaRPr lang="en-US"/>
          </a:p>
        </p:txBody>
      </p:sp>
      <p:sp>
        <p:nvSpPr>
          <p:cNvPr id="3101" name="Text Box 32"/>
          <p:cNvSpPr txBox="1">
            <a:spLocks noChangeArrowheads="1"/>
          </p:cNvSpPr>
          <p:nvPr/>
        </p:nvSpPr>
        <p:spPr bwMode="auto">
          <a:xfrm>
            <a:off x="1939925" y="174625"/>
            <a:ext cx="6213475" cy="400050"/>
          </a:xfrm>
          <a:prstGeom prst="rect">
            <a:avLst/>
          </a:prstGeom>
          <a:noFill/>
          <a:ln w="9525">
            <a:noFill/>
            <a:miter lim="800000"/>
            <a:headEnd/>
            <a:tailEnd/>
          </a:ln>
          <a:effectLst/>
        </p:spPr>
        <p:txBody>
          <a:bodyPr lIns="91429" tIns="45714" rIns="91429" bIns="45714">
            <a:spAutoFit/>
          </a:bodyPr>
          <a:lstStyle/>
          <a:p>
            <a:pPr algn="ctr" defTabSz="1019175">
              <a:spcBef>
                <a:spcPct val="50000"/>
              </a:spcBef>
            </a:pPr>
            <a:r>
              <a:rPr lang="en-US" sz="2000">
                <a:latin typeface="Arial" charset="0"/>
              </a:rPr>
              <a:t>Interventions, Experiences &amp; Services</a:t>
            </a:r>
          </a:p>
        </p:txBody>
      </p:sp>
      <p:sp>
        <p:nvSpPr>
          <p:cNvPr id="3102" name="Oval 33"/>
          <p:cNvSpPr>
            <a:spLocks noChangeArrowheads="1"/>
          </p:cNvSpPr>
          <p:nvPr/>
        </p:nvSpPr>
        <p:spPr bwMode="auto">
          <a:xfrm>
            <a:off x="1371600" y="3048000"/>
            <a:ext cx="228600" cy="228600"/>
          </a:xfrm>
          <a:prstGeom prst="ellipse">
            <a:avLst/>
          </a:prstGeom>
          <a:solidFill>
            <a:srgbClr val="FF0000"/>
          </a:solidFill>
          <a:ln w="9525">
            <a:solidFill>
              <a:schemeClr val="tx1"/>
            </a:solidFill>
            <a:round/>
            <a:headEnd/>
            <a:tailEnd/>
          </a:ln>
          <a:effectLst/>
        </p:spPr>
        <p:txBody>
          <a:bodyPr wrap="none" lIns="91429" tIns="45714" rIns="91429" bIns="45714" anchor="ctr"/>
          <a:lstStyle/>
          <a:p>
            <a:pPr algn="ctr"/>
            <a:r>
              <a:rPr lang="en-US" sz="800"/>
              <a:t>NM</a:t>
            </a:r>
          </a:p>
        </p:txBody>
      </p:sp>
      <p:sp>
        <p:nvSpPr>
          <p:cNvPr id="3103" name="Oval 34"/>
          <p:cNvSpPr>
            <a:spLocks noChangeArrowheads="1"/>
          </p:cNvSpPr>
          <p:nvPr/>
        </p:nvSpPr>
        <p:spPr bwMode="auto">
          <a:xfrm>
            <a:off x="3657600" y="3048000"/>
            <a:ext cx="228600" cy="228600"/>
          </a:xfrm>
          <a:prstGeom prst="ellipse">
            <a:avLst/>
          </a:prstGeom>
          <a:solidFill>
            <a:srgbClr val="FF0000"/>
          </a:solidFill>
          <a:ln w="9525">
            <a:solidFill>
              <a:schemeClr val="tx1"/>
            </a:solidFill>
            <a:round/>
            <a:headEnd/>
            <a:tailEnd/>
          </a:ln>
          <a:effectLst/>
        </p:spPr>
        <p:txBody>
          <a:bodyPr wrap="none" lIns="91429" tIns="45714" rIns="91429" bIns="45714" anchor="ctr"/>
          <a:lstStyle/>
          <a:p>
            <a:pPr algn="ctr"/>
            <a:r>
              <a:rPr lang="en-US" sz="800"/>
              <a:t>NM</a:t>
            </a:r>
          </a:p>
        </p:txBody>
      </p:sp>
      <p:sp>
        <p:nvSpPr>
          <p:cNvPr id="3104" name="Oval 35"/>
          <p:cNvSpPr>
            <a:spLocks noChangeArrowheads="1"/>
          </p:cNvSpPr>
          <p:nvPr/>
        </p:nvSpPr>
        <p:spPr bwMode="auto">
          <a:xfrm>
            <a:off x="5562600" y="3048000"/>
            <a:ext cx="228600" cy="228600"/>
          </a:xfrm>
          <a:prstGeom prst="ellipse">
            <a:avLst/>
          </a:prstGeom>
          <a:solidFill>
            <a:srgbClr val="FF0000"/>
          </a:solidFill>
          <a:ln w="9525">
            <a:solidFill>
              <a:schemeClr val="tx1"/>
            </a:solidFill>
            <a:round/>
            <a:headEnd/>
            <a:tailEnd/>
          </a:ln>
          <a:effectLst/>
        </p:spPr>
        <p:txBody>
          <a:bodyPr wrap="none" lIns="91429" tIns="45714" rIns="91429" bIns="45714" anchor="ctr"/>
          <a:lstStyle/>
          <a:p>
            <a:pPr algn="ctr"/>
            <a:r>
              <a:rPr lang="en-US" sz="800"/>
              <a:t>NM</a:t>
            </a:r>
          </a:p>
        </p:txBody>
      </p:sp>
      <p:sp>
        <p:nvSpPr>
          <p:cNvPr id="3105" name="Rectangle 36"/>
          <p:cNvSpPr>
            <a:spLocks noChangeArrowheads="1"/>
          </p:cNvSpPr>
          <p:nvPr/>
        </p:nvSpPr>
        <p:spPr bwMode="auto">
          <a:xfrm>
            <a:off x="457200" y="3810000"/>
            <a:ext cx="990600" cy="304800"/>
          </a:xfrm>
          <a:prstGeom prst="rect">
            <a:avLst/>
          </a:prstGeom>
          <a:solidFill>
            <a:srgbClr val="CCFF66"/>
          </a:solidFill>
          <a:ln w="9525" algn="ctr">
            <a:solidFill>
              <a:schemeClr val="tx1"/>
            </a:solidFill>
            <a:miter lim="800000"/>
            <a:headEnd/>
            <a:tailEnd/>
          </a:ln>
          <a:effectLst/>
        </p:spPr>
        <p:txBody>
          <a:bodyPr wrap="none" lIns="91429" tIns="45714" rIns="91429" bIns="45714" anchor="ctr"/>
          <a:lstStyle/>
          <a:p>
            <a:pPr algn="ctr"/>
            <a:r>
              <a:rPr lang="en-US" sz="800"/>
              <a:t>Did Not Open</a:t>
            </a:r>
          </a:p>
          <a:p>
            <a:pPr algn="ctr"/>
            <a:r>
              <a:rPr lang="en-US" sz="800"/>
              <a:t>(No Legal)</a:t>
            </a:r>
          </a:p>
        </p:txBody>
      </p:sp>
      <p:sp>
        <p:nvSpPr>
          <p:cNvPr id="3106" name="Rectangle 37"/>
          <p:cNvSpPr>
            <a:spLocks noChangeArrowheads="1"/>
          </p:cNvSpPr>
          <p:nvPr/>
        </p:nvSpPr>
        <p:spPr bwMode="auto">
          <a:xfrm>
            <a:off x="2705100" y="3810000"/>
            <a:ext cx="1066800" cy="304800"/>
          </a:xfrm>
          <a:prstGeom prst="rect">
            <a:avLst/>
          </a:prstGeom>
          <a:solidFill>
            <a:srgbClr val="CCFF66"/>
          </a:solidFill>
          <a:ln w="9525" algn="ctr">
            <a:solidFill>
              <a:schemeClr val="tx1"/>
            </a:solidFill>
            <a:miter lim="800000"/>
            <a:headEnd/>
            <a:tailEnd/>
          </a:ln>
          <a:effectLst/>
        </p:spPr>
        <p:txBody>
          <a:bodyPr wrap="none" lIns="91429" tIns="45714" rIns="91429" bIns="45714" anchor="ctr"/>
          <a:lstStyle/>
          <a:p>
            <a:pPr algn="ctr"/>
            <a:r>
              <a:rPr lang="en-US" sz="800"/>
              <a:t>Case Closed</a:t>
            </a:r>
            <a:br>
              <a:rPr lang="en-US" sz="800"/>
            </a:br>
            <a:r>
              <a:rPr lang="en-US" sz="800"/>
              <a:t>(No In Care Legal)</a:t>
            </a:r>
          </a:p>
        </p:txBody>
      </p:sp>
      <p:sp>
        <p:nvSpPr>
          <p:cNvPr id="3107" name="Rectangle 38"/>
          <p:cNvSpPr>
            <a:spLocks noChangeArrowheads="1"/>
          </p:cNvSpPr>
          <p:nvPr/>
        </p:nvSpPr>
        <p:spPr bwMode="auto">
          <a:xfrm>
            <a:off x="4533900" y="3810000"/>
            <a:ext cx="1066800" cy="304800"/>
          </a:xfrm>
          <a:prstGeom prst="rect">
            <a:avLst/>
          </a:prstGeom>
          <a:solidFill>
            <a:srgbClr val="CCFF66"/>
          </a:solidFill>
          <a:ln w="9525">
            <a:solidFill>
              <a:schemeClr val="tx1"/>
            </a:solidFill>
            <a:miter lim="800000"/>
            <a:headEnd/>
            <a:tailEnd/>
          </a:ln>
          <a:effectLst/>
        </p:spPr>
        <p:txBody>
          <a:bodyPr wrap="none" lIns="91429" tIns="45714" rIns="91429" bIns="45714" anchor="ctr"/>
          <a:lstStyle/>
          <a:p>
            <a:pPr algn="ctr"/>
            <a:r>
              <a:rPr lang="en-US" sz="800"/>
              <a:t>Case Closed</a:t>
            </a:r>
            <a:br>
              <a:rPr lang="en-US" sz="800"/>
            </a:br>
            <a:r>
              <a:rPr lang="en-US" sz="800"/>
              <a:t>(No PGO)</a:t>
            </a:r>
          </a:p>
        </p:txBody>
      </p:sp>
      <p:cxnSp>
        <p:nvCxnSpPr>
          <p:cNvPr id="3108" name="AutoShape 39"/>
          <p:cNvCxnSpPr>
            <a:cxnSpLocks noChangeShapeType="1"/>
            <a:stCxn id="3095" idx="2"/>
            <a:endCxn id="3105" idx="0"/>
          </p:cNvCxnSpPr>
          <p:nvPr/>
        </p:nvCxnSpPr>
        <p:spPr bwMode="auto">
          <a:xfrm>
            <a:off x="952500" y="2955925"/>
            <a:ext cx="0" cy="854075"/>
          </a:xfrm>
          <a:prstGeom prst="straightConnector1">
            <a:avLst/>
          </a:prstGeom>
          <a:noFill/>
          <a:ln w="9525">
            <a:solidFill>
              <a:schemeClr val="tx1"/>
            </a:solidFill>
            <a:round/>
            <a:headEnd/>
            <a:tailEnd type="triangle" w="med" len="med"/>
          </a:ln>
          <a:effectLst/>
        </p:spPr>
      </p:cxnSp>
      <p:sp>
        <p:nvSpPr>
          <p:cNvPr id="3109" name="Oval 40"/>
          <p:cNvSpPr>
            <a:spLocks noChangeArrowheads="1"/>
          </p:cNvSpPr>
          <p:nvPr/>
        </p:nvSpPr>
        <p:spPr bwMode="auto">
          <a:xfrm>
            <a:off x="838200" y="3352800"/>
            <a:ext cx="228600" cy="228600"/>
          </a:xfrm>
          <a:prstGeom prst="ellipse">
            <a:avLst/>
          </a:prstGeom>
          <a:solidFill>
            <a:srgbClr val="00FF00"/>
          </a:solidFill>
          <a:ln w="9525">
            <a:solidFill>
              <a:schemeClr val="tx1"/>
            </a:solidFill>
            <a:round/>
            <a:headEnd/>
            <a:tailEnd/>
          </a:ln>
          <a:effectLst/>
        </p:spPr>
        <p:txBody>
          <a:bodyPr wrap="none" lIns="91429" tIns="45714" rIns="91429" bIns="45714" anchor="ctr"/>
          <a:lstStyle/>
          <a:p>
            <a:pPr algn="ctr"/>
            <a:r>
              <a:rPr lang="en-US" sz="800"/>
              <a:t>M</a:t>
            </a:r>
          </a:p>
        </p:txBody>
      </p:sp>
      <p:cxnSp>
        <p:nvCxnSpPr>
          <p:cNvPr id="3110" name="AutoShape 41"/>
          <p:cNvCxnSpPr>
            <a:cxnSpLocks noChangeShapeType="1"/>
            <a:stCxn id="3082" idx="2"/>
            <a:endCxn id="3106" idx="0"/>
          </p:cNvCxnSpPr>
          <p:nvPr/>
        </p:nvCxnSpPr>
        <p:spPr bwMode="auto">
          <a:xfrm>
            <a:off x="3238500" y="2955925"/>
            <a:ext cx="0" cy="854075"/>
          </a:xfrm>
          <a:prstGeom prst="straightConnector1">
            <a:avLst/>
          </a:prstGeom>
          <a:noFill/>
          <a:ln w="9525">
            <a:solidFill>
              <a:schemeClr val="tx1"/>
            </a:solidFill>
            <a:round/>
            <a:headEnd/>
            <a:tailEnd type="triangle" w="med" len="med"/>
          </a:ln>
          <a:effectLst/>
        </p:spPr>
      </p:cxnSp>
      <p:sp>
        <p:nvSpPr>
          <p:cNvPr id="3111" name="Oval 42"/>
          <p:cNvSpPr>
            <a:spLocks noChangeArrowheads="1"/>
          </p:cNvSpPr>
          <p:nvPr/>
        </p:nvSpPr>
        <p:spPr bwMode="auto">
          <a:xfrm>
            <a:off x="3124200" y="3352800"/>
            <a:ext cx="228600" cy="228600"/>
          </a:xfrm>
          <a:prstGeom prst="ellipse">
            <a:avLst/>
          </a:prstGeom>
          <a:solidFill>
            <a:srgbClr val="00FF00"/>
          </a:solidFill>
          <a:ln w="9525">
            <a:solidFill>
              <a:schemeClr val="tx1"/>
            </a:solidFill>
            <a:round/>
            <a:headEnd/>
            <a:tailEnd/>
          </a:ln>
          <a:effectLst/>
        </p:spPr>
        <p:txBody>
          <a:bodyPr wrap="none" lIns="91429" tIns="45714" rIns="91429" bIns="45714" anchor="ctr"/>
          <a:lstStyle/>
          <a:p>
            <a:pPr algn="ctr"/>
            <a:r>
              <a:rPr lang="en-US" sz="800"/>
              <a:t>M</a:t>
            </a:r>
          </a:p>
        </p:txBody>
      </p:sp>
      <p:cxnSp>
        <p:nvCxnSpPr>
          <p:cNvPr id="3112" name="AutoShape 43"/>
          <p:cNvCxnSpPr>
            <a:cxnSpLocks noChangeShapeType="1"/>
            <a:stCxn id="3084" idx="2"/>
            <a:endCxn id="3107" idx="0"/>
          </p:cNvCxnSpPr>
          <p:nvPr/>
        </p:nvCxnSpPr>
        <p:spPr bwMode="auto">
          <a:xfrm>
            <a:off x="5068888" y="2955925"/>
            <a:ext cx="0" cy="854075"/>
          </a:xfrm>
          <a:prstGeom prst="straightConnector1">
            <a:avLst/>
          </a:prstGeom>
          <a:noFill/>
          <a:ln w="9525">
            <a:solidFill>
              <a:schemeClr val="tx1"/>
            </a:solidFill>
            <a:round/>
            <a:headEnd/>
            <a:tailEnd type="triangle" w="med" len="med"/>
          </a:ln>
          <a:effectLst/>
        </p:spPr>
      </p:cxnSp>
      <p:sp>
        <p:nvSpPr>
          <p:cNvPr id="3113" name="Oval 44"/>
          <p:cNvSpPr>
            <a:spLocks noChangeArrowheads="1"/>
          </p:cNvSpPr>
          <p:nvPr/>
        </p:nvSpPr>
        <p:spPr bwMode="auto">
          <a:xfrm>
            <a:off x="4953000" y="3352800"/>
            <a:ext cx="228600" cy="228600"/>
          </a:xfrm>
          <a:prstGeom prst="ellipse">
            <a:avLst/>
          </a:prstGeom>
          <a:solidFill>
            <a:srgbClr val="00FF00"/>
          </a:solidFill>
          <a:ln w="9525">
            <a:solidFill>
              <a:schemeClr val="tx1"/>
            </a:solidFill>
            <a:round/>
            <a:headEnd/>
            <a:tailEnd/>
          </a:ln>
          <a:effectLst/>
        </p:spPr>
        <p:txBody>
          <a:bodyPr wrap="none" lIns="91429" tIns="45714" rIns="91429" bIns="45714" anchor="ctr"/>
          <a:lstStyle/>
          <a:p>
            <a:pPr algn="ctr"/>
            <a:r>
              <a:rPr lang="en-US" sz="800"/>
              <a:t>M</a:t>
            </a:r>
          </a:p>
        </p:txBody>
      </p:sp>
      <p:sp>
        <p:nvSpPr>
          <p:cNvPr id="3114" name="Rectangle 45"/>
          <p:cNvSpPr>
            <a:spLocks noChangeArrowheads="1"/>
          </p:cNvSpPr>
          <p:nvPr/>
        </p:nvSpPr>
        <p:spPr bwMode="auto">
          <a:xfrm rot="-5400000">
            <a:off x="7772400" y="2286000"/>
            <a:ext cx="1066800" cy="304800"/>
          </a:xfrm>
          <a:prstGeom prst="rect">
            <a:avLst/>
          </a:prstGeom>
          <a:solidFill>
            <a:srgbClr val="CCFF66"/>
          </a:solidFill>
          <a:ln w="9525">
            <a:solidFill>
              <a:schemeClr val="tx1"/>
            </a:solidFill>
            <a:miter lim="800000"/>
            <a:headEnd/>
            <a:tailEnd/>
          </a:ln>
          <a:effectLst/>
        </p:spPr>
        <p:txBody>
          <a:bodyPr wrap="none" lIns="91429" tIns="45714" rIns="91429" bIns="45714" anchor="ctr"/>
          <a:lstStyle/>
          <a:p>
            <a:pPr algn="ctr"/>
            <a:r>
              <a:rPr lang="en-US" sz="800"/>
              <a:t>Adopt / PrivGuard</a:t>
            </a:r>
          </a:p>
        </p:txBody>
      </p:sp>
      <p:grpSp>
        <p:nvGrpSpPr>
          <p:cNvPr id="3" name="Group 46"/>
          <p:cNvGrpSpPr>
            <a:grpSpLocks/>
          </p:cNvGrpSpPr>
          <p:nvPr/>
        </p:nvGrpSpPr>
        <p:grpSpPr bwMode="auto">
          <a:xfrm>
            <a:off x="7543800" y="2019300"/>
            <a:ext cx="609600" cy="571500"/>
            <a:chOff x="4992" y="1416"/>
            <a:chExt cx="384" cy="360"/>
          </a:xfrm>
        </p:grpSpPr>
        <p:sp>
          <p:nvSpPr>
            <p:cNvPr id="3158" name="Line 47"/>
            <p:cNvSpPr>
              <a:spLocks noChangeShapeType="1"/>
            </p:cNvSpPr>
            <p:nvPr/>
          </p:nvSpPr>
          <p:spPr bwMode="auto">
            <a:xfrm>
              <a:off x="4992" y="1488"/>
              <a:ext cx="384" cy="0"/>
            </a:xfrm>
            <a:prstGeom prst="line">
              <a:avLst/>
            </a:prstGeom>
            <a:noFill/>
            <a:ln w="9525">
              <a:solidFill>
                <a:schemeClr val="tx1"/>
              </a:solidFill>
              <a:round/>
              <a:headEnd/>
              <a:tailEnd type="triangle" w="med" len="med"/>
            </a:ln>
            <a:effectLst/>
          </p:spPr>
          <p:txBody>
            <a:bodyPr/>
            <a:lstStyle/>
            <a:p>
              <a:endParaRPr lang="en-CA"/>
            </a:p>
          </p:txBody>
        </p:sp>
        <p:sp>
          <p:nvSpPr>
            <p:cNvPr id="3159" name="Line 48"/>
            <p:cNvSpPr>
              <a:spLocks noChangeShapeType="1"/>
            </p:cNvSpPr>
            <p:nvPr/>
          </p:nvSpPr>
          <p:spPr bwMode="auto">
            <a:xfrm>
              <a:off x="4992" y="1488"/>
              <a:ext cx="0" cy="288"/>
            </a:xfrm>
            <a:prstGeom prst="line">
              <a:avLst/>
            </a:prstGeom>
            <a:noFill/>
            <a:ln w="9525">
              <a:solidFill>
                <a:schemeClr val="tx1"/>
              </a:solidFill>
              <a:round/>
              <a:headEnd/>
              <a:tailEnd/>
            </a:ln>
            <a:effectLst/>
          </p:spPr>
          <p:txBody>
            <a:bodyPr/>
            <a:lstStyle/>
            <a:p>
              <a:endParaRPr lang="en-CA"/>
            </a:p>
          </p:txBody>
        </p:sp>
        <p:sp>
          <p:nvSpPr>
            <p:cNvPr id="3160" name="Oval 49"/>
            <p:cNvSpPr>
              <a:spLocks noChangeArrowheads="1"/>
            </p:cNvSpPr>
            <p:nvPr/>
          </p:nvSpPr>
          <p:spPr bwMode="auto">
            <a:xfrm>
              <a:off x="5136" y="1416"/>
              <a:ext cx="144" cy="144"/>
            </a:xfrm>
            <a:prstGeom prst="ellipse">
              <a:avLst/>
            </a:prstGeom>
            <a:solidFill>
              <a:srgbClr val="00FF00"/>
            </a:solidFill>
            <a:ln w="9525">
              <a:solidFill>
                <a:schemeClr val="tx1"/>
              </a:solidFill>
              <a:round/>
              <a:headEnd/>
              <a:tailEnd/>
            </a:ln>
            <a:effectLst/>
          </p:spPr>
          <p:txBody>
            <a:bodyPr wrap="none" lIns="101882" tIns="50941" rIns="101882" bIns="50941" anchor="ctr"/>
            <a:lstStyle/>
            <a:p>
              <a:pPr algn="ctr"/>
              <a:r>
                <a:rPr lang="en-US" sz="800"/>
                <a:t>M</a:t>
              </a:r>
            </a:p>
          </p:txBody>
        </p:sp>
      </p:grpSp>
      <p:sp>
        <p:nvSpPr>
          <p:cNvPr id="3116" name="Rectangle 50"/>
          <p:cNvSpPr>
            <a:spLocks noChangeArrowheads="1"/>
          </p:cNvSpPr>
          <p:nvPr/>
        </p:nvSpPr>
        <p:spPr bwMode="auto">
          <a:xfrm rot="-5400000">
            <a:off x="7772400" y="3429000"/>
            <a:ext cx="1066800" cy="304800"/>
          </a:xfrm>
          <a:prstGeom prst="rect">
            <a:avLst/>
          </a:prstGeom>
          <a:solidFill>
            <a:srgbClr val="CCFF66"/>
          </a:solidFill>
          <a:ln w="9525">
            <a:solidFill>
              <a:schemeClr val="tx1"/>
            </a:solidFill>
            <a:miter lim="800000"/>
            <a:headEnd/>
            <a:tailEnd/>
          </a:ln>
          <a:effectLst/>
        </p:spPr>
        <p:txBody>
          <a:bodyPr wrap="none" lIns="91429" tIns="45714" rIns="91429" bIns="45714" anchor="ctr"/>
          <a:lstStyle/>
          <a:p>
            <a:pPr algn="ctr"/>
            <a:r>
              <a:rPr lang="en-US" sz="800"/>
              <a:t>Proxy</a:t>
            </a:r>
          </a:p>
        </p:txBody>
      </p:sp>
      <p:grpSp>
        <p:nvGrpSpPr>
          <p:cNvPr id="4" name="Group 51"/>
          <p:cNvGrpSpPr>
            <a:grpSpLocks/>
          </p:cNvGrpSpPr>
          <p:nvPr/>
        </p:nvGrpSpPr>
        <p:grpSpPr bwMode="auto">
          <a:xfrm>
            <a:off x="7543800" y="3400425"/>
            <a:ext cx="609600" cy="561975"/>
            <a:chOff x="4992" y="2190"/>
            <a:chExt cx="384" cy="354"/>
          </a:xfrm>
        </p:grpSpPr>
        <p:sp>
          <p:nvSpPr>
            <p:cNvPr id="3155" name="Line 52"/>
            <p:cNvSpPr>
              <a:spLocks noChangeShapeType="1"/>
            </p:cNvSpPr>
            <p:nvPr/>
          </p:nvSpPr>
          <p:spPr bwMode="auto">
            <a:xfrm>
              <a:off x="4992" y="2472"/>
              <a:ext cx="384" cy="0"/>
            </a:xfrm>
            <a:prstGeom prst="line">
              <a:avLst/>
            </a:prstGeom>
            <a:noFill/>
            <a:ln w="9525">
              <a:solidFill>
                <a:schemeClr val="tx1"/>
              </a:solidFill>
              <a:round/>
              <a:headEnd/>
              <a:tailEnd type="triangle" w="med" len="med"/>
            </a:ln>
            <a:effectLst/>
          </p:spPr>
          <p:txBody>
            <a:bodyPr/>
            <a:lstStyle/>
            <a:p>
              <a:endParaRPr lang="en-CA"/>
            </a:p>
          </p:txBody>
        </p:sp>
        <p:sp>
          <p:nvSpPr>
            <p:cNvPr id="3156" name="Line 53"/>
            <p:cNvSpPr>
              <a:spLocks noChangeShapeType="1"/>
            </p:cNvSpPr>
            <p:nvPr/>
          </p:nvSpPr>
          <p:spPr bwMode="auto">
            <a:xfrm>
              <a:off x="4992" y="2190"/>
              <a:ext cx="0" cy="288"/>
            </a:xfrm>
            <a:prstGeom prst="line">
              <a:avLst/>
            </a:prstGeom>
            <a:noFill/>
            <a:ln w="9525">
              <a:solidFill>
                <a:schemeClr val="tx1"/>
              </a:solidFill>
              <a:round/>
              <a:headEnd/>
              <a:tailEnd/>
            </a:ln>
            <a:effectLst/>
          </p:spPr>
          <p:txBody>
            <a:bodyPr/>
            <a:lstStyle/>
            <a:p>
              <a:endParaRPr lang="en-CA"/>
            </a:p>
          </p:txBody>
        </p:sp>
        <p:sp>
          <p:nvSpPr>
            <p:cNvPr id="3157" name="Oval 54"/>
            <p:cNvSpPr>
              <a:spLocks noChangeArrowheads="1"/>
            </p:cNvSpPr>
            <p:nvPr/>
          </p:nvSpPr>
          <p:spPr bwMode="auto">
            <a:xfrm>
              <a:off x="5136" y="2400"/>
              <a:ext cx="144" cy="144"/>
            </a:xfrm>
            <a:prstGeom prst="ellipse">
              <a:avLst/>
            </a:prstGeom>
            <a:solidFill>
              <a:srgbClr val="00FF00"/>
            </a:solidFill>
            <a:ln w="9525">
              <a:solidFill>
                <a:schemeClr val="tx1"/>
              </a:solidFill>
              <a:round/>
              <a:headEnd/>
              <a:tailEnd/>
            </a:ln>
            <a:effectLst/>
          </p:spPr>
          <p:txBody>
            <a:bodyPr wrap="none" lIns="101882" tIns="50941" rIns="101882" bIns="50941" anchor="ctr"/>
            <a:lstStyle/>
            <a:p>
              <a:pPr algn="ctr"/>
              <a:r>
                <a:rPr lang="en-US" sz="800"/>
                <a:t>M</a:t>
              </a:r>
            </a:p>
          </p:txBody>
        </p:sp>
      </p:grpSp>
      <p:sp>
        <p:nvSpPr>
          <p:cNvPr id="3118" name="Oval 55"/>
          <p:cNvSpPr>
            <a:spLocks noChangeArrowheads="1"/>
          </p:cNvSpPr>
          <p:nvPr/>
        </p:nvSpPr>
        <p:spPr bwMode="auto">
          <a:xfrm>
            <a:off x="7135813" y="5381625"/>
            <a:ext cx="227012" cy="228600"/>
          </a:xfrm>
          <a:prstGeom prst="ellipse">
            <a:avLst/>
          </a:prstGeom>
          <a:solidFill>
            <a:srgbClr val="00FF00"/>
          </a:solidFill>
          <a:ln w="9525">
            <a:solidFill>
              <a:schemeClr val="tx1"/>
            </a:solidFill>
            <a:round/>
            <a:headEnd/>
            <a:tailEnd/>
          </a:ln>
          <a:effectLst/>
        </p:spPr>
        <p:txBody>
          <a:bodyPr wrap="none" lIns="91429" tIns="45714" rIns="91429" bIns="45714" anchor="ctr"/>
          <a:lstStyle/>
          <a:p>
            <a:pPr algn="ctr"/>
            <a:r>
              <a:rPr lang="en-US" sz="800"/>
              <a:t>M</a:t>
            </a:r>
          </a:p>
        </p:txBody>
      </p:sp>
      <p:sp>
        <p:nvSpPr>
          <p:cNvPr id="3119" name="Oval 56"/>
          <p:cNvSpPr>
            <a:spLocks noChangeArrowheads="1"/>
          </p:cNvSpPr>
          <p:nvPr/>
        </p:nvSpPr>
        <p:spPr bwMode="auto">
          <a:xfrm>
            <a:off x="6011863" y="5457825"/>
            <a:ext cx="230187" cy="228600"/>
          </a:xfrm>
          <a:prstGeom prst="ellipse">
            <a:avLst/>
          </a:prstGeom>
          <a:solidFill>
            <a:srgbClr val="00FF00"/>
          </a:solidFill>
          <a:ln w="9525">
            <a:solidFill>
              <a:schemeClr val="tx1"/>
            </a:solidFill>
            <a:round/>
            <a:headEnd/>
            <a:tailEnd/>
          </a:ln>
          <a:effectLst/>
        </p:spPr>
        <p:txBody>
          <a:bodyPr wrap="none" lIns="91429" tIns="45714" rIns="91429" bIns="45714" anchor="ctr"/>
          <a:lstStyle/>
          <a:p>
            <a:pPr algn="ctr"/>
            <a:r>
              <a:rPr lang="en-US" sz="800"/>
              <a:t>M</a:t>
            </a:r>
          </a:p>
        </p:txBody>
      </p:sp>
      <p:sp>
        <p:nvSpPr>
          <p:cNvPr id="3120" name="Oval 57"/>
          <p:cNvSpPr>
            <a:spLocks noChangeArrowheads="1"/>
          </p:cNvSpPr>
          <p:nvPr/>
        </p:nvSpPr>
        <p:spPr bwMode="auto">
          <a:xfrm>
            <a:off x="6215063" y="5076825"/>
            <a:ext cx="227012" cy="228600"/>
          </a:xfrm>
          <a:prstGeom prst="ellipse">
            <a:avLst/>
          </a:prstGeom>
          <a:solidFill>
            <a:srgbClr val="FF0000"/>
          </a:solidFill>
          <a:ln w="9525">
            <a:solidFill>
              <a:schemeClr val="tx1"/>
            </a:solidFill>
            <a:round/>
            <a:headEnd/>
            <a:tailEnd/>
          </a:ln>
          <a:effectLst/>
        </p:spPr>
        <p:txBody>
          <a:bodyPr wrap="none" lIns="91429" tIns="45714" rIns="91429" bIns="45714" anchor="ctr"/>
          <a:lstStyle/>
          <a:p>
            <a:pPr algn="ctr"/>
            <a:r>
              <a:rPr lang="en-US" sz="800"/>
              <a:t>NM</a:t>
            </a:r>
          </a:p>
        </p:txBody>
      </p:sp>
      <p:sp>
        <p:nvSpPr>
          <p:cNvPr id="3121" name="Oval 58"/>
          <p:cNvSpPr>
            <a:spLocks noChangeArrowheads="1"/>
          </p:cNvSpPr>
          <p:nvPr/>
        </p:nvSpPr>
        <p:spPr bwMode="auto">
          <a:xfrm>
            <a:off x="7405688" y="5000625"/>
            <a:ext cx="227012" cy="228600"/>
          </a:xfrm>
          <a:prstGeom prst="ellipse">
            <a:avLst/>
          </a:prstGeom>
          <a:solidFill>
            <a:srgbClr val="FF0000"/>
          </a:solidFill>
          <a:ln w="9525">
            <a:solidFill>
              <a:schemeClr val="tx1"/>
            </a:solidFill>
            <a:round/>
            <a:headEnd/>
            <a:tailEnd/>
          </a:ln>
          <a:effectLst/>
        </p:spPr>
        <p:txBody>
          <a:bodyPr wrap="none" lIns="91429" tIns="45714" rIns="91429" bIns="45714" anchor="ctr"/>
          <a:lstStyle/>
          <a:p>
            <a:pPr algn="ctr"/>
            <a:r>
              <a:rPr lang="en-US" sz="800"/>
              <a:t>NM</a:t>
            </a:r>
          </a:p>
        </p:txBody>
      </p:sp>
      <p:sp>
        <p:nvSpPr>
          <p:cNvPr id="3122" name="AutoShape 59"/>
          <p:cNvSpPr>
            <a:spLocks noChangeArrowheads="1"/>
          </p:cNvSpPr>
          <p:nvPr/>
        </p:nvSpPr>
        <p:spPr bwMode="auto">
          <a:xfrm>
            <a:off x="2484438" y="5483225"/>
            <a:ext cx="1828800" cy="381000"/>
          </a:xfrm>
          <a:prstGeom prst="roundRect">
            <a:avLst>
              <a:gd name="adj" fmla="val 16667"/>
            </a:avLst>
          </a:prstGeom>
          <a:solidFill>
            <a:srgbClr val="FFCC00"/>
          </a:solidFill>
          <a:ln w="9525">
            <a:solidFill>
              <a:schemeClr val="tx1"/>
            </a:solidFill>
            <a:round/>
            <a:headEnd/>
            <a:tailEnd/>
          </a:ln>
          <a:effectLst/>
        </p:spPr>
        <p:txBody>
          <a:bodyPr wrap="none" lIns="91429" tIns="45714" rIns="91429" bIns="45714" anchor="ctr"/>
          <a:lstStyle/>
          <a:p>
            <a:pPr algn="ctr"/>
            <a:r>
              <a:rPr lang="en-US" sz="800" b="1"/>
              <a:t>Milestone:</a:t>
            </a:r>
          </a:p>
          <a:p>
            <a:pPr algn="ctr"/>
            <a:r>
              <a:rPr lang="en-US" sz="800" b="1"/>
              <a:t>Aboriginal Placements &amp; Services</a:t>
            </a:r>
          </a:p>
        </p:txBody>
      </p:sp>
      <p:sp>
        <p:nvSpPr>
          <p:cNvPr id="3123" name="AutoShape 60"/>
          <p:cNvSpPr>
            <a:spLocks noChangeArrowheads="1"/>
          </p:cNvSpPr>
          <p:nvPr/>
        </p:nvSpPr>
        <p:spPr bwMode="auto">
          <a:xfrm>
            <a:off x="3817938" y="4933950"/>
            <a:ext cx="990600" cy="303213"/>
          </a:xfrm>
          <a:prstGeom prst="roundRect">
            <a:avLst>
              <a:gd name="adj" fmla="val 16667"/>
            </a:avLst>
          </a:prstGeom>
          <a:solidFill>
            <a:srgbClr val="FFFF99"/>
          </a:solidFill>
          <a:ln w="9525">
            <a:solidFill>
              <a:schemeClr val="tx1"/>
            </a:solidFill>
            <a:round/>
            <a:headEnd/>
            <a:tailEnd/>
          </a:ln>
          <a:effectLst/>
        </p:spPr>
        <p:txBody>
          <a:bodyPr lIns="91429" tIns="45714" rIns="91429" bIns="45714" anchor="ctr"/>
          <a:lstStyle/>
          <a:p>
            <a:pPr algn="ctr"/>
            <a:r>
              <a:rPr lang="en-US" sz="800" b="1"/>
              <a:t>Non-Aboriginal Provider</a:t>
            </a:r>
            <a:endParaRPr lang="en-US" sz="600"/>
          </a:p>
        </p:txBody>
      </p:sp>
      <p:sp>
        <p:nvSpPr>
          <p:cNvPr id="3124" name="AutoShape 61"/>
          <p:cNvSpPr>
            <a:spLocks noChangeArrowheads="1"/>
          </p:cNvSpPr>
          <p:nvPr/>
        </p:nvSpPr>
        <p:spPr bwMode="auto">
          <a:xfrm>
            <a:off x="3398838" y="4933950"/>
            <a:ext cx="307975" cy="303213"/>
          </a:xfrm>
          <a:prstGeom prst="leftArrow">
            <a:avLst>
              <a:gd name="adj1" fmla="val 50000"/>
              <a:gd name="adj2" fmla="val 42697"/>
            </a:avLst>
          </a:prstGeom>
          <a:gradFill rotWithShape="1">
            <a:gsLst>
              <a:gs pos="0">
                <a:srgbClr val="00FF00"/>
              </a:gs>
              <a:gs pos="100000">
                <a:srgbClr val="FF3300"/>
              </a:gs>
            </a:gsLst>
            <a:lin ang="0" scaled="1"/>
          </a:gradFill>
          <a:ln w="9525">
            <a:solidFill>
              <a:schemeClr val="tx1"/>
            </a:solidFill>
            <a:miter lim="800000"/>
            <a:headEnd/>
            <a:tailEnd/>
          </a:ln>
          <a:effectLst/>
        </p:spPr>
        <p:txBody>
          <a:bodyPr wrap="none" lIns="82058" tIns="41029" rIns="82058" bIns="41029" anchor="ctr"/>
          <a:lstStyle/>
          <a:p>
            <a:endParaRPr lang="en-US"/>
          </a:p>
        </p:txBody>
      </p:sp>
      <p:sp>
        <p:nvSpPr>
          <p:cNvPr id="3125" name="Oval 62"/>
          <p:cNvSpPr>
            <a:spLocks noChangeArrowheads="1"/>
          </p:cNvSpPr>
          <p:nvPr/>
        </p:nvSpPr>
        <p:spPr bwMode="auto">
          <a:xfrm>
            <a:off x="3235325" y="5110163"/>
            <a:ext cx="228600" cy="228600"/>
          </a:xfrm>
          <a:prstGeom prst="ellipse">
            <a:avLst/>
          </a:prstGeom>
          <a:solidFill>
            <a:srgbClr val="00FF00"/>
          </a:solidFill>
          <a:ln w="9525">
            <a:solidFill>
              <a:schemeClr val="tx1"/>
            </a:solidFill>
            <a:round/>
            <a:headEnd/>
            <a:tailEnd/>
          </a:ln>
          <a:effectLst/>
        </p:spPr>
        <p:txBody>
          <a:bodyPr wrap="none" lIns="91429" tIns="45714" rIns="91429" bIns="45714" anchor="ctr"/>
          <a:lstStyle/>
          <a:p>
            <a:pPr algn="ctr"/>
            <a:r>
              <a:rPr lang="en-US" sz="800"/>
              <a:t>M</a:t>
            </a:r>
          </a:p>
        </p:txBody>
      </p:sp>
      <p:sp>
        <p:nvSpPr>
          <p:cNvPr id="3126" name="Oval 63"/>
          <p:cNvSpPr>
            <a:spLocks noChangeArrowheads="1"/>
          </p:cNvSpPr>
          <p:nvPr/>
        </p:nvSpPr>
        <p:spPr bwMode="auto">
          <a:xfrm>
            <a:off x="3554413" y="4795838"/>
            <a:ext cx="228600" cy="230187"/>
          </a:xfrm>
          <a:prstGeom prst="ellipse">
            <a:avLst/>
          </a:prstGeom>
          <a:solidFill>
            <a:srgbClr val="FF0000"/>
          </a:solidFill>
          <a:ln w="9525">
            <a:solidFill>
              <a:schemeClr val="tx1"/>
            </a:solidFill>
            <a:round/>
            <a:headEnd/>
            <a:tailEnd/>
          </a:ln>
          <a:effectLst/>
        </p:spPr>
        <p:txBody>
          <a:bodyPr wrap="none" lIns="91429" tIns="45714" rIns="91429" bIns="45714" anchor="ctr"/>
          <a:lstStyle/>
          <a:p>
            <a:pPr algn="ctr"/>
            <a:r>
              <a:rPr lang="en-US" sz="800"/>
              <a:t>NM</a:t>
            </a:r>
          </a:p>
        </p:txBody>
      </p:sp>
      <p:sp>
        <p:nvSpPr>
          <p:cNvPr id="3127" name="AutoShape 64"/>
          <p:cNvSpPr>
            <a:spLocks noChangeArrowheads="1"/>
          </p:cNvSpPr>
          <p:nvPr/>
        </p:nvSpPr>
        <p:spPr bwMode="auto">
          <a:xfrm>
            <a:off x="2209800" y="4933950"/>
            <a:ext cx="989013" cy="303213"/>
          </a:xfrm>
          <a:prstGeom prst="roundRect">
            <a:avLst>
              <a:gd name="adj" fmla="val 16667"/>
            </a:avLst>
          </a:prstGeom>
          <a:solidFill>
            <a:srgbClr val="CCFFCC"/>
          </a:solidFill>
          <a:ln w="9525">
            <a:solidFill>
              <a:schemeClr val="tx1"/>
            </a:solidFill>
            <a:round/>
            <a:headEnd/>
            <a:tailEnd/>
          </a:ln>
          <a:effectLst/>
        </p:spPr>
        <p:txBody>
          <a:bodyPr lIns="91429" tIns="45714" rIns="91429" bIns="45714" anchor="ctr"/>
          <a:lstStyle/>
          <a:p>
            <a:pPr algn="ctr"/>
            <a:r>
              <a:rPr lang="en-US" sz="800" b="1"/>
              <a:t>Aboriginal Provider</a:t>
            </a:r>
            <a:endParaRPr lang="en-US" sz="600"/>
          </a:p>
        </p:txBody>
      </p:sp>
      <p:grpSp>
        <p:nvGrpSpPr>
          <p:cNvPr id="5" name="Group 65"/>
          <p:cNvGrpSpPr>
            <a:grpSpLocks/>
          </p:cNvGrpSpPr>
          <p:nvPr/>
        </p:nvGrpSpPr>
        <p:grpSpPr bwMode="auto">
          <a:xfrm>
            <a:off x="1420813" y="5721350"/>
            <a:ext cx="762000" cy="762000"/>
            <a:chOff x="1344" y="3120"/>
            <a:chExt cx="480" cy="480"/>
          </a:xfrm>
        </p:grpSpPr>
        <p:sp>
          <p:nvSpPr>
            <p:cNvPr id="3153" name="Oval 66"/>
            <p:cNvSpPr>
              <a:spLocks noChangeArrowheads="1"/>
            </p:cNvSpPr>
            <p:nvPr/>
          </p:nvSpPr>
          <p:spPr bwMode="auto">
            <a:xfrm>
              <a:off x="1344" y="3120"/>
              <a:ext cx="480" cy="480"/>
            </a:xfrm>
            <a:prstGeom prst="ellipse">
              <a:avLst/>
            </a:prstGeom>
            <a:solidFill>
              <a:srgbClr val="FF99CC"/>
            </a:solidFill>
            <a:ln w="9525">
              <a:solidFill>
                <a:schemeClr val="tx1"/>
              </a:solidFill>
              <a:round/>
              <a:headEnd/>
              <a:tailEnd/>
            </a:ln>
            <a:effectLst/>
          </p:spPr>
          <p:txBody>
            <a:bodyPr wrap="none" anchor="ctr"/>
            <a:lstStyle/>
            <a:p>
              <a:endParaRPr lang="en-US"/>
            </a:p>
          </p:txBody>
        </p:sp>
        <p:sp>
          <p:nvSpPr>
            <p:cNvPr id="3154" name="AutoShape 67"/>
            <p:cNvSpPr>
              <a:spLocks noChangeAspect="1" noChangeArrowheads="1"/>
            </p:cNvSpPr>
            <p:nvPr/>
          </p:nvSpPr>
          <p:spPr bwMode="auto">
            <a:xfrm>
              <a:off x="1440" y="3187"/>
              <a:ext cx="288" cy="34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93 h 21600"/>
                <a:gd name="T20" fmla="*/ 18450 w 21600"/>
                <a:gd name="T21" fmla="*/ 1840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652" y="6376"/>
                  </a:moveTo>
                  <a:cubicBezTo>
                    <a:pt x="18910" y="2496"/>
                    <a:pt x="15053" y="0"/>
                    <a:pt x="10800" y="0"/>
                  </a:cubicBezTo>
                  <a:cubicBezTo>
                    <a:pt x="4835" y="0"/>
                    <a:pt x="0" y="4835"/>
                    <a:pt x="0" y="10800"/>
                  </a:cubicBezTo>
                  <a:cubicBezTo>
                    <a:pt x="0" y="16764"/>
                    <a:pt x="4835" y="21600"/>
                    <a:pt x="10800" y="21600"/>
                  </a:cubicBezTo>
                  <a:cubicBezTo>
                    <a:pt x="15610" y="21600"/>
                    <a:pt x="19840" y="18419"/>
                    <a:pt x="21175" y="13798"/>
                  </a:cubicBezTo>
                  <a:cubicBezTo>
                    <a:pt x="19840" y="18419"/>
                    <a:pt x="15610" y="21599"/>
                    <a:pt x="10800" y="21600"/>
                  </a:cubicBezTo>
                  <a:cubicBezTo>
                    <a:pt x="4835" y="21600"/>
                    <a:pt x="0" y="16764"/>
                    <a:pt x="0" y="10800"/>
                  </a:cubicBezTo>
                  <a:cubicBezTo>
                    <a:pt x="0" y="4835"/>
                    <a:pt x="4835" y="0"/>
                    <a:pt x="10800" y="0"/>
                  </a:cubicBezTo>
                  <a:cubicBezTo>
                    <a:pt x="15053" y="-1"/>
                    <a:pt x="18910" y="2496"/>
                    <a:pt x="20652" y="6376"/>
                  </a:cubicBezTo>
                  <a:lnTo>
                    <a:pt x="23115" y="5271"/>
                  </a:lnTo>
                  <a:lnTo>
                    <a:pt x="21758" y="8839"/>
                  </a:lnTo>
                  <a:lnTo>
                    <a:pt x="18189" y="7482"/>
                  </a:lnTo>
                  <a:lnTo>
                    <a:pt x="20652" y="6376"/>
                  </a:lnTo>
                  <a:close/>
                </a:path>
              </a:pathLst>
            </a:custGeom>
            <a:solidFill>
              <a:schemeClr val="accent1"/>
            </a:solidFill>
            <a:ln w="9525">
              <a:solidFill>
                <a:schemeClr val="tx1"/>
              </a:solidFill>
              <a:miter lim="800000"/>
              <a:headEnd/>
              <a:tailEnd/>
            </a:ln>
            <a:effectLst/>
          </p:spPr>
          <p:txBody>
            <a:bodyPr wrap="none" lIns="101882" tIns="50941" rIns="101882" bIns="50941" anchor="ctr"/>
            <a:lstStyle/>
            <a:p>
              <a:pPr algn="ctr"/>
              <a:r>
                <a:rPr lang="en-US" sz="1000" b="1"/>
                <a:t>Recurrence</a:t>
              </a:r>
            </a:p>
          </p:txBody>
        </p:sp>
      </p:grpSp>
      <p:sp>
        <p:nvSpPr>
          <p:cNvPr id="3129" name="AutoShape 68"/>
          <p:cNvSpPr>
            <a:spLocks noChangeArrowheads="1"/>
          </p:cNvSpPr>
          <p:nvPr/>
        </p:nvSpPr>
        <p:spPr bwMode="auto">
          <a:xfrm rot="-5400000">
            <a:off x="8496300" y="4000500"/>
            <a:ext cx="533400" cy="304800"/>
          </a:xfrm>
          <a:prstGeom prst="roundRect">
            <a:avLst>
              <a:gd name="adj" fmla="val 16667"/>
            </a:avLst>
          </a:prstGeom>
          <a:solidFill>
            <a:srgbClr val="CC99FF"/>
          </a:solidFill>
          <a:ln w="9525">
            <a:solidFill>
              <a:schemeClr val="tx1"/>
            </a:solidFill>
            <a:round/>
            <a:headEnd/>
            <a:tailEnd/>
          </a:ln>
          <a:effectLst/>
        </p:spPr>
        <p:txBody>
          <a:bodyPr wrap="none" lIns="91429" tIns="45714" rIns="91429" bIns="45714" anchor="ctr"/>
          <a:lstStyle/>
          <a:p>
            <a:pPr algn="ctr"/>
            <a:r>
              <a:rPr lang="en-US" sz="800"/>
              <a:t>SFA</a:t>
            </a:r>
          </a:p>
        </p:txBody>
      </p:sp>
      <p:cxnSp>
        <p:nvCxnSpPr>
          <p:cNvPr id="3130" name="AutoShape 69"/>
          <p:cNvCxnSpPr>
            <a:cxnSpLocks noChangeShapeType="1"/>
            <a:stCxn id="3116" idx="2"/>
            <a:endCxn id="3129" idx="3"/>
          </p:cNvCxnSpPr>
          <p:nvPr/>
        </p:nvCxnSpPr>
        <p:spPr bwMode="auto">
          <a:xfrm>
            <a:off x="8458200" y="3582988"/>
            <a:ext cx="306388" cy="304800"/>
          </a:xfrm>
          <a:prstGeom prst="bentConnector2">
            <a:avLst/>
          </a:prstGeom>
          <a:noFill/>
          <a:ln w="9525">
            <a:solidFill>
              <a:schemeClr val="tx1"/>
            </a:solidFill>
            <a:prstDash val="dash"/>
            <a:miter lim="800000"/>
            <a:headEnd/>
            <a:tailEnd type="triangle" w="med" len="med"/>
          </a:ln>
          <a:effectLst/>
        </p:spPr>
      </p:cxnSp>
      <p:sp>
        <p:nvSpPr>
          <p:cNvPr id="3131" name="AutoShape 70"/>
          <p:cNvSpPr>
            <a:spLocks noChangeArrowheads="1"/>
          </p:cNvSpPr>
          <p:nvPr/>
        </p:nvSpPr>
        <p:spPr bwMode="auto">
          <a:xfrm rot="-5400000">
            <a:off x="8496300" y="1790700"/>
            <a:ext cx="533400" cy="304800"/>
          </a:xfrm>
          <a:prstGeom prst="roundRect">
            <a:avLst>
              <a:gd name="adj" fmla="val 16667"/>
            </a:avLst>
          </a:prstGeom>
          <a:solidFill>
            <a:srgbClr val="CC99FF"/>
          </a:solidFill>
          <a:ln w="9525">
            <a:solidFill>
              <a:schemeClr val="tx1"/>
            </a:solidFill>
            <a:round/>
            <a:headEnd/>
            <a:tailEnd/>
          </a:ln>
          <a:effectLst/>
        </p:spPr>
        <p:txBody>
          <a:bodyPr wrap="none" lIns="91429" tIns="45714" rIns="91429" bIns="45714" anchor="ctr"/>
          <a:lstStyle/>
          <a:p>
            <a:pPr algn="ctr"/>
            <a:r>
              <a:rPr lang="en-US" sz="800"/>
              <a:t>SFP</a:t>
            </a:r>
          </a:p>
        </p:txBody>
      </p:sp>
      <p:cxnSp>
        <p:nvCxnSpPr>
          <p:cNvPr id="3132" name="AutoShape 71"/>
          <p:cNvCxnSpPr>
            <a:cxnSpLocks noChangeShapeType="1"/>
            <a:stCxn id="3114" idx="2"/>
            <a:endCxn id="3131" idx="1"/>
          </p:cNvCxnSpPr>
          <p:nvPr/>
        </p:nvCxnSpPr>
        <p:spPr bwMode="auto">
          <a:xfrm flipV="1">
            <a:off x="8458200" y="2211388"/>
            <a:ext cx="306388" cy="228600"/>
          </a:xfrm>
          <a:prstGeom prst="bentConnector2">
            <a:avLst/>
          </a:prstGeom>
          <a:noFill/>
          <a:ln w="9525">
            <a:solidFill>
              <a:schemeClr val="tx1"/>
            </a:solidFill>
            <a:prstDash val="dash"/>
            <a:miter lim="800000"/>
            <a:headEnd/>
            <a:tailEnd type="triangle" w="med" len="med"/>
          </a:ln>
          <a:effectLst/>
        </p:spPr>
      </p:cxnSp>
      <p:sp>
        <p:nvSpPr>
          <p:cNvPr id="31816" name="Rectangle 72"/>
          <p:cNvSpPr>
            <a:spLocks noChangeArrowheads="1"/>
          </p:cNvSpPr>
          <p:nvPr/>
        </p:nvSpPr>
        <p:spPr bwMode="auto">
          <a:xfrm>
            <a:off x="2638137" y="2286000"/>
            <a:ext cx="1216603" cy="152681"/>
          </a:xfrm>
          <a:prstGeom prst="rect">
            <a:avLst/>
          </a:prstGeom>
          <a:gradFill rotWithShape="1">
            <a:gsLst>
              <a:gs pos="0">
                <a:srgbClr val="DCEBF5">
                  <a:alpha val="27000"/>
                </a:srgbClr>
              </a:gs>
              <a:gs pos="8000">
                <a:srgbClr val="83A7C3">
                  <a:alpha val="32840"/>
                </a:srgbClr>
              </a:gs>
              <a:gs pos="13000">
                <a:srgbClr val="768FB9">
                  <a:alpha val="36490"/>
                </a:srgbClr>
              </a:gs>
              <a:gs pos="21001">
                <a:srgbClr val="83A7C3">
                  <a:alpha val="42331"/>
                </a:srgbClr>
              </a:gs>
              <a:gs pos="52000">
                <a:srgbClr val="FFFFFF">
                  <a:alpha val="64960"/>
                </a:srgbClr>
              </a:gs>
              <a:gs pos="56000">
                <a:srgbClr val="9C6563">
                  <a:alpha val="67880"/>
                </a:srgbClr>
              </a:gs>
              <a:gs pos="58000">
                <a:srgbClr val="80302D">
                  <a:alpha val="69340"/>
                </a:srgbClr>
              </a:gs>
              <a:gs pos="71001">
                <a:srgbClr val="C0524E">
                  <a:alpha val="78831"/>
                </a:srgbClr>
              </a:gs>
              <a:gs pos="94000">
                <a:srgbClr val="EBDAD4">
                  <a:alpha val="95620"/>
                </a:srgbClr>
              </a:gs>
              <a:gs pos="100000">
                <a:srgbClr val="55261C"/>
              </a:gs>
            </a:gsLst>
            <a:lin ang="0" scaled="1"/>
          </a:gra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nchor="ctr"/>
          <a:lstStyle/>
          <a:p>
            <a:pPr algn="ctr" defTabSz="914608" fontAlgn="auto">
              <a:spcBef>
                <a:spcPts val="0"/>
              </a:spcBef>
              <a:spcAft>
                <a:spcPts val="0"/>
              </a:spcAft>
              <a:defRPr/>
            </a:pPr>
            <a:r>
              <a:rPr lang="en-US" sz="800" b="1" i="1">
                <a:latin typeface="+mn-lt"/>
              </a:rPr>
              <a:t>Statistics</a:t>
            </a:r>
          </a:p>
        </p:txBody>
      </p:sp>
      <p:sp>
        <p:nvSpPr>
          <p:cNvPr id="31817" name="Rectangle 73"/>
          <p:cNvSpPr>
            <a:spLocks noChangeArrowheads="1"/>
          </p:cNvSpPr>
          <p:nvPr/>
        </p:nvSpPr>
        <p:spPr bwMode="auto">
          <a:xfrm>
            <a:off x="343478" y="2286000"/>
            <a:ext cx="1215159" cy="152681"/>
          </a:xfrm>
          <a:prstGeom prst="rect">
            <a:avLst/>
          </a:prstGeom>
          <a:gradFill rotWithShape="1">
            <a:gsLst>
              <a:gs pos="0">
                <a:srgbClr val="DCEBF5">
                  <a:alpha val="27000"/>
                </a:srgbClr>
              </a:gs>
              <a:gs pos="8000">
                <a:srgbClr val="83A7C3">
                  <a:alpha val="32840"/>
                </a:srgbClr>
              </a:gs>
              <a:gs pos="13000">
                <a:srgbClr val="768FB9">
                  <a:alpha val="36490"/>
                </a:srgbClr>
              </a:gs>
              <a:gs pos="21001">
                <a:srgbClr val="83A7C3">
                  <a:alpha val="42331"/>
                </a:srgbClr>
              </a:gs>
              <a:gs pos="52000">
                <a:srgbClr val="FFFFFF">
                  <a:alpha val="64960"/>
                </a:srgbClr>
              </a:gs>
              <a:gs pos="56000">
                <a:srgbClr val="9C6563">
                  <a:alpha val="67880"/>
                </a:srgbClr>
              </a:gs>
              <a:gs pos="58000">
                <a:srgbClr val="80302D">
                  <a:alpha val="69340"/>
                </a:srgbClr>
              </a:gs>
              <a:gs pos="71001">
                <a:srgbClr val="C0524E">
                  <a:alpha val="78831"/>
                </a:srgbClr>
              </a:gs>
              <a:gs pos="94000">
                <a:srgbClr val="EBDAD4">
                  <a:alpha val="95620"/>
                </a:srgbClr>
              </a:gs>
              <a:gs pos="100000">
                <a:srgbClr val="55261C"/>
              </a:gs>
            </a:gsLst>
            <a:lin ang="0" scaled="1"/>
          </a:gra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nchor="ctr"/>
          <a:lstStyle/>
          <a:p>
            <a:pPr algn="ctr" defTabSz="914608" fontAlgn="auto">
              <a:spcBef>
                <a:spcPts val="0"/>
              </a:spcBef>
              <a:spcAft>
                <a:spcPts val="0"/>
              </a:spcAft>
              <a:defRPr/>
            </a:pPr>
            <a:r>
              <a:rPr lang="en-US" sz="800" b="1" i="1">
                <a:latin typeface="+mn-lt"/>
              </a:rPr>
              <a:t>Statistics</a:t>
            </a:r>
          </a:p>
        </p:txBody>
      </p:sp>
      <p:sp>
        <p:nvSpPr>
          <p:cNvPr id="31818" name="Rectangle 74"/>
          <p:cNvSpPr>
            <a:spLocks noChangeArrowheads="1"/>
          </p:cNvSpPr>
          <p:nvPr/>
        </p:nvSpPr>
        <p:spPr bwMode="auto">
          <a:xfrm>
            <a:off x="4457990" y="2286000"/>
            <a:ext cx="1215159" cy="152681"/>
          </a:xfrm>
          <a:prstGeom prst="rect">
            <a:avLst/>
          </a:prstGeom>
          <a:gradFill rotWithShape="1">
            <a:gsLst>
              <a:gs pos="0">
                <a:srgbClr val="DCEBF5">
                  <a:alpha val="27000"/>
                </a:srgbClr>
              </a:gs>
              <a:gs pos="8000">
                <a:srgbClr val="83A7C3">
                  <a:alpha val="32840"/>
                </a:srgbClr>
              </a:gs>
              <a:gs pos="13000">
                <a:srgbClr val="768FB9">
                  <a:alpha val="36490"/>
                </a:srgbClr>
              </a:gs>
              <a:gs pos="21001">
                <a:srgbClr val="83A7C3">
                  <a:alpha val="42331"/>
                </a:srgbClr>
              </a:gs>
              <a:gs pos="52000">
                <a:srgbClr val="FFFFFF">
                  <a:alpha val="64960"/>
                </a:srgbClr>
              </a:gs>
              <a:gs pos="56000">
                <a:srgbClr val="9C6563">
                  <a:alpha val="67880"/>
                </a:srgbClr>
              </a:gs>
              <a:gs pos="58000">
                <a:srgbClr val="80302D">
                  <a:alpha val="69340"/>
                </a:srgbClr>
              </a:gs>
              <a:gs pos="71001">
                <a:srgbClr val="C0524E">
                  <a:alpha val="78831"/>
                </a:srgbClr>
              </a:gs>
              <a:gs pos="94000">
                <a:srgbClr val="EBDAD4">
                  <a:alpha val="95620"/>
                </a:srgbClr>
              </a:gs>
              <a:gs pos="100000">
                <a:srgbClr val="55261C"/>
              </a:gs>
            </a:gsLst>
            <a:lin ang="0" scaled="1"/>
          </a:gra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nchor="ctr"/>
          <a:lstStyle/>
          <a:p>
            <a:pPr algn="ctr" defTabSz="914608" fontAlgn="auto">
              <a:spcBef>
                <a:spcPts val="0"/>
              </a:spcBef>
              <a:spcAft>
                <a:spcPts val="0"/>
              </a:spcAft>
              <a:defRPr/>
            </a:pPr>
            <a:r>
              <a:rPr lang="en-US" sz="800" b="1" i="1">
                <a:latin typeface="+mn-lt"/>
              </a:rPr>
              <a:t>Statistics</a:t>
            </a:r>
          </a:p>
        </p:txBody>
      </p:sp>
      <p:sp>
        <p:nvSpPr>
          <p:cNvPr id="31819" name="Rectangle 75"/>
          <p:cNvSpPr>
            <a:spLocks noChangeArrowheads="1"/>
          </p:cNvSpPr>
          <p:nvPr/>
        </p:nvSpPr>
        <p:spPr bwMode="auto">
          <a:xfrm>
            <a:off x="6286500" y="2286000"/>
            <a:ext cx="1216603" cy="152681"/>
          </a:xfrm>
          <a:prstGeom prst="rect">
            <a:avLst/>
          </a:prstGeom>
          <a:gradFill rotWithShape="1">
            <a:gsLst>
              <a:gs pos="0">
                <a:srgbClr val="DCEBF5">
                  <a:alpha val="27000"/>
                </a:srgbClr>
              </a:gs>
              <a:gs pos="8000">
                <a:srgbClr val="83A7C3">
                  <a:alpha val="32840"/>
                </a:srgbClr>
              </a:gs>
              <a:gs pos="13000">
                <a:srgbClr val="768FB9">
                  <a:alpha val="36490"/>
                </a:srgbClr>
              </a:gs>
              <a:gs pos="21001">
                <a:srgbClr val="83A7C3">
                  <a:alpha val="42331"/>
                </a:srgbClr>
              </a:gs>
              <a:gs pos="52000">
                <a:srgbClr val="FFFFFF">
                  <a:alpha val="64960"/>
                </a:srgbClr>
              </a:gs>
              <a:gs pos="56000">
                <a:srgbClr val="9C6563">
                  <a:alpha val="67880"/>
                </a:srgbClr>
              </a:gs>
              <a:gs pos="58000">
                <a:srgbClr val="80302D">
                  <a:alpha val="69340"/>
                </a:srgbClr>
              </a:gs>
              <a:gs pos="71001">
                <a:srgbClr val="C0524E">
                  <a:alpha val="78831"/>
                </a:srgbClr>
              </a:gs>
              <a:gs pos="94000">
                <a:srgbClr val="EBDAD4">
                  <a:alpha val="95620"/>
                </a:srgbClr>
              </a:gs>
              <a:gs pos="100000">
                <a:srgbClr val="55261C"/>
              </a:gs>
            </a:gsLst>
            <a:lin ang="0" scaled="1"/>
          </a:gra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29" tIns="45714" rIns="91429" bIns="45714" anchor="ctr"/>
          <a:lstStyle/>
          <a:p>
            <a:pPr algn="ctr" defTabSz="914608" fontAlgn="auto">
              <a:spcBef>
                <a:spcPts val="0"/>
              </a:spcBef>
              <a:spcAft>
                <a:spcPts val="0"/>
              </a:spcAft>
              <a:defRPr/>
            </a:pPr>
            <a:r>
              <a:rPr lang="en-US" sz="800" b="1" i="1">
                <a:latin typeface="+mn-lt"/>
              </a:rPr>
              <a:t>Statistics</a:t>
            </a:r>
          </a:p>
        </p:txBody>
      </p:sp>
      <p:sp>
        <p:nvSpPr>
          <p:cNvPr id="2122" name="AutoShape 12"/>
          <p:cNvSpPr>
            <a:spLocks noChangeArrowheads="1"/>
          </p:cNvSpPr>
          <p:nvPr/>
        </p:nvSpPr>
        <p:spPr bwMode="auto">
          <a:xfrm>
            <a:off x="2438400" y="609600"/>
            <a:ext cx="1600200" cy="381000"/>
          </a:xfrm>
          <a:prstGeom prst="roundRect">
            <a:avLst>
              <a:gd name="adj" fmla="val 16667"/>
            </a:avLst>
          </a:prstGeom>
          <a:solidFill>
            <a:schemeClr val="accent1">
              <a:lumMod val="40000"/>
              <a:lumOff val="60000"/>
            </a:schemeClr>
          </a:solidFill>
          <a:ln w="9525">
            <a:solidFill>
              <a:schemeClr val="tx1"/>
            </a:solidFill>
            <a:round/>
            <a:headEnd/>
            <a:tailEnd/>
          </a:ln>
        </p:spPr>
        <p:txBody>
          <a:bodyPr wrap="none" lIns="91429" tIns="45714" rIns="91429" bIns="45714" anchor="ctr"/>
          <a:lstStyle/>
          <a:p>
            <a:pPr algn="ctr" defTabSz="914608" fontAlgn="auto">
              <a:spcBef>
                <a:spcPts val="0"/>
              </a:spcBef>
              <a:spcAft>
                <a:spcPts val="0"/>
              </a:spcAft>
              <a:defRPr/>
            </a:pPr>
            <a:r>
              <a:rPr lang="en-US" sz="800">
                <a:latin typeface="+mn-lt"/>
              </a:rPr>
              <a:t>Supporting vulnerable children </a:t>
            </a:r>
          </a:p>
          <a:p>
            <a:pPr algn="ctr" defTabSz="914608" fontAlgn="auto">
              <a:spcBef>
                <a:spcPts val="0"/>
              </a:spcBef>
              <a:spcAft>
                <a:spcPts val="0"/>
              </a:spcAft>
              <a:defRPr/>
            </a:pPr>
            <a:r>
              <a:rPr lang="en-US" sz="800">
                <a:latin typeface="+mn-lt"/>
              </a:rPr>
              <a:t>to live successfully in community</a:t>
            </a:r>
            <a:endParaRPr lang="en-US" sz="800" b="1">
              <a:latin typeface="+mn-lt"/>
            </a:endParaRPr>
          </a:p>
        </p:txBody>
      </p:sp>
      <p:sp>
        <p:nvSpPr>
          <p:cNvPr id="2123" name="AutoShape 12"/>
          <p:cNvSpPr>
            <a:spLocks noChangeArrowheads="1"/>
          </p:cNvSpPr>
          <p:nvPr/>
        </p:nvSpPr>
        <p:spPr bwMode="auto">
          <a:xfrm>
            <a:off x="4230688" y="600075"/>
            <a:ext cx="1598612" cy="381000"/>
          </a:xfrm>
          <a:prstGeom prst="roundRect">
            <a:avLst>
              <a:gd name="adj" fmla="val 16667"/>
            </a:avLst>
          </a:prstGeom>
          <a:solidFill>
            <a:schemeClr val="accent1">
              <a:lumMod val="40000"/>
              <a:lumOff val="60000"/>
            </a:schemeClr>
          </a:solidFill>
          <a:ln w="9525">
            <a:solidFill>
              <a:schemeClr val="tx1"/>
            </a:solidFill>
            <a:round/>
            <a:headEnd/>
            <a:tailEnd/>
          </a:ln>
        </p:spPr>
        <p:txBody>
          <a:bodyPr wrap="none" lIns="91429" tIns="45714" rIns="91429" bIns="45714" anchor="ctr"/>
          <a:lstStyle/>
          <a:p>
            <a:pPr algn="ctr" defTabSz="914608" fontAlgn="auto">
              <a:spcBef>
                <a:spcPts val="0"/>
              </a:spcBef>
              <a:spcAft>
                <a:spcPts val="0"/>
              </a:spcAft>
              <a:defRPr/>
            </a:pPr>
            <a:r>
              <a:rPr lang="en-US" sz="800">
                <a:latin typeface="+mn-lt"/>
              </a:rPr>
              <a:t>Children in Temporary Care will </a:t>
            </a:r>
          </a:p>
          <a:p>
            <a:pPr algn="ctr" defTabSz="914608" fontAlgn="auto">
              <a:spcBef>
                <a:spcPts val="0"/>
              </a:spcBef>
              <a:spcAft>
                <a:spcPts val="0"/>
              </a:spcAft>
              <a:defRPr/>
            </a:pPr>
            <a:r>
              <a:rPr lang="en-US" sz="800">
                <a:latin typeface="+mn-lt"/>
              </a:rPr>
              <a:t>be re-united  quickly with family</a:t>
            </a:r>
            <a:endParaRPr lang="en-US" sz="800" b="1">
              <a:latin typeface="+mn-lt"/>
            </a:endParaRPr>
          </a:p>
        </p:txBody>
      </p:sp>
      <p:sp>
        <p:nvSpPr>
          <p:cNvPr id="2124" name="AutoShape 12"/>
          <p:cNvSpPr>
            <a:spLocks noChangeArrowheads="1"/>
          </p:cNvSpPr>
          <p:nvPr/>
        </p:nvSpPr>
        <p:spPr bwMode="auto">
          <a:xfrm>
            <a:off x="5867400" y="600075"/>
            <a:ext cx="1981200" cy="381000"/>
          </a:xfrm>
          <a:prstGeom prst="roundRect">
            <a:avLst>
              <a:gd name="adj" fmla="val 16667"/>
            </a:avLst>
          </a:prstGeom>
          <a:solidFill>
            <a:schemeClr val="accent1">
              <a:lumMod val="40000"/>
              <a:lumOff val="60000"/>
            </a:schemeClr>
          </a:solidFill>
          <a:ln w="9525">
            <a:solidFill>
              <a:schemeClr val="tx1"/>
            </a:solidFill>
            <a:round/>
            <a:headEnd/>
            <a:tailEnd/>
          </a:ln>
        </p:spPr>
        <p:txBody>
          <a:bodyPr wrap="none" lIns="91429" tIns="45714" rIns="91429" bIns="45714" anchor="ctr"/>
          <a:lstStyle/>
          <a:p>
            <a:pPr algn="ctr" defTabSz="914608" fontAlgn="auto">
              <a:spcBef>
                <a:spcPts val="0"/>
              </a:spcBef>
              <a:spcAft>
                <a:spcPts val="0"/>
              </a:spcAft>
              <a:defRPr/>
            </a:pPr>
            <a:r>
              <a:rPr lang="en-US" sz="800">
                <a:latin typeface="+mn-lt"/>
              </a:rPr>
              <a:t>Children in Permanent Care will be </a:t>
            </a:r>
          </a:p>
          <a:p>
            <a:pPr algn="ctr" defTabSz="914608" fontAlgn="auto">
              <a:spcBef>
                <a:spcPts val="0"/>
              </a:spcBef>
              <a:spcAft>
                <a:spcPts val="0"/>
              </a:spcAft>
              <a:defRPr/>
            </a:pPr>
            <a:r>
              <a:rPr lang="en-US" sz="800">
                <a:latin typeface="+mn-lt"/>
              </a:rPr>
              <a:t>Placed  in permanent homes more quickly</a:t>
            </a:r>
            <a:endParaRPr lang="en-US" sz="800" b="1">
              <a:latin typeface="+mn-lt"/>
            </a:endParaRPr>
          </a:p>
        </p:txBody>
      </p:sp>
      <p:sp>
        <p:nvSpPr>
          <p:cNvPr id="2125" name="AutoShape 12"/>
          <p:cNvSpPr>
            <a:spLocks noChangeArrowheads="1"/>
          </p:cNvSpPr>
          <p:nvPr/>
        </p:nvSpPr>
        <p:spPr bwMode="auto">
          <a:xfrm>
            <a:off x="5919788" y="3463925"/>
            <a:ext cx="1598612" cy="381000"/>
          </a:xfrm>
          <a:prstGeom prst="roundRect">
            <a:avLst>
              <a:gd name="adj" fmla="val 16667"/>
            </a:avLst>
          </a:prstGeom>
          <a:solidFill>
            <a:schemeClr val="accent1">
              <a:lumMod val="40000"/>
              <a:lumOff val="60000"/>
            </a:schemeClr>
          </a:solidFill>
          <a:ln w="9525">
            <a:solidFill>
              <a:schemeClr val="tx1"/>
            </a:solidFill>
            <a:round/>
            <a:headEnd/>
            <a:tailEnd/>
          </a:ln>
        </p:spPr>
        <p:txBody>
          <a:bodyPr wrap="none" lIns="91429" tIns="45714" rIns="91429" bIns="45714" anchor="ctr"/>
          <a:lstStyle/>
          <a:p>
            <a:pPr algn="ctr" defTabSz="914608" fontAlgn="auto">
              <a:spcBef>
                <a:spcPts val="0"/>
              </a:spcBef>
              <a:spcAft>
                <a:spcPts val="0"/>
              </a:spcAft>
              <a:defRPr/>
            </a:pPr>
            <a:r>
              <a:rPr lang="en-US" sz="800">
                <a:latin typeface="+mn-lt"/>
              </a:rPr>
              <a:t>Youth transitioned to Adulthood </a:t>
            </a:r>
          </a:p>
          <a:p>
            <a:pPr algn="ctr" defTabSz="914608" fontAlgn="auto">
              <a:spcBef>
                <a:spcPts val="0"/>
              </a:spcBef>
              <a:spcAft>
                <a:spcPts val="0"/>
              </a:spcAft>
              <a:defRPr/>
            </a:pPr>
            <a:r>
              <a:rPr lang="en-US" sz="800">
                <a:latin typeface="+mn-lt"/>
              </a:rPr>
              <a:t>successfully</a:t>
            </a:r>
            <a:endParaRPr lang="en-US" sz="800" b="1">
              <a:latin typeface="+mn-lt"/>
            </a:endParaRPr>
          </a:p>
        </p:txBody>
      </p:sp>
      <p:sp>
        <p:nvSpPr>
          <p:cNvPr id="2126" name="AutoShape 12"/>
          <p:cNvSpPr>
            <a:spLocks noChangeArrowheads="1"/>
          </p:cNvSpPr>
          <p:nvPr/>
        </p:nvSpPr>
        <p:spPr bwMode="auto">
          <a:xfrm>
            <a:off x="2878138" y="4370388"/>
            <a:ext cx="1598612" cy="381000"/>
          </a:xfrm>
          <a:prstGeom prst="roundRect">
            <a:avLst>
              <a:gd name="adj" fmla="val 16667"/>
            </a:avLst>
          </a:prstGeom>
          <a:solidFill>
            <a:schemeClr val="accent1">
              <a:lumMod val="40000"/>
              <a:lumOff val="60000"/>
            </a:schemeClr>
          </a:solidFill>
          <a:ln w="9525">
            <a:solidFill>
              <a:schemeClr val="tx1"/>
            </a:solidFill>
            <a:round/>
            <a:headEnd/>
            <a:tailEnd/>
          </a:ln>
        </p:spPr>
        <p:txBody>
          <a:bodyPr wrap="none" lIns="91429" tIns="45714" rIns="91429" bIns="45714" anchor="ctr"/>
          <a:lstStyle/>
          <a:p>
            <a:pPr algn="ctr" defTabSz="914608" fontAlgn="auto">
              <a:spcBef>
                <a:spcPts val="0"/>
              </a:spcBef>
              <a:spcAft>
                <a:spcPts val="0"/>
              </a:spcAft>
              <a:defRPr/>
            </a:pPr>
            <a:r>
              <a:rPr lang="en-US" sz="800">
                <a:latin typeface="+mn-lt"/>
              </a:rPr>
              <a:t>Aboriginal children will live in </a:t>
            </a:r>
          </a:p>
          <a:p>
            <a:pPr algn="ctr" defTabSz="914608" fontAlgn="auto">
              <a:spcBef>
                <a:spcPts val="0"/>
              </a:spcBef>
              <a:spcAft>
                <a:spcPts val="0"/>
              </a:spcAft>
              <a:defRPr/>
            </a:pPr>
            <a:r>
              <a:rPr lang="en-US" sz="800">
                <a:latin typeface="+mn-lt"/>
              </a:rPr>
              <a:t>culturally appropriate homes</a:t>
            </a:r>
            <a:endParaRPr lang="en-US" sz="800" b="1">
              <a:latin typeface="+mn-lt"/>
            </a:endParaRPr>
          </a:p>
        </p:txBody>
      </p:sp>
      <p:cxnSp>
        <p:nvCxnSpPr>
          <p:cNvPr id="3150" name="AutoShape 39"/>
          <p:cNvCxnSpPr>
            <a:cxnSpLocks noChangeShapeType="1"/>
          </p:cNvCxnSpPr>
          <p:nvPr/>
        </p:nvCxnSpPr>
        <p:spPr bwMode="auto">
          <a:xfrm>
            <a:off x="2182813" y="3151188"/>
            <a:ext cx="1063625" cy="0"/>
          </a:xfrm>
          <a:prstGeom prst="straightConnector1">
            <a:avLst/>
          </a:prstGeom>
          <a:noFill/>
          <a:ln w="9525">
            <a:solidFill>
              <a:schemeClr val="tx1"/>
            </a:solidFill>
            <a:round/>
            <a:headEnd/>
            <a:tailEnd type="triangle" w="med" len="med"/>
          </a:ln>
          <a:effectLst/>
        </p:spPr>
      </p:cxnSp>
      <p:cxnSp>
        <p:nvCxnSpPr>
          <p:cNvPr id="3151" name="AutoShape 39"/>
          <p:cNvCxnSpPr>
            <a:cxnSpLocks noChangeShapeType="1"/>
          </p:cNvCxnSpPr>
          <p:nvPr/>
        </p:nvCxnSpPr>
        <p:spPr bwMode="auto">
          <a:xfrm>
            <a:off x="4141788" y="3151188"/>
            <a:ext cx="930275" cy="0"/>
          </a:xfrm>
          <a:prstGeom prst="straightConnector1">
            <a:avLst/>
          </a:prstGeom>
          <a:noFill/>
          <a:ln w="9525">
            <a:solidFill>
              <a:schemeClr val="tx1"/>
            </a:solidFill>
            <a:round/>
            <a:headEnd/>
            <a:tailEnd type="triangle" w="med" len="med"/>
          </a:ln>
          <a:effectLst/>
        </p:spPr>
      </p:cxnSp>
      <p:sp>
        <p:nvSpPr>
          <p:cNvPr id="2" name="Slide Number Placeholder 1"/>
          <p:cNvSpPr>
            <a:spLocks noGrp="1"/>
          </p:cNvSpPr>
          <p:nvPr>
            <p:ph type="sldNum" sz="quarter" idx="12"/>
          </p:nvPr>
        </p:nvSpPr>
        <p:spPr/>
        <p:txBody>
          <a:bodyPr/>
          <a:lstStyle/>
          <a:p>
            <a:pPr>
              <a:defRPr/>
            </a:pPr>
            <a:fld id="{32EED96E-C24F-40F9-BE05-052512309772}" type="slidenum">
              <a:rPr lang="en-US" smtClean="0"/>
              <a:pPr>
                <a:defRPr/>
              </a:pPr>
              <a:t>30</a:t>
            </a:fld>
            <a:endParaRPr lang="en-US"/>
          </a:p>
        </p:txBody>
      </p:sp>
      <p:sp>
        <p:nvSpPr>
          <p:cNvPr id="81" name="Footer Placeholder 80"/>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eaLnBrk="1" fontAlgn="auto" hangingPunct="1">
              <a:spcAft>
                <a:spcPts val="0"/>
              </a:spcAft>
              <a:buFont typeface="Wingdings 3"/>
              <a:buChar char=""/>
              <a:defRPr/>
            </a:pPr>
            <a:r>
              <a:rPr lang="en-CA" u="sng" dirty="0" smtClean="0">
                <a:latin typeface="+mj-lt"/>
              </a:rPr>
              <a:t>From</a:t>
            </a:r>
            <a:r>
              <a:rPr lang="en-CA" dirty="0" smtClean="0">
                <a:latin typeface="+mj-lt"/>
              </a:rPr>
              <a:t> </a:t>
            </a:r>
            <a:r>
              <a:rPr lang="en-CA" i="1" dirty="0" smtClean="0">
                <a:latin typeface="+mj-lt"/>
              </a:rPr>
              <a:t>units of service </a:t>
            </a:r>
            <a:r>
              <a:rPr lang="en-CA" u="sng" dirty="0" smtClean="0">
                <a:latin typeface="+mj-lt"/>
              </a:rPr>
              <a:t>to</a:t>
            </a:r>
            <a:r>
              <a:rPr lang="en-CA" dirty="0" smtClean="0">
                <a:latin typeface="+mj-lt"/>
              </a:rPr>
              <a:t> </a:t>
            </a:r>
            <a:r>
              <a:rPr lang="en-CA" i="1" dirty="0" smtClean="0">
                <a:latin typeface="+mj-lt"/>
              </a:rPr>
              <a:t>provision of outcomes</a:t>
            </a:r>
          </a:p>
          <a:p>
            <a:pPr marL="365760" indent="-256032" eaLnBrk="1" fontAlgn="auto" hangingPunct="1">
              <a:spcAft>
                <a:spcPts val="0"/>
              </a:spcAft>
              <a:buFont typeface="Wingdings 3"/>
              <a:buChar char=""/>
              <a:defRPr/>
            </a:pPr>
            <a:endParaRPr lang="en-CA" dirty="0" smtClean="0">
              <a:latin typeface="+mj-lt"/>
            </a:endParaRPr>
          </a:p>
          <a:p>
            <a:pPr marL="365760" indent="-256032" eaLnBrk="1" fontAlgn="auto" hangingPunct="1">
              <a:spcAft>
                <a:spcPts val="0"/>
              </a:spcAft>
              <a:buFont typeface="Wingdings 3"/>
              <a:buChar char=""/>
              <a:defRPr/>
            </a:pPr>
            <a:r>
              <a:rPr lang="en-CA" dirty="0" smtClean="0">
                <a:latin typeface="+mj-lt"/>
              </a:rPr>
              <a:t>Single contract – provision of all services</a:t>
            </a:r>
          </a:p>
          <a:p>
            <a:pPr marL="365760" indent="-256032" eaLnBrk="1" fontAlgn="auto" hangingPunct="1">
              <a:spcAft>
                <a:spcPts val="0"/>
              </a:spcAft>
              <a:buFont typeface="Wingdings 3"/>
              <a:buNone/>
              <a:defRPr/>
            </a:pPr>
            <a:endParaRPr lang="en-CA" dirty="0" smtClean="0">
              <a:latin typeface="+mj-lt"/>
            </a:endParaRPr>
          </a:p>
          <a:p>
            <a:pPr marL="365760" indent="-256032" eaLnBrk="1" fontAlgn="auto" hangingPunct="1">
              <a:spcAft>
                <a:spcPts val="0"/>
              </a:spcAft>
              <a:buFont typeface="Wingdings 3"/>
              <a:buChar char=""/>
              <a:defRPr/>
            </a:pPr>
            <a:r>
              <a:rPr lang="en-CA" dirty="0" smtClean="0">
                <a:latin typeface="+mj-lt"/>
              </a:rPr>
              <a:t>Currently using a case rate model </a:t>
            </a:r>
          </a:p>
          <a:p>
            <a:pPr marL="859473" lvl="2" indent="-256032" eaLnBrk="1" fontAlgn="auto" hangingPunct="1">
              <a:spcAft>
                <a:spcPts val="0"/>
              </a:spcAft>
              <a:buNone/>
              <a:defRPr/>
            </a:pPr>
            <a:r>
              <a:rPr lang="en-CA" sz="2400" dirty="0" smtClean="0">
                <a:latin typeface="+mj-lt"/>
              </a:rPr>
              <a:t>Future rates/ contracts are being developed  </a:t>
            </a:r>
          </a:p>
          <a:p>
            <a:pPr marL="365760" indent="-256032" eaLnBrk="1" fontAlgn="auto" hangingPunct="1">
              <a:spcAft>
                <a:spcPts val="0"/>
              </a:spcAft>
              <a:buNone/>
              <a:defRPr/>
            </a:pPr>
            <a:endParaRPr lang="en-CA" dirty="0" smtClean="0">
              <a:latin typeface="+mj-lt"/>
            </a:endParaRPr>
          </a:p>
          <a:p>
            <a:pPr marL="365760" indent="-256032" eaLnBrk="1" fontAlgn="auto" hangingPunct="1">
              <a:spcAft>
                <a:spcPts val="0"/>
              </a:spcAft>
              <a:buFont typeface="Wingdings 3"/>
              <a:buChar char=""/>
              <a:defRPr/>
            </a:pPr>
            <a:r>
              <a:rPr lang="en-CA" dirty="0" smtClean="0">
                <a:latin typeface="+mj-lt"/>
              </a:rPr>
              <a:t>Agencies have flexibility around costs</a:t>
            </a:r>
          </a:p>
          <a:p>
            <a:pPr marL="365760" indent="-256032" eaLnBrk="1" fontAlgn="auto" hangingPunct="1">
              <a:spcAft>
                <a:spcPts val="0"/>
              </a:spcAft>
              <a:buFont typeface="Wingdings 3"/>
              <a:buChar char=""/>
              <a:defRPr/>
            </a:pPr>
            <a:endParaRPr lang="en-CA" dirty="0" smtClean="0">
              <a:latin typeface="+mj-lt"/>
            </a:endParaRPr>
          </a:p>
          <a:p>
            <a:pPr marL="365760" indent="-256032" eaLnBrk="1" fontAlgn="auto" hangingPunct="1">
              <a:spcAft>
                <a:spcPts val="0"/>
              </a:spcAft>
              <a:buFont typeface="Wingdings 3"/>
              <a:buChar char=""/>
              <a:defRPr/>
            </a:pPr>
            <a:r>
              <a:rPr lang="en-CA" dirty="0" smtClean="0">
                <a:latin typeface="+mj-lt"/>
              </a:rPr>
              <a:t>“Exceptional” Cases - not included</a:t>
            </a:r>
          </a:p>
          <a:p>
            <a:pPr marL="365760" indent="-256032" eaLnBrk="1" fontAlgn="auto" hangingPunct="1">
              <a:spcAft>
                <a:spcPts val="0"/>
              </a:spcAft>
              <a:buFont typeface="Wingdings 3"/>
              <a:buChar char=""/>
              <a:defRPr/>
            </a:pPr>
            <a:endParaRPr lang="en-CA" dirty="0" smtClean="0">
              <a:latin typeface="+mj-lt"/>
            </a:endParaRPr>
          </a:p>
          <a:p>
            <a:pPr marL="365760" indent="-256032" eaLnBrk="1" fontAlgn="auto" hangingPunct="1">
              <a:spcAft>
                <a:spcPts val="0"/>
              </a:spcAft>
              <a:buFont typeface="Wingdings 3"/>
              <a:buChar char=""/>
              <a:defRPr/>
            </a:pPr>
            <a:r>
              <a:rPr lang="en-CA" dirty="0" smtClean="0">
                <a:latin typeface="+mj-lt"/>
              </a:rPr>
              <a:t>There are still many unanswered questions  </a:t>
            </a:r>
          </a:p>
        </p:txBody>
      </p:sp>
      <p:sp>
        <p:nvSpPr>
          <p:cNvPr id="3" name="Title 2"/>
          <p:cNvSpPr>
            <a:spLocks noGrp="1"/>
          </p:cNvSpPr>
          <p:nvPr>
            <p:ph type="title"/>
          </p:nvPr>
        </p:nvSpPr>
        <p:spPr>
          <a:xfrm>
            <a:off x="0" y="0"/>
            <a:ext cx="8686800" cy="990600"/>
          </a:xfrm>
        </p:spPr>
        <p:txBody>
          <a:bodyPr/>
          <a:lstStyle/>
          <a:p>
            <a:pPr eaLnBrk="1" fontAlgn="auto" hangingPunct="1">
              <a:spcAft>
                <a:spcPts val="0"/>
              </a:spcAft>
              <a:defRPr/>
            </a:pPr>
            <a:r>
              <a:rPr lang="en-CA" dirty="0" smtClean="0"/>
              <a:t>Funding Shift</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31</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1"/>
          <p:cNvSpPr>
            <a:spLocks noGrp="1"/>
          </p:cNvSpPr>
          <p:nvPr>
            <p:ph idx="1"/>
          </p:nvPr>
        </p:nvSpPr>
        <p:spPr>
          <a:xfrm>
            <a:off x="457200" y="990600"/>
            <a:ext cx="8229600" cy="5016500"/>
          </a:xfrm>
        </p:spPr>
        <p:txBody>
          <a:bodyPr/>
          <a:lstStyle/>
          <a:p>
            <a:pPr marL="365125" lvl="1" indent="-255588" eaLnBrk="1" hangingPunct="1">
              <a:lnSpc>
                <a:spcPct val="80000"/>
              </a:lnSpc>
              <a:spcBef>
                <a:spcPts val="400"/>
              </a:spcBef>
              <a:buSzPct val="68000"/>
              <a:buNone/>
            </a:pPr>
            <a:endParaRPr lang="en-US" sz="2200" dirty="0" smtClean="0">
              <a:latin typeface="Arial" charset="0"/>
            </a:endParaRPr>
          </a:p>
          <a:p>
            <a:pPr marL="365125" lvl="1" indent="-255588" eaLnBrk="1" hangingPunct="1">
              <a:lnSpc>
                <a:spcPct val="80000"/>
              </a:lnSpc>
              <a:spcBef>
                <a:spcPts val="400"/>
              </a:spcBef>
              <a:buSzPct val="68000"/>
              <a:buNone/>
            </a:pPr>
            <a:r>
              <a:rPr lang="en-US" sz="2200" dirty="0" smtClean="0">
                <a:latin typeface="Arial" charset="0"/>
              </a:rPr>
              <a:t>Agencies need time to </a:t>
            </a:r>
            <a:r>
              <a:rPr lang="en-US" sz="2200" b="1" dirty="0" smtClean="0">
                <a:latin typeface="Arial" charset="0"/>
              </a:rPr>
              <a:t>build capacity and partnerships </a:t>
            </a:r>
            <a:r>
              <a:rPr lang="en-US" sz="2200" dirty="0" smtClean="0">
                <a:latin typeface="Arial" charset="0"/>
              </a:rPr>
              <a:t>required to deliver a continuum of supports  </a:t>
            </a:r>
          </a:p>
          <a:p>
            <a:pPr marL="365125" lvl="1" indent="-255588" eaLnBrk="1" hangingPunct="1">
              <a:lnSpc>
                <a:spcPct val="80000"/>
              </a:lnSpc>
            </a:pPr>
            <a:r>
              <a:rPr lang="en-US" sz="1800" dirty="0" smtClean="0">
                <a:latin typeface="Arial" charset="0"/>
              </a:rPr>
              <a:t>Lead Agencies – HR (hiring/training/retention), IT, Financial, Legal</a:t>
            </a:r>
          </a:p>
          <a:p>
            <a:pPr marL="365125" lvl="1" indent="-255588" eaLnBrk="1" hangingPunct="1">
              <a:lnSpc>
                <a:spcPct val="80000"/>
              </a:lnSpc>
            </a:pPr>
            <a:r>
              <a:rPr lang="en-US" sz="1800" dirty="0" smtClean="0">
                <a:latin typeface="Arial" charset="0"/>
              </a:rPr>
              <a:t>Community Resources </a:t>
            </a:r>
          </a:p>
          <a:p>
            <a:pPr eaLnBrk="1" hangingPunct="1">
              <a:lnSpc>
                <a:spcPct val="80000"/>
              </a:lnSpc>
            </a:pPr>
            <a:endParaRPr lang="en-US" sz="2100" dirty="0" smtClean="0">
              <a:latin typeface="Arial" charset="0"/>
            </a:endParaRPr>
          </a:p>
          <a:p>
            <a:pPr eaLnBrk="1" hangingPunct="1">
              <a:lnSpc>
                <a:spcPct val="80000"/>
              </a:lnSpc>
              <a:buNone/>
            </a:pPr>
            <a:r>
              <a:rPr lang="en-US" sz="2100" b="1" dirty="0" smtClean="0">
                <a:latin typeface="Arial" charset="0"/>
              </a:rPr>
              <a:t>Focus on change management </a:t>
            </a:r>
            <a:r>
              <a:rPr lang="en-US" sz="2100" dirty="0" smtClean="0">
                <a:latin typeface="Arial" charset="0"/>
              </a:rPr>
              <a:t>is critical to success Agency/CFSA need frequent opportunities to meet /discuss issues and confront differences </a:t>
            </a:r>
          </a:p>
          <a:p>
            <a:pPr eaLnBrk="1" hangingPunct="1">
              <a:lnSpc>
                <a:spcPct val="80000"/>
              </a:lnSpc>
              <a:buNone/>
            </a:pPr>
            <a:r>
              <a:rPr lang="en-US" sz="2100" dirty="0" smtClean="0">
                <a:latin typeface="Arial" charset="0"/>
              </a:rPr>
              <a:t>	Co-location is positive to the building of communication and trust</a:t>
            </a:r>
          </a:p>
          <a:p>
            <a:pPr eaLnBrk="1" hangingPunct="1">
              <a:lnSpc>
                <a:spcPct val="80000"/>
              </a:lnSpc>
              <a:buFont typeface="Wingdings 3" pitchFamily="18" charset="2"/>
              <a:buNone/>
            </a:pPr>
            <a:endParaRPr lang="en-US" sz="2100" dirty="0" smtClean="0">
              <a:latin typeface="Arial" charset="0"/>
            </a:endParaRPr>
          </a:p>
          <a:p>
            <a:pPr eaLnBrk="1" hangingPunct="1">
              <a:lnSpc>
                <a:spcPct val="80000"/>
              </a:lnSpc>
              <a:buNone/>
            </a:pPr>
            <a:r>
              <a:rPr lang="en-US" sz="2100" b="1" dirty="0" smtClean="0">
                <a:latin typeface="Arial" charset="0"/>
              </a:rPr>
              <a:t>Contracts</a:t>
            </a:r>
            <a:r>
              <a:rPr lang="en-US" sz="2100" dirty="0" smtClean="0">
                <a:latin typeface="Arial" charset="0"/>
              </a:rPr>
              <a:t> need to be </a:t>
            </a:r>
            <a:r>
              <a:rPr lang="en-US" sz="2100" b="1" dirty="0" smtClean="0">
                <a:latin typeface="Arial" charset="0"/>
              </a:rPr>
              <a:t>flexible</a:t>
            </a:r>
            <a:r>
              <a:rPr lang="en-US" sz="2100" dirty="0" smtClean="0">
                <a:latin typeface="Arial" charset="0"/>
              </a:rPr>
              <a:t> and maintain openness to amendments based on assumptions </a:t>
            </a:r>
            <a:r>
              <a:rPr lang="en-US" sz="1600" dirty="0" smtClean="0">
                <a:latin typeface="Arial" charset="0"/>
              </a:rPr>
              <a:t>(</a:t>
            </a:r>
            <a:r>
              <a:rPr lang="en-US" sz="1600" i="1" dirty="0" smtClean="0">
                <a:latin typeface="Arial" charset="0"/>
              </a:rPr>
              <a:t>that may not be accurate)</a:t>
            </a:r>
          </a:p>
          <a:p>
            <a:pPr marL="365125" lvl="1" indent="-255588" eaLnBrk="1" hangingPunct="1">
              <a:lnSpc>
                <a:spcPct val="80000"/>
              </a:lnSpc>
            </a:pPr>
            <a:r>
              <a:rPr lang="en-US" sz="1800" dirty="0" smtClean="0">
                <a:latin typeface="Arial" charset="0"/>
              </a:rPr>
              <a:t>Agencies need support in subcontracting (i.e. clarity of expectations)</a:t>
            </a:r>
          </a:p>
          <a:p>
            <a:pPr marL="365125" lvl="1" indent="-255588" eaLnBrk="1" hangingPunct="1">
              <a:lnSpc>
                <a:spcPct val="80000"/>
              </a:lnSpc>
            </a:pPr>
            <a:r>
              <a:rPr lang="en-US" sz="1800" dirty="0" smtClean="0">
                <a:latin typeface="Arial" charset="0"/>
              </a:rPr>
              <a:t>A new way of funding and delivering services is very challenging. </a:t>
            </a:r>
          </a:p>
          <a:p>
            <a:pPr eaLnBrk="1" hangingPunct="1">
              <a:lnSpc>
                <a:spcPct val="80000"/>
              </a:lnSpc>
            </a:pPr>
            <a:endParaRPr lang="en-US" sz="2100" dirty="0" smtClean="0"/>
          </a:p>
          <a:p>
            <a:pPr eaLnBrk="1" hangingPunct="1">
              <a:lnSpc>
                <a:spcPct val="80000"/>
              </a:lnSpc>
            </a:pPr>
            <a:endParaRPr lang="en-CA" sz="2100" dirty="0" smtClean="0"/>
          </a:p>
        </p:txBody>
      </p:sp>
      <p:sp>
        <p:nvSpPr>
          <p:cNvPr id="3" name="Title 2"/>
          <p:cNvSpPr>
            <a:spLocks noGrp="1"/>
          </p:cNvSpPr>
          <p:nvPr>
            <p:ph type="title"/>
          </p:nvPr>
        </p:nvSpPr>
        <p:spPr>
          <a:xfrm>
            <a:off x="0" y="0"/>
            <a:ext cx="8686800" cy="1066800"/>
          </a:xfrm>
        </p:spPr>
        <p:txBody>
          <a:bodyPr>
            <a:normAutofit/>
          </a:bodyPr>
          <a:lstStyle/>
          <a:p>
            <a:pPr eaLnBrk="1" fontAlgn="auto" hangingPunct="1">
              <a:spcAft>
                <a:spcPts val="0"/>
              </a:spcAft>
              <a:defRPr/>
            </a:pPr>
            <a:r>
              <a:rPr lang="en-US" dirty="0" smtClean="0"/>
              <a:t> Business Relationships</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32</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181600"/>
          </a:xfrm>
        </p:spPr>
        <p:txBody>
          <a:bodyPr/>
          <a:lstStyle/>
          <a:p>
            <a:pPr>
              <a:buNone/>
            </a:pPr>
            <a:r>
              <a:rPr lang="en-CA" sz="1800" dirty="0" smtClean="0">
                <a:latin typeface="+mj-lt"/>
              </a:rPr>
              <a:t>There is improved collaborative decision-making between Regional staff and service providers – work together as a team</a:t>
            </a:r>
          </a:p>
          <a:p>
            <a:endParaRPr lang="en-CA" sz="1800" dirty="0" smtClean="0">
              <a:latin typeface="+mj-lt"/>
            </a:endParaRPr>
          </a:p>
          <a:p>
            <a:pPr>
              <a:buNone/>
            </a:pPr>
            <a:r>
              <a:rPr lang="en-CA" sz="1800" dirty="0" smtClean="0">
                <a:latin typeface="+mj-lt"/>
              </a:rPr>
              <a:t>Lead agencies engage with families earlier in the process and help to build on areas of strength in the development of their service plans. As a result, families take greater ownership of their service plan and goals </a:t>
            </a:r>
          </a:p>
          <a:p>
            <a:endParaRPr lang="en-CA" sz="1800" dirty="0" smtClean="0">
              <a:latin typeface="+mj-lt"/>
            </a:endParaRPr>
          </a:p>
          <a:p>
            <a:pPr>
              <a:buNone/>
            </a:pPr>
            <a:r>
              <a:rPr lang="en-CA" sz="1800" dirty="0" smtClean="0">
                <a:latin typeface="+mj-lt"/>
              </a:rPr>
              <a:t>There has been a shift to working with the whole family rather than just the child in need</a:t>
            </a:r>
          </a:p>
          <a:p>
            <a:endParaRPr lang="en-CA" sz="1800" dirty="0" smtClean="0">
              <a:latin typeface="+mj-lt"/>
            </a:endParaRPr>
          </a:p>
          <a:p>
            <a:pPr>
              <a:buNone/>
            </a:pPr>
            <a:r>
              <a:rPr lang="en-CA" sz="1800" dirty="0" smtClean="0">
                <a:latin typeface="+mj-lt"/>
              </a:rPr>
              <a:t>Stronger, richer relationships with families are developed – staff are more accessible</a:t>
            </a:r>
          </a:p>
          <a:p>
            <a:endParaRPr lang="en-CA" sz="1800" dirty="0" smtClean="0">
              <a:latin typeface="+mj-lt"/>
            </a:endParaRPr>
          </a:p>
          <a:p>
            <a:pPr>
              <a:buNone/>
            </a:pPr>
            <a:r>
              <a:rPr lang="en-CA" sz="1800" dirty="0" smtClean="0">
                <a:latin typeface="+mj-lt"/>
              </a:rPr>
              <a:t>Schools have become the strongest community partner – natural meeting place</a:t>
            </a:r>
          </a:p>
          <a:p>
            <a:endParaRPr lang="en-CA" sz="1800" dirty="0" smtClean="0">
              <a:latin typeface="+mj-lt"/>
            </a:endParaRPr>
          </a:p>
          <a:p>
            <a:pPr>
              <a:buNone/>
            </a:pPr>
            <a:r>
              <a:rPr lang="en-CA" sz="1800" dirty="0" smtClean="0">
                <a:latin typeface="+mj-lt"/>
              </a:rPr>
              <a:t>There are collaborative provincial working groups leading the discussions  </a:t>
            </a:r>
          </a:p>
          <a:p>
            <a:pPr lvl="1">
              <a:buNone/>
            </a:pPr>
            <a:r>
              <a:rPr lang="en-CA" sz="1400" dirty="0" smtClean="0">
                <a:latin typeface="+mj-lt"/>
              </a:rPr>
              <a:t>	Data collection, outcome measurement, funding  approaches and practice implications</a:t>
            </a:r>
            <a:endParaRPr lang="en-CA" sz="1400" dirty="0">
              <a:latin typeface="+mj-lt"/>
            </a:endParaRPr>
          </a:p>
        </p:txBody>
      </p:sp>
      <p:sp>
        <p:nvSpPr>
          <p:cNvPr id="3" name="Title 2"/>
          <p:cNvSpPr>
            <a:spLocks noGrp="1"/>
          </p:cNvSpPr>
          <p:nvPr>
            <p:ph type="title"/>
          </p:nvPr>
        </p:nvSpPr>
        <p:spPr>
          <a:xfrm>
            <a:off x="0" y="0"/>
            <a:ext cx="9144000" cy="1066800"/>
          </a:xfrm>
        </p:spPr>
        <p:txBody>
          <a:bodyPr>
            <a:normAutofit/>
          </a:bodyPr>
          <a:lstStyle/>
          <a:p>
            <a:r>
              <a:rPr lang="en-CA" sz="2800" dirty="0" smtClean="0"/>
              <a:t>KPMG /Centre for Research </a:t>
            </a:r>
            <a:r>
              <a:rPr lang="en-CA" sz="1400" dirty="0" smtClean="0"/>
              <a:t>(ACCFCR) </a:t>
            </a:r>
            <a:br>
              <a:rPr lang="en-CA" sz="1400" dirty="0" smtClean="0"/>
            </a:br>
            <a:r>
              <a:rPr lang="en-CA" sz="2800" dirty="0" smtClean="0"/>
              <a:t>Interim Evaluation Report </a:t>
            </a:r>
            <a:r>
              <a:rPr lang="en-CA" sz="1400" dirty="0" smtClean="0"/>
              <a:t>(Feb 2012) </a:t>
            </a:r>
            <a:endParaRPr lang="en-CA" sz="14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33</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991600" cy="4864100"/>
          </a:xfrm>
        </p:spPr>
        <p:txBody>
          <a:bodyPr/>
          <a:lstStyle/>
          <a:p>
            <a:pPr>
              <a:buNone/>
            </a:pPr>
            <a:r>
              <a:rPr lang="en-CA" sz="1600" dirty="0" smtClean="0">
                <a:latin typeface="+mj-lt"/>
              </a:rPr>
              <a:t>Many of the recommendations made in the KMPG report  were addressed before the report was finalized:</a:t>
            </a:r>
          </a:p>
          <a:p>
            <a:pPr>
              <a:buNone/>
            </a:pPr>
            <a:endParaRPr lang="en-CA" sz="1600" dirty="0" smtClean="0">
              <a:latin typeface="+mj-lt"/>
            </a:endParaRPr>
          </a:p>
          <a:p>
            <a:pPr>
              <a:buNone/>
            </a:pPr>
            <a:r>
              <a:rPr lang="en-CA" sz="1600" dirty="0" smtClean="0">
                <a:latin typeface="+mj-lt"/>
              </a:rPr>
              <a:t>Declare and demonstrate long term commitment to the OBSD initiative</a:t>
            </a:r>
          </a:p>
          <a:p>
            <a:pPr lvl="2"/>
            <a:r>
              <a:rPr lang="en-CA" sz="1400" dirty="0" smtClean="0">
                <a:latin typeface="+mj-lt"/>
              </a:rPr>
              <a:t>Leadership has committed increased time and resources to OBSD</a:t>
            </a:r>
          </a:p>
          <a:p>
            <a:pPr lvl="2"/>
            <a:r>
              <a:rPr lang="en-CA" sz="1400" dirty="0" smtClean="0">
                <a:latin typeface="+mj-lt"/>
              </a:rPr>
              <a:t>An RFI is being finalized in Edmonton – with the intent of all files being handled from an OBSD approach; Calgary has tendered for a 2</a:t>
            </a:r>
            <a:r>
              <a:rPr lang="en-CA" sz="1400" baseline="30000" dirty="0" smtClean="0">
                <a:latin typeface="+mj-lt"/>
              </a:rPr>
              <a:t>nd</a:t>
            </a:r>
            <a:r>
              <a:rPr lang="en-CA" sz="1400" dirty="0" smtClean="0">
                <a:latin typeface="+mj-lt"/>
              </a:rPr>
              <a:t> site</a:t>
            </a:r>
          </a:p>
          <a:p>
            <a:endParaRPr lang="en-CA" sz="1600" dirty="0" smtClean="0">
              <a:latin typeface="+mj-lt"/>
            </a:endParaRPr>
          </a:p>
          <a:p>
            <a:r>
              <a:rPr lang="en-CA" sz="1600" dirty="0" smtClean="0">
                <a:latin typeface="+mj-lt"/>
              </a:rPr>
              <a:t>Develop and integrate outcome measures into the initiative </a:t>
            </a:r>
          </a:p>
          <a:p>
            <a:pPr lvl="1"/>
            <a:r>
              <a:rPr lang="en-CA" sz="1400" dirty="0" smtClean="0">
                <a:latin typeface="+mj-lt"/>
              </a:rPr>
              <a:t>The Framework has been developed and is being refined</a:t>
            </a:r>
          </a:p>
          <a:p>
            <a:endParaRPr lang="en-CA" sz="1600" dirty="0" smtClean="0">
              <a:latin typeface="+mj-lt"/>
            </a:endParaRPr>
          </a:p>
          <a:p>
            <a:r>
              <a:rPr lang="en-CA" sz="1600" dirty="0" smtClean="0">
                <a:latin typeface="+mj-lt"/>
              </a:rPr>
              <a:t>Expand OBSD in a strategic manner, mindful of what has been learned to date</a:t>
            </a:r>
          </a:p>
          <a:p>
            <a:pPr lvl="1"/>
            <a:r>
              <a:rPr lang="en-CA" sz="1400" dirty="0" smtClean="0">
                <a:latin typeface="+mj-lt"/>
              </a:rPr>
              <a:t>The learning from the sites is being assessed, shared and creating the foundation for future steps</a:t>
            </a:r>
          </a:p>
          <a:p>
            <a:endParaRPr lang="en-CA" sz="1600" dirty="0" smtClean="0">
              <a:latin typeface="+mj-lt"/>
            </a:endParaRPr>
          </a:p>
          <a:p>
            <a:r>
              <a:rPr lang="en-CA" sz="1600" dirty="0" smtClean="0">
                <a:latin typeface="+mj-lt"/>
              </a:rPr>
              <a:t>Clarify the OBSD funding approach</a:t>
            </a:r>
          </a:p>
          <a:p>
            <a:pPr lvl="1"/>
            <a:r>
              <a:rPr lang="en-CA" sz="1400" dirty="0" smtClean="0">
                <a:latin typeface="+mj-lt"/>
              </a:rPr>
              <a:t>The funding model is still under discussion and will be reflective of the changes in practice</a:t>
            </a:r>
          </a:p>
          <a:p>
            <a:pPr lvl="1">
              <a:buNone/>
            </a:pPr>
            <a:r>
              <a:rPr lang="en-CA" sz="1400" dirty="0" smtClean="0">
                <a:latin typeface="+mj-lt"/>
              </a:rPr>
              <a:t>        Recognition of the huge amount of work being done by Lead Agencies prior to obtaining legal status </a:t>
            </a:r>
            <a:endParaRPr lang="en-CA" sz="1400" dirty="0">
              <a:latin typeface="+mj-lt"/>
            </a:endParaRPr>
          </a:p>
        </p:txBody>
      </p:sp>
      <p:sp>
        <p:nvSpPr>
          <p:cNvPr id="3" name="Title 2"/>
          <p:cNvSpPr>
            <a:spLocks noGrp="1"/>
          </p:cNvSpPr>
          <p:nvPr>
            <p:ph type="title"/>
          </p:nvPr>
        </p:nvSpPr>
        <p:spPr>
          <a:xfrm>
            <a:off x="0" y="0"/>
            <a:ext cx="8686800" cy="1143000"/>
          </a:xfrm>
        </p:spPr>
        <p:txBody>
          <a:bodyPr/>
          <a:lstStyle/>
          <a:p>
            <a:r>
              <a:rPr lang="en-CA" dirty="0" smtClean="0"/>
              <a:t>Evaluation Recommendations </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34</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09600"/>
            <a:ext cx="9144000" cy="5397500"/>
          </a:xfrm>
        </p:spPr>
        <p:txBody>
          <a:bodyPr/>
          <a:lstStyle/>
          <a:p>
            <a:pPr marL="365125" lvl="2" indent="-255588" eaLnBrk="1" hangingPunct="1">
              <a:lnSpc>
                <a:spcPct val="80000"/>
              </a:lnSpc>
              <a:spcBef>
                <a:spcPts val="400"/>
              </a:spcBef>
              <a:buClr>
                <a:schemeClr val="accent1"/>
              </a:buClr>
              <a:buSzPct val="68000"/>
              <a:buNone/>
            </a:pPr>
            <a:endParaRPr lang="en-CA" sz="1400" b="1" dirty="0" smtClean="0">
              <a:latin typeface="+mj-lt"/>
            </a:endParaRPr>
          </a:p>
          <a:p>
            <a:pPr>
              <a:buFont typeface="Arial" pitchFamily="34" charset="0"/>
              <a:buChar char="•"/>
            </a:pPr>
            <a:r>
              <a:rPr lang="en-CA" sz="1600" b="1" dirty="0" smtClean="0">
                <a:latin typeface="+mj-lt"/>
              </a:rPr>
              <a:t>Clarification of roles </a:t>
            </a:r>
            <a:r>
              <a:rPr lang="en-CA" sz="1600" dirty="0" smtClean="0">
                <a:latin typeface="+mj-lt"/>
              </a:rPr>
              <a:t>– needs to be revisited (often)</a:t>
            </a:r>
          </a:p>
          <a:p>
            <a:pPr marL="365125" lvl="2" indent="-255588" eaLnBrk="1" hangingPunct="1">
              <a:lnSpc>
                <a:spcPct val="80000"/>
              </a:lnSpc>
              <a:spcBef>
                <a:spcPts val="400"/>
              </a:spcBef>
              <a:buClr>
                <a:schemeClr val="accent1"/>
              </a:buClr>
              <a:buSzPct val="68000"/>
              <a:buFont typeface="Arial" pitchFamily="34" charset="0"/>
              <a:buChar char="•"/>
            </a:pPr>
            <a:endParaRPr lang="en-CA" sz="1600" b="1" dirty="0" smtClean="0">
              <a:latin typeface="+mj-lt"/>
            </a:endParaRPr>
          </a:p>
          <a:p>
            <a:pPr marL="365125" lvl="2" indent="-255588" eaLnBrk="1" hangingPunct="1">
              <a:lnSpc>
                <a:spcPct val="80000"/>
              </a:lnSpc>
              <a:spcBef>
                <a:spcPts val="400"/>
              </a:spcBef>
              <a:buClr>
                <a:schemeClr val="accent1"/>
              </a:buClr>
              <a:buSzPct val="68000"/>
              <a:buFont typeface="Arial" pitchFamily="34" charset="0"/>
              <a:buChar char="•"/>
            </a:pPr>
            <a:r>
              <a:rPr lang="en-CA" sz="1600" b="1" dirty="0" smtClean="0">
                <a:latin typeface="+mj-lt"/>
              </a:rPr>
              <a:t>Collaboration  - </a:t>
            </a:r>
            <a:r>
              <a:rPr lang="en-CA" sz="1600" dirty="0" smtClean="0">
                <a:latin typeface="+mj-lt"/>
              </a:rPr>
              <a:t>new relationships are being created-partnerships/mergers/alliances </a:t>
            </a:r>
            <a:endParaRPr lang="en-CA" sz="1600" b="1" dirty="0" smtClean="0">
              <a:latin typeface="+mj-lt"/>
            </a:endParaRPr>
          </a:p>
          <a:p>
            <a:pPr marL="365125" lvl="2" indent="-255588" eaLnBrk="1" hangingPunct="1">
              <a:lnSpc>
                <a:spcPct val="80000"/>
              </a:lnSpc>
              <a:spcBef>
                <a:spcPts val="400"/>
              </a:spcBef>
              <a:buClr>
                <a:schemeClr val="accent1"/>
              </a:buClr>
              <a:buSzPct val="68000"/>
              <a:buFont typeface="Arial" pitchFamily="34" charset="0"/>
              <a:buChar char="•"/>
            </a:pPr>
            <a:endParaRPr lang="en-CA" sz="1600" b="1" dirty="0" smtClean="0">
              <a:latin typeface="+mj-lt"/>
            </a:endParaRPr>
          </a:p>
          <a:p>
            <a:pPr marL="365125" lvl="2" indent="-255588" eaLnBrk="1" hangingPunct="1">
              <a:lnSpc>
                <a:spcPct val="80000"/>
              </a:lnSpc>
              <a:spcBef>
                <a:spcPts val="400"/>
              </a:spcBef>
              <a:buClr>
                <a:schemeClr val="accent1"/>
              </a:buClr>
              <a:buSzPct val="68000"/>
              <a:buFont typeface="Arial" pitchFamily="34" charset="0"/>
              <a:buChar char="•"/>
            </a:pPr>
            <a:r>
              <a:rPr lang="en-CA" sz="1600" b="1" dirty="0" smtClean="0">
                <a:latin typeface="+mj-lt"/>
              </a:rPr>
              <a:t>Community Engagement - </a:t>
            </a:r>
            <a:r>
              <a:rPr lang="en-CA" sz="1600" dirty="0" smtClean="0">
                <a:latin typeface="+mj-lt"/>
              </a:rPr>
              <a:t>create allies/ work with the community to strengthen families; 	schools are  “community hubs”; engagement of prevention and early intervention 	programs, churches  </a:t>
            </a:r>
            <a:endParaRPr lang="en-CA" sz="1600" b="1" dirty="0" smtClean="0">
              <a:latin typeface="+mj-lt"/>
            </a:endParaRPr>
          </a:p>
          <a:p>
            <a:pPr marL="365125" lvl="2" indent="-255588" eaLnBrk="1" hangingPunct="1">
              <a:lnSpc>
                <a:spcPct val="80000"/>
              </a:lnSpc>
              <a:spcBef>
                <a:spcPts val="400"/>
              </a:spcBef>
              <a:buClr>
                <a:schemeClr val="accent1"/>
              </a:buClr>
              <a:buSzPct val="68000"/>
              <a:buFont typeface="Arial" pitchFamily="34" charset="0"/>
              <a:buChar char="•"/>
            </a:pPr>
            <a:endParaRPr lang="en-CA" sz="1600" b="1" dirty="0" smtClean="0">
              <a:latin typeface="+mj-lt"/>
            </a:endParaRPr>
          </a:p>
          <a:p>
            <a:pPr marL="365125" lvl="2" indent="-255588" eaLnBrk="1" hangingPunct="1">
              <a:lnSpc>
                <a:spcPct val="80000"/>
              </a:lnSpc>
              <a:spcBef>
                <a:spcPts val="400"/>
              </a:spcBef>
              <a:buClr>
                <a:schemeClr val="accent1"/>
              </a:buClr>
              <a:buSzPct val="68000"/>
              <a:buFont typeface="Arial" pitchFamily="34" charset="0"/>
              <a:buChar char="•"/>
            </a:pPr>
            <a:r>
              <a:rPr lang="en-CA" sz="1600" b="1" dirty="0" smtClean="0">
                <a:latin typeface="+mj-lt"/>
              </a:rPr>
              <a:t>Funding</a:t>
            </a:r>
            <a:r>
              <a:rPr lang="en-CA" sz="1600" dirty="0" smtClean="0">
                <a:latin typeface="+mj-lt"/>
              </a:rPr>
              <a:t> model is not “set in stone”,  is evolving and discussions are underway </a:t>
            </a:r>
            <a:endParaRPr lang="en-CA" sz="1600" b="1" dirty="0" smtClean="0">
              <a:latin typeface="+mj-lt"/>
            </a:endParaRPr>
          </a:p>
          <a:p>
            <a:pPr marL="365125" lvl="2" indent="-255588" eaLnBrk="1" hangingPunct="1">
              <a:lnSpc>
                <a:spcPct val="80000"/>
              </a:lnSpc>
              <a:spcBef>
                <a:spcPts val="400"/>
              </a:spcBef>
              <a:buClr>
                <a:schemeClr val="accent1"/>
              </a:buClr>
              <a:buSzPct val="68000"/>
              <a:buFont typeface="Arial" pitchFamily="34" charset="0"/>
              <a:buChar char="•"/>
            </a:pPr>
            <a:endParaRPr lang="en-CA" sz="1600" b="1" dirty="0" smtClean="0">
              <a:latin typeface="+mj-lt"/>
            </a:endParaRPr>
          </a:p>
          <a:p>
            <a:pPr marL="365125" lvl="2" indent="-255588" eaLnBrk="1" hangingPunct="1">
              <a:lnSpc>
                <a:spcPct val="80000"/>
              </a:lnSpc>
              <a:spcBef>
                <a:spcPts val="400"/>
              </a:spcBef>
              <a:buClr>
                <a:schemeClr val="accent1"/>
              </a:buClr>
              <a:buSzPct val="68000"/>
              <a:buFont typeface="Arial" pitchFamily="34" charset="0"/>
              <a:buChar char="•"/>
            </a:pPr>
            <a:r>
              <a:rPr lang="en-CA" sz="1600" b="1" dirty="0" smtClean="0">
                <a:latin typeface="+mj-lt"/>
              </a:rPr>
              <a:t>Impact of Change – </a:t>
            </a:r>
            <a:r>
              <a:rPr lang="en-CA" sz="1600" dirty="0" smtClean="0">
                <a:latin typeface="+mj-lt"/>
              </a:rPr>
              <a:t>managing change on a wide scale</a:t>
            </a:r>
          </a:p>
          <a:p>
            <a:pPr eaLnBrk="1" hangingPunct="1">
              <a:lnSpc>
                <a:spcPct val="80000"/>
              </a:lnSpc>
              <a:buFont typeface="Arial" pitchFamily="34" charset="0"/>
              <a:buChar char="•"/>
            </a:pPr>
            <a:endParaRPr lang="en-CA" sz="1600" b="1" dirty="0" smtClean="0">
              <a:latin typeface="+mj-lt"/>
            </a:endParaRPr>
          </a:p>
          <a:p>
            <a:pPr eaLnBrk="1" hangingPunct="1">
              <a:lnSpc>
                <a:spcPct val="80000"/>
              </a:lnSpc>
              <a:buFont typeface="Arial" pitchFamily="34" charset="0"/>
              <a:buChar char="•"/>
            </a:pPr>
            <a:r>
              <a:rPr lang="en-CA" sz="1600" b="1" dirty="0" smtClean="0">
                <a:latin typeface="+mj-lt"/>
              </a:rPr>
              <a:t>Information sharing </a:t>
            </a:r>
            <a:r>
              <a:rPr lang="en-CA" sz="1600" dirty="0" smtClean="0">
                <a:latin typeface="+mj-lt"/>
              </a:rPr>
              <a:t>- how often, lines of authority, regular times to meet</a:t>
            </a:r>
          </a:p>
          <a:p>
            <a:pPr marL="365125" lvl="1" indent="-255588" eaLnBrk="1" hangingPunct="1">
              <a:lnSpc>
                <a:spcPct val="80000"/>
              </a:lnSpc>
              <a:spcBef>
                <a:spcPts val="400"/>
              </a:spcBef>
              <a:buSzPct val="68000"/>
              <a:buFont typeface="Arial" pitchFamily="34" charset="0"/>
              <a:buChar char="•"/>
            </a:pPr>
            <a:endParaRPr lang="en-CA" sz="1600" b="1" dirty="0" smtClean="0">
              <a:latin typeface="+mj-lt"/>
            </a:endParaRPr>
          </a:p>
          <a:p>
            <a:pPr marL="365125" lvl="1" indent="-255588" eaLnBrk="1" hangingPunct="1">
              <a:lnSpc>
                <a:spcPct val="80000"/>
              </a:lnSpc>
              <a:spcBef>
                <a:spcPts val="400"/>
              </a:spcBef>
              <a:buSzPct val="68000"/>
              <a:buFont typeface="Arial" pitchFamily="34" charset="0"/>
              <a:buChar char="•"/>
            </a:pPr>
            <a:r>
              <a:rPr lang="en-CA" sz="1600" b="1" dirty="0" smtClean="0">
                <a:latin typeface="+mj-lt"/>
              </a:rPr>
              <a:t>ISIS </a:t>
            </a:r>
            <a:r>
              <a:rPr lang="en-CA" sz="1600" dirty="0" smtClean="0">
                <a:latin typeface="+mj-lt"/>
              </a:rPr>
              <a:t>– difficult to input –”client’s voice’</a:t>
            </a:r>
          </a:p>
          <a:p>
            <a:pPr eaLnBrk="1" hangingPunct="1">
              <a:lnSpc>
                <a:spcPct val="80000"/>
              </a:lnSpc>
              <a:buFont typeface="Arial" pitchFamily="34" charset="0"/>
              <a:buChar char="•"/>
            </a:pPr>
            <a:endParaRPr lang="en-CA" sz="1600" dirty="0" smtClean="0">
              <a:latin typeface="+mj-lt"/>
            </a:endParaRPr>
          </a:p>
          <a:p>
            <a:pPr eaLnBrk="1" hangingPunct="1">
              <a:lnSpc>
                <a:spcPct val="80000"/>
              </a:lnSpc>
              <a:buFont typeface="Arial" pitchFamily="34" charset="0"/>
              <a:buChar char="•"/>
            </a:pPr>
            <a:r>
              <a:rPr lang="en-CA" sz="1600" b="1" dirty="0" smtClean="0">
                <a:latin typeface="+mj-lt"/>
              </a:rPr>
              <a:t>Lead agency –</a:t>
            </a:r>
            <a:r>
              <a:rPr lang="en-US" sz="1600" dirty="0" smtClean="0">
                <a:latin typeface="+mj-lt"/>
              </a:rPr>
              <a:t> how many lead agencies? </a:t>
            </a:r>
            <a:r>
              <a:rPr lang="en-CA" sz="1600" b="1" dirty="0" smtClean="0">
                <a:latin typeface="+mj-lt"/>
              </a:rPr>
              <a:t> </a:t>
            </a:r>
            <a:r>
              <a:rPr lang="en-CA" sz="1600" dirty="0" smtClean="0">
                <a:latin typeface="+mj-lt"/>
              </a:rPr>
              <a:t>What about the other agencies</a:t>
            </a:r>
            <a:endParaRPr lang="en-US" sz="1600" dirty="0" smtClean="0">
              <a:latin typeface="+mj-lt"/>
            </a:endParaRPr>
          </a:p>
          <a:p>
            <a:pPr eaLnBrk="1" hangingPunct="1">
              <a:lnSpc>
                <a:spcPct val="80000"/>
              </a:lnSpc>
              <a:buFont typeface="Arial" pitchFamily="34" charset="0"/>
              <a:buChar char="•"/>
            </a:pPr>
            <a:endParaRPr lang="en-US" sz="1600" b="1" dirty="0" smtClean="0">
              <a:latin typeface="+mj-lt"/>
            </a:endParaRPr>
          </a:p>
          <a:p>
            <a:pPr eaLnBrk="1" hangingPunct="1">
              <a:lnSpc>
                <a:spcPct val="80000"/>
              </a:lnSpc>
              <a:buFont typeface="Arial" pitchFamily="34" charset="0"/>
              <a:buChar char="•"/>
            </a:pPr>
            <a:r>
              <a:rPr lang="en-US" sz="1600" b="1" dirty="0" smtClean="0">
                <a:latin typeface="+mj-lt"/>
              </a:rPr>
              <a:t>Legacy files</a:t>
            </a:r>
            <a:r>
              <a:rPr lang="en-US" sz="1600" dirty="0" smtClean="0">
                <a:latin typeface="+mj-lt"/>
              </a:rPr>
              <a:t> and  children requiring intensive services (2-3-4 staff/1 client)</a:t>
            </a:r>
            <a:endParaRPr lang="en-CA" sz="1600" b="1" dirty="0" smtClean="0">
              <a:latin typeface="+mj-lt"/>
            </a:endParaRPr>
          </a:p>
          <a:p>
            <a:pPr marL="365760" indent="-256032" eaLnBrk="1" fontAlgn="auto" hangingPunct="1">
              <a:spcAft>
                <a:spcPts val="0"/>
              </a:spcAft>
              <a:buFont typeface="Arial" pitchFamily="34" charset="0"/>
              <a:buChar char="•"/>
              <a:defRPr/>
            </a:pPr>
            <a:endParaRPr lang="en-CA" sz="1600" b="1" dirty="0" smtClean="0">
              <a:latin typeface="+mj-lt"/>
            </a:endParaRPr>
          </a:p>
          <a:p>
            <a:pPr eaLnBrk="1" hangingPunct="1">
              <a:lnSpc>
                <a:spcPct val="80000"/>
              </a:lnSpc>
              <a:buFont typeface="Arial" pitchFamily="34" charset="0"/>
              <a:buChar char="•"/>
            </a:pPr>
            <a:endParaRPr lang="en-CA" sz="1600" b="1" dirty="0" smtClean="0">
              <a:latin typeface="+mj-lt"/>
            </a:endParaRPr>
          </a:p>
          <a:p>
            <a:pPr eaLnBrk="1" hangingPunct="1">
              <a:lnSpc>
                <a:spcPct val="80000"/>
              </a:lnSpc>
              <a:buNone/>
            </a:pPr>
            <a:endParaRPr lang="en-CA" sz="1600" b="1" dirty="0" smtClean="0">
              <a:latin typeface="+mj-lt"/>
            </a:endParaRPr>
          </a:p>
          <a:p>
            <a:pPr eaLnBrk="1" hangingPunct="1">
              <a:lnSpc>
                <a:spcPct val="80000"/>
              </a:lnSpc>
              <a:buNone/>
            </a:pPr>
            <a:endParaRPr lang="en-CA" sz="1600" b="1" dirty="0" smtClean="0">
              <a:latin typeface="+mj-lt"/>
            </a:endParaRPr>
          </a:p>
          <a:p>
            <a:pPr marL="365760" indent="-256032" eaLnBrk="1" fontAlgn="auto" hangingPunct="1">
              <a:spcAft>
                <a:spcPts val="0"/>
              </a:spcAft>
              <a:buFont typeface="Wingdings 3"/>
              <a:buNone/>
              <a:defRPr/>
            </a:pPr>
            <a:endParaRPr lang="en-CA" sz="1600" b="1" dirty="0" smtClean="0">
              <a:latin typeface="+mj-lt"/>
            </a:endParaRPr>
          </a:p>
          <a:p>
            <a:endParaRPr lang="en-CA" sz="1600" dirty="0">
              <a:latin typeface="+mj-lt"/>
            </a:endParaRPr>
          </a:p>
        </p:txBody>
      </p:sp>
      <p:sp>
        <p:nvSpPr>
          <p:cNvPr id="3" name="Title 2"/>
          <p:cNvSpPr>
            <a:spLocks noGrp="1"/>
          </p:cNvSpPr>
          <p:nvPr>
            <p:ph type="title"/>
          </p:nvPr>
        </p:nvSpPr>
        <p:spPr>
          <a:xfrm>
            <a:off x="0" y="0"/>
            <a:ext cx="9144000" cy="685800"/>
          </a:xfrm>
        </p:spPr>
        <p:txBody>
          <a:bodyPr>
            <a:normAutofit fontScale="90000"/>
          </a:bodyPr>
          <a:lstStyle/>
          <a:p>
            <a:r>
              <a:rPr lang="en-CA" dirty="0" smtClean="0"/>
              <a:t>   Areas Still Evolving</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35</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763000" cy="4787900"/>
          </a:xfrm>
        </p:spPr>
        <p:txBody>
          <a:bodyPr/>
          <a:lstStyle/>
          <a:p>
            <a:pPr eaLnBrk="1" hangingPunct="1">
              <a:lnSpc>
                <a:spcPct val="80000"/>
              </a:lnSpc>
              <a:buFont typeface="Arial" pitchFamily="34" charset="0"/>
              <a:buChar char="•"/>
            </a:pPr>
            <a:r>
              <a:rPr lang="en-CA" sz="1600" b="1" dirty="0" smtClean="0">
                <a:latin typeface="+mj-lt"/>
              </a:rPr>
              <a:t>Measuring Outcomes and Evaluation - </a:t>
            </a:r>
            <a:r>
              <a:rPr lang="en-CA" sz="1600" dirty="0" smtClean="0">
                <a:latin typeface="+mj-lt"/>
              </a:rPr>
              <a:t>both qualitative &amp; quantitative approaches </a:t>
            </a:r>
          </a:p>
          <a:p>
            <a:pPr marL="365760" indent="-256032" eaLnBrk="1" fontAlgn="auto" hangingPunct="1">
              <a:spcAft>
                <a:spcPts val="0"/>
              </a:spcAft>
              <a:buFont typeface="Arial" pitchFamily="34" charset="0"/>
              <a:buChar char="•"/>
              <a:defRPr/>
            </a:pPr>
            <a:endParaRPr lang="en-CA" sz="1600" b="1" dirty="0" smtClean="0">
              <a:latin typeface="+mj-lt"/>
            </a:endParaRPr>
          </a:p>
          <a:p>
            <a:pPr marL="365760" indent="-256032" eaLnBrk="1" fontAlgn="auto" hangingPunct="1">
              <a:spcAft>
                <a:spcPts val="0"/>
              </a:spcAft>
              <a:buFont typeface="Arial" pitchFamily="34" charset="0"/>
              <a:buChar char="•"/>
              <a:defRPr/>
            </a:pPr>
            <a:r>
              <a:rPr lang="en-CA" sz="1600" b="1" dirty="0" smtClean="0">
                <a:latin typeface="+mj-lt"/>
              </a:rPr>
              <a:t>Need for Systemic Change -  </a:t>
            </a:r>
            <a:r>
              <a:rPr lang="en-CA" sz="1600" dirty="0" smtClean="0">
                <a:latin typeface="+mj-lt"/>
              </a:rPr>
              <a:t>breaking down “silos</a:t>
            </a:r>
            <a:r>
              <a:rPr lang="en-CA" sz="1600" b="1" dirty="0" smtClean="0">
                <a:latin typeface="+mj-lt"/>
              </a:rPr>
              <a:t>, </a:t>
            </a:r>
            <a:r>
              <a:rPr lang="en-CA" sz="1600" dirty="0" smtClean="0">
                <a:latin typeface="+mj-lt"/>
              </a:rPr>
              <a:t>cross-ministry involvement  	(Health Education Justice); stigma, shifts in power and shared decision 	making; re-education of caseworkers, judges and </a:t>
            </a:r>
            <a:r>
              <a:rPr lang="en-CA" sz="1600" dirty="0" err="1" smtClean="0">
                <a:latin typeface="+mj-lt"/>
              </a:rPr>
              <a:t>lawyerS</a:t>
            </a:r>
            <a:endParaRPr lang="en-CA" sz="1600" dirty="0" smtClean="0">
              <a:latin typeface="+mj-lt"/>
            </a:endParaRPr>
          </a:p>
          <a:p>
            <a:pPr lvl="1">
              <a:buFont typeface="Arial" pitchFamily="34" charset="0"/>
              <a:buChar char="•"/>
            </a:pPr>
            <a:endParaRPr lang="en-CA" sz="1600" dirty="0" smtClean="0">
              <a:latin typeface="+mj-lt"/>
            </a:endParaRPr>
          </a:p>
          <a:p>
            <a:pPr>
              <a:buFont typeface="Arial" pitchFamily="34" charset="0"/>
              <a:buChar char="•"/>
            </a:pPr>
            <a:r>
              <a:rPr lang="en-CA" sz="1600" b="1" dirty="0" smtClean="0">
                <a:latin typeface="+mj-lt"/>
              </a:rPr>
              <a:t>Single service plan -</a:t>
            </a:r>
            <a:r>
              <a:rPr lang="en-CA" sz="1600" dirty="0" smtClean="0">
                <a:latin typeface="+mj-lt"/>
              </a:rPr>
              <a:t>some regions are still working with multiple service plans</a:t>
            </a:r>
          </a:p>
          <a:p>
            <a:pPr marL="365760" lvl="2" indent="-256032" eaLnBrk="1" fontAlgn="auto" hangingPunct="1">
              <a:spcBef>
                <a:spcPts val="400"/>
              </a:spcBef>
              <a:spcAft>
                <a:spcPts val="0"/>
              </a:spcAft>
              <a:buClr>
                <a:schemeClr val="accent1"/>
              </a:buClr>
              <a:buSzPct val="68000"/>
              <a:buFont typeface="Arial" pitchFamily="34" charset="0"/>
              <a:buChar char="•"/>
              <a:defRPr/>
            </a:pPr>
            <a:endParaRPr lang="en-CA" sz="1600" b="1" dirty="0" smtClean="0">
              <a:latin typeface="+mj-lt"/>
            </a:endParaRPr>
          </a:p>
          <a:p>
            <a:pPr marL="365760" lvl="2" indent="-256032" eaLnBrk="1" fontAlgn="auto" hangingPunct="1">
              <a:spcBef>
                <a:spcPts val="400"/>
              </a:spcBef>
              <a:spcAft>
                <a:spcPts val="0"/>
              </a:spcAft>
              <a:buClr>
                <a:schemeClr val="accent1"/>
              </a:buClr>
              <a:buSzPct val="68000"/>
              <a:buFont typeface="Arial" pitchFamily="34" charset="0"/>
              <a:buChar char="•"/>
              <a:defRPr/>
            </a:pPr>
            <a:r>
              <a:rPr lang="en-CA" sz="1600" b="1" dirty="0" smtClean="0">
                <a:latin typeface="+mj-lt"/>
              </a:rPr>
              <a:t>Staffing Issues </a:t>
            </a:r>
            <a:r>
              <a:rPr lang="en-CA" sz="1600" dirty="0" smtClean="0">
                <a:latin typeface="+mj-lt"/>
              </a:rPr>
              <a:t>– need for different staff skill sets; training and re-training of old staff,  	turnover/retention </a:t>
            </a:r>
            <a:endParaRPr lang="en-CA" sz="1600" b="1" dirty="0" smtClean="0">
              <a:latin typeface="+mj-lt"/>
            </a:endParaRPr>
          </a:p>
          <a:p>
            <a:pPr marL="365760" indent="-256032" eaLnBrk="1" fontAlgn="auto" hangingPunct="1">
              <a:spcAft>
                <a:spcPts val="0"/>
              </a:spcAft>
              <a:buFont typeface="Arial" pitchFamily="34" charset="0"/>
              <a:buChar char="•"/>
              <a:defRPr/>
            </a:pPr>
            <a:endParaRPr lang="en-CA" sz="1600" b="1" dirty="0" smtClean="0">
              <a:latin typeface="+mj-lt"/>
            </a:endParaRPr>
          </a:p>
          <a:p>
            <a:pPr marL="365760" indent="-256032" eaLnBrk="1" fontAlgn="auto" hangingPunct="1">
              <a:spcAft>
                <a:spcPts val="0"/>
              </a:spcAft>
              <a:buFont typeface="Arial" pitchFamily="34" charset="0"/>
              <a:buChar char="•"/>
              <a:defRPr/>
            </a:pPr>
            <a:r>
              <a:rPr lang="en-CA" sz="1600" b="1" dirty="0" smtClean="0">
                <a:latin typeface="+mj-lt"/>
              </a:rPr>
              <a:t>Understanding OBSD - </a:t>
            </a:r>
            <a:r>
              <a:rPr lang="en-CA" sz="1600" dirty="0" smtClean="0">
                <a:latin typeface="+mj-lt"/>
              </a:rPr>
              <a:t>implications, opportunities and challenges</a:t>
            </a:r>
            <a:endParaRPr lang="en-CA" sz="1600" b="1" dirty="0" smtClean="0">
              <a:latin typeface="+mj-lt"/>
            </a:endParaRPr>
          </a:p>
          <a:p>
            <a:pPr marL="365760" indent="-256032" eaLnBrk="1" fontAlgn="auto" hangingPunct="1">
              <a:spcAft>
                <a:spcPts val="0"/>
              </a:spcAft>
              <a:buFont typeface="Arial" pitchFamily="34" charset="0"/>
              <a:buChar char="•"/>
              <a:defRPr/>
            </a:pPr>
            <a:endParaRPr lang="en-CA" sz="1600" b="1" dirty="0" smtClean="0">
              <a:latin typeface="+mj-lt"/>
            </a:endParaRPr>
          </a:p>
          <a:p>
            <a:pPr marL="365760" indent="-256032" eaLnBrk="1" fontAlgn="auto" hangingPunct="1">
              <a:spcAft>
                <a:spcPts val="0"/>
              </a:spcAft>
              <a:buFont typeface="Arial" pitchFamily="34" charset="0"/>
              <a:buChar char="•"/>
              <a:defRPr/>
            </a:pPr>
            <a:r>
              <a:rPr lang="en-CA" sz="1600" b="1" dirty="0" smtClean="0">
                <a:latin typeface="+mj-lt"/>
              </a:rPr>
              <a:t>Use of Language </a:t>
            </a:r>
            <a:r>
              <a:rPr lang="en-CA" sz="1600" dirty="0" smtClean="0">
                <a:latin typeface="+mj-lt"/>
              </a:rPr>
              <a:t>- we use “old” words but the meaning is not commonly understood or 	has shifted (i.e. collaboration/ permanence) - need new words</a:t>
            </a:r>
          </a:p>
          <a:p>
            <a:pPr>
              <a:buFont typeface="Arial" pitchFamily="34" charset="0"/>
              <a:buChar char="•"/>
            </a:pPr>
            <a:endParaRPr lang="en-CA" sz="1600" dirty="0">
              <a:latin typeface="+mj-lt"/>
            </a:endParaRPr>
          </a:p>
        </p:txBody>
      </p:sp>
      <p:sp>
        <p:nvSpPr>
          <p:cNvPr id="3" name="Title 2"/>
          <p:cNvSpPr>
            <a:spLocks noGrp="1"/>
          </p:cNvSpPr>
          <p:nvPr>
            <p:ph type="title"/>
          </p:nvPr>
        </p:nvSpPr>
        <p:spPr>
          <a:xfrm>
            <a:off x="228600" y="152400"/>
            <a:ext cx="8458200" cy="914400"/>
          </a:xfrm>
        </p:spPr>
        <p:txBody>
          <a:bodyPr>
            <a:normAutofit/>
          </a:bodyPr>
          <a:lstStyle/>
          <a:p>
            <a:r>
              <a:rPr lang="en-CA" dirty="0" smtClean="0"/>
              <a:t>Areas Still Evolving </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36</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763000" cy="5257800"/>
          </a:xfrm>
        </p:spPr>
        <p:txBody>
          <a:bodyPr>
            <a:normAutofit fontScale="92500" lnSpcReduction="10000"/>
          </a:bodyPr>
          <a:lstStyle/>
          <a:p>
            <a:pPr marL="365760" indent="-256032" eaLnBrk="1" fontAlgn="auto" hangingPunct="1">
              <a:spcAft>
                <a:spcPts val="0"/>
              </a:spcAft>
              <a:buFont typeface="Wingdings 3"/>
              <a:buNone/>
              <a:defRPr/>
            </a:pPr>
            <a:r>
              <a:rPr lang="en-CA" b="1" dirty="0" smtClean="0">
                <a:latin typeface="+mj-lt"/>
              </a:rPr>
              <a:t>Indigenize</a:t>
            </a:r>
            <a:r>
              <a:rPr lang="en-CA" dirty="0" smtClean="0">
                <a:latin typeface="+mj-lt"/>
              </a:rPr>
              <a:t> the system</a:t>
            </a:r>
          </a:p>
          <a:p>
            <a:pPr marL="365760" indent="-256032" eaLnBrk="1" fontAlgn="auto" hangingPunct="1">
              <a:spcAft>
                <a:spcPts val="0"/>
              </a:spcAft>
              <a:buFont typeface="Wingdings 3"/>
              <a:buNone/>
              <a:defRPr/>
            </a:pPr>
            <a:r>
              <a:rPr lang="en-CA" sz="2400" dirty="0" smtClean="0">
                <a:latin typeface="+mj-lt"/>
              </a:rPr>
              <a:t>    Number and ratio of Aboriginal children “in care” continues to increase - 67% in Alberta; 95% in Manitoba</a:t>
            </a:r>
          </a:p>
          <a:p>
            <a:pPr marL="621792" lvl="1" eaLnBrk="1" fontAlgn="auto" hangingPunct="1">
              <a:spcBef>
                <a:spcPts val="324"/>
              </a:spcBef>
              <a:spcAft>
                <a:spcPts val="0"/>
              </a:spcAft>
              <a:defRPr/>
            </a:pPr>
            <a:r>
              <a:rPr lang="en-CA" dirty="0" smtClean="0">
                <a:latin typeface="+mj-lt"/>
              </a:rPr>
              <a:t>We need more than cultural sensitivity</a:t>
            </a:r>
          </a:p>
          <a:p>
            <a:pPr marL="621792" lvl="1" eaLnBrk="1" fontAlgn="auto" hangingPunct="1">
              <a:spcBef>
                <a:spcPts val="324"/>
              </a:spcBef>
              <a:spcAft>
                <a:spcPts val="0"/>
              </a:spcAft>
              <a:defRPr/>
            </a:pPr>
            <a:r>
              <a:rPr lang="en-CA" dirty="0" smtClean="0">
                <a:latin typeface="+mj-lt"/>
              </a:rPr>
              <a:t>Understanding of the continuing impact of colonization and repressive policies, different </a:t>
            </a:r>
            <a:r>
              <a:rPr lang="en-CA" sz="2200" dirty="0" smtClean="0">
                <a:latin typeface="+mj-lt"/>
              </a:rPr>
              <a:t>“world-view”, </a:t>
            </a:r>
            <a:r>
              <a:rPr lang="en-CA" dirty="0" smtClean="0">
                <a:latin typeface="+mj-lt"/>
              </a:rPr>
              <a:t>practice and language</a:t>
            </a:r>
          </a:p>
          <a:p>
            <a:pPr marL="621792" lvl="1" eaLnBrk="1" fontAlgn="auto" hangingPunct="1">
              <a:spcBef>
                <a:spcPts val="324"/>
              </a:spcBef>
              <a:spcAft>
                <a:spcPts val="0"/>
              </a:spcAft>
              <a:buFont typeface="Verdana"/>
              <a:buNone/>
              <a:defRPr/>
            </a:pPr>
            <a:endParaRPr lang="en-CA" dirty="0" smtClean="0">
              <a:latin typeface="+mj-lt"/>
            </a:endParaRPr>
          </a:p>
          <a:p>
            <a:pPr marL="365760" indent="-256032" eaLnBrk="1" fontAlgn="auto" hangingPunct="1">
              <a:spcAft>
                <a:spcPts val="0"/>
              </a:spcAft>
              <a:buFont typeface="Wingdings 3"/>
              <a:buNone/>
              <a:defRPr/>
            </a:pPr>
            <a:r>
              <a:rPr lang="en-CA" b="1" dirty="0" smtClean="0">
                <a:latin typeface="+mj-lt"/>
              </a:rPr>
              <a:t>Re-build</a:t>
            </a:r>
            <a:r>
              <a:rPr lang="en-CA" dirty="0" smtClean="0">
                <a:latin typeface="+mj-lt"/>
              </a:rPr>
              <a:t> Indigenous communities</a:t>
            </a:r>
          </a:p>
          <a:p>
            <a:pPr marL="621792" lvl="1" eaLnBrk="1" fontAlgn="auto" hangingPunct="1">
              <a:spcBef>
                <a:spcPts val="324"/>
              </a:spcBef>
              <a:spcAft>
                <a:spcPts val="0"/>
              </a:spcAft>
              <a:defRPr/>
            </a:pPr>
            <a:r>
              <a:rPr lang="en-CA" dirty="0" smtClean="0">
                <a:latin typeface="+mj-lt"/>
              </a:rPr>
              <a:t>Third world conditions </a:t>
            </a:r>
          </a:p>
          <a:p>
            <a:pPr marL="621792" lvl="1" eaLnBrk="1" fontAlgn="auto" hangingPunct="1">
              <a:spcBef>
                <a:spcPts val="324"/>
              </a:spcBef>
              <a:spcAft>
                <a:spcPts val="0"/>
              </a:spcAft>
              <a:defRPr/>
            </a:pPr>
            <a:r>
              <a:rPr lang="en-CA" dirty="0" smtClean="0">
                <a:latin typeface="+mj-lt"/>
              </a:rPr>
              <a:t>Development of natural leaders</a:t>
            </a:r>
          </a:p>
          <a:p>
            <a:pPr marL="621792" lvl="1" eaLnBrk="1" fontAlgn="auto" hangingPunct="1">
              <a:spcBef>
                <a:spcPts val="324"/>
              </a:spcBef>
              <a:spcAft>
                <a:spcPts val="0"/>
              </a:spcAft>
              <a:defRPr/>
            </a:pPr>
            <a:r>
              <a:rPr lang="en-CA" dirty="0" smtClean="0">
                <a:latin typeface="+mj-lt"/>
              </a:rPr>
              <a:t>Healing from effects of colonization, policy, practices</a:t>
            </a:r>
          </a:p>
          <a:p>
            <a:pPr marL="621792" lvl="1" eaLnBrk="1" fontAlgn="auto" hangingPunct="1">
              <a:spcBef>
                <a:spcPts val="324"/>
              </a:spcBef>
              <a:spcAft>
                <a:spcPts val="0"/>
              </a:spcAft>
              <a:buFont typeface="Verdana"/>
              <a:buNone/>
              <a:defRPr/>
            </a:pPr>
            <a:endParaRPr lang="en-CA" dirty="0" smtClean="0">
              <a:latin typeface="+mj-lt"/>
            </a:endParaRPr>
          </a:p>
          <a:p>
            <a:pPr marL="365760" indent="-256032" eaLnBrk="1" fontAlgn="auto" hangingPunct="1">
              <a:spcAft>
                <a:spcPts val="0"/>
              </a:spcAft>
              <a:buFont typeface="Wingdings 3"/>
              <a:buNone/>
              <a:defRPr/>
            </a:pPr>
            <a:r>
              <a:rPr lang="en-CA" dirty="0" smtClean="0">
                <a:latin typeface="+mj-lt"/>
              </a:rPr>
              <a:t>Role of </a:t>
            </a:r>
            <a:r>
              <a:rPr lang="en-CA" b="1" dirty="0" smtClean="0">
                <a:latin typeface="+mj-lt"/>
              </a:rPr>
              <a:t>education/knowledge mobilization</a:t>
            </a:r>
            <a:r>
              <a:rPr lang="en-CA" dirty="0" smtClean="0">
                <a:latin typeface="+mj-lt"/>
              </a:rPr>
              <a:t>  </a:t>
            </a:r>
          </a:p>
          <a:p>
            <a:pPr marL="621792" lvl="1" eaLnBrk="1" fontAlgn="auto" hangingPunct="1">
              <a:spcBef>
                <a:spcPts val="324"/>
              </a:spcBef>
              <a:spcAft>
                <a:spcPts val="0"/>
              </a:spcAft>
              <a:defRPr/>
            </a:pPr>
            <a:r>
              <a:rPr lang="en-CA" dirty="0" smtClean="0">
                <a:latin typeface="+mj-lt"/>
              </a:rPr>
              <a:t>Group/foster homes – teaching models</a:t>
            </a:r>
          </a:p>
          <a:p>
            <a:pPr marL="621792" lvl="1" eaLnBrk="1" fontAlgn="auto" hangingPunct="1">
              <a:spcBef>
                <a:spcPts val="324"/>
              </a:spcBef>
              <a:spcAft>
                <a:spcPts val="0"/>
              </a:spcAft>
              <a:defRPr/>
            </a:pPr>
            <a:r>
              <a:rPr lang="en-CA" dirty="0" smtClean="0">
                <a:latin typeface="+mj-lt"/>
              </a:rPr>
              <a:t>Involvement of universities, colleges, research centres</a:t>
            </a:r>
            <a:endParaRPr lang="en-CA" dirty="0">
              <a:latin typeface="+mj-lt"/>
            </a:endParaRPr>
          </a:p>
        </p:txBody>
      </p:sp>
      <p:sp>
        <p:nvSpPr>
          <p:cNvPr id="3" name="Title 2"/>
          <p:cNvSpPr>
            <a:spLocks noGrp="1"/>
          </p:cNvSpPr>
          <p:nvPr>
            <p:ph type="title"/>
          </p:nvPr>
        </p:nvSpPr>
        <p:spPr>
          <a:xfrm>
            <a:off x="0" y="0"/>
            <a:ext cx="9144000" cy="990600"/>
          </a:xfrm>
        </p:spPr>
        <p:txBody>
          <a:bodyPr>
            <a:normAutofit/>
          </a:bodyPr>
          <a:lstStyle/>
          <a:p>
            <a:pPr eaLnBrk="1" fontAlgn="auto" hangingPunct="1">
              <a:spcAft>
                <a:spcPts val="0"/>
              </a:spcAft>
              <a:defRPr/>
            </a:pPr>
            <a:r>
              <a:rPr lang="en-CA" sz="2800" dirty="0" smtClean="0"/>
              <a:t>Areas Still Evolving - Indigenous People </a:t>
            </a:r>
            <a:endParaRPr lang="en-CA" sz="28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37</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5181600"/>
          </a:xfrm>
        </p:spPr>
        <p:txBody>
          <a:bodyPr/>
          <a:lstStyle/>
          <a:p>
            <a:pPr>
              <a:buNone/>
            </a:pPr>
            <a:r>
              <a:rPr lang="en-CA" sz="1600" dirty="0" smtClean="0">
                <a:latin typeface="+mj-lt"/>
              </a:rPr>
              <a:t> </a:t>
            </a:r>
            <a:r>
              <a:rPr lang="en-CA" sz="1600" dirty="0" err="1" smtClean="0">
                <a:latin typeface="+mj-lt"/>
              </a:rPr>
              <a:t>Kahkiyaw</a:t>
            </a:r>
            <a:r>
              <a:rPr lang="en-CA" sz="1600" dirty="0" smtClean="0">
                <a:latin typeface="+mj-lt"/>
              </a:rPr>
              <a:t>, an Indigenous OBSD site is operational in Edmonton and a Calgary site has been tendered and will be operational spring 2013</a:t>
            </a:r>
          </a:p>
          <a:p>
            <a:endParaRPr lang="en-CA" sz="1600" dirty="0" smtClean="0">
              <a:latin typeface="+mj-lt"/>
            </a:endParaRPr>
          </a:p>
          <a:p>
            <a:pPr>
              <a:buNone/>
            </a:pPr>
            <a:r>
              <a:rPr lang="en-CA" sz="1600" dirty="0" smtClean="0">
                <a:latin typeface="+mj-lt"/>
              </a:rPr>
              <a:t>Catherine </a:t>
            </a:r>
            <a:r>
              <a:rPr lang="en-CA" sz="1600" dirty="0" err="1" smtClean="0">
                <a:latin typeface="+mj-lt"/>
              </a:rPr>
              <a:t>Twinn</a:t>
            </a:r>
            <a:r>
              <a:rPr lang="en-CA" sz="1600" dirty="0" smtClean="0">
                <a:latin typeface="+mj-lt"/>
              </a:rPr>
              <a:t>, ADM and Sharon </a:t>
            </a:r>
            <a:r>
              <a:rPr lang="en-CA" sz="1600" dirty="0" err="1" smtClean="0">
                <a:latin typeface="+mj-lt"/>
              </a:rPr>
              <a:t>Steinhauer</a:t>
            </a:r>
            <a:r>
              <a:rPr lang="en-CA" sz="1600" dirty="0" smtClean="0">
                <a:latin typeface="+mj-lt"/>
              </a:rPr>
              <a:t>, Blue Quills are involved with community discussions</a:t>
            </a:r>
          </a:p>
          <a:p>
            <a:pPr>
              <a:buNone/>
            </a:pPr>
            <a:endParaRPr lang="en-CA" sz="1600" dirty="0" smtClean="0">
              <a:latin typeface="+mj-lt"/>
            </a:endParaRPr>
          </a:p>
          <a:p>
            <a:pPr>
              <a:buNone/>
            </a:pPr>
            <a:r>
              <a:rPr lang="en-CA" sz="1600" dirty="0" smtClean="0">
                <a:latin typeface="+mj-lt"/>
              </a:rPr>
              <a:t>Learning  opportunities have been created:</a:t>
            </a:r>
          </a:p>
          <a:p>
            <a:pPr lvl="1"/>
            <a:r>
              <a:rPr lang="en-CA" sz="1600" dirty="0" smtClean="0">
                <a:latin typeface="+mj-lt"/>
              </a:rPr>
              <a:t>Reclaiming Our Youth (RAP) trainings (Circle of Courage) is being made available</a:t>
            </a:r>
          </a:p>
          <a:p>
            <a:pPr lvl="1"/>
            <a:r>
              <a:rPr lang="en-CA" sz="1600" i="1" dirty="0" err="1" smtClean="0">
                <a:latin typeface="+mj-lt"/>
              </a:rPr>
              <a:t>omantew</a:t>
            </a:r>
            <a:r>
              <a:rPr lang="en-CA" sz="1600" dirty="0" smtClean="0">
                <a:latin typeface="+mj-lt"/>
              </a:rPr>
              <a:t>, (a Cree concept </a:t>
            </a:r>
            <a:r>
              <a:rPr lang="en-CA" sz="1600" i="1" dirty="0" smtClean="0">
                <a:latin typeface="+mj-lt"/>
              </a:rPr>
              <a:t> </a:t>
            </a:r>
            <a:r>
              <a:rPr lang="en-CA" sz="1600" dirty="0" smtClean="0">
                <a:latin typeface="+mj-lt"/>
              </a:rPr>
              <a:t>which means</a:t>
            </a:r>
            <a:r>
              <a:rPr lang="en-CA" sz="1600" i="1" dirty="0" smtClean="0">
                <a:latin typeface="+mj-lt"/>
              </a:rPr>
              <a:t> to create the space that welcomes a visitor/client and gives them an environment to thrive and carry on from; once you’ve experienced </a:t>
            </a:r>
            <a:r>
              <a:rPr lang="en-CA" sz="1600" i="1" dirty="0" err="1" smtClean="0">
                <a:latin typeface="+mj-lt"/>
              </a:rPr>
              <a:t>omantew</a:t>
            </a:r>
            <a:r>
              <a:rPr lang="en-CA" sz="1600" i="1" dirty="0" smtClean="0">
                <a:latin typeface="+mj-lt"/>
              </a:rPr>
              <a:t> it is something you want to give to people) </a:t>
            </a:r>
            <a:r>
              <a:rPr lang="en-CA" sz="1600" dirty="0" smtClean="0">
                <a:latin typeface="+mj-lt"/>
              </a:rPr>
              <a:t>has been piloted</a:t>
            </a:r>
          </a:p>
          <a:p>
            <a:pPr lvl="1"/>
            <a:endParaRPr lang="en-CA" sz="1600" dirty="0" smtClean="0">
              <a:latin typeface="+mj-lt"/>
            </a:endParaRPr>
          </a:p>
          <a:p>
            <a:pPr>
              <a:buNone/>
            </a:pPr>
            <a:r>
              <a:rPr lang="en-CA" sz="1600" dirty="0" smtClean="0">
                <a:latin typeface="+mj-lt"/>
              </a:rPr>
              <a:t>Signs of Safety is currently  being used as the practice model by </a:t>
            </a:r>
            <a:r>
              <a:rPr lang="en-CA" sz="1600" dirty="0" err="1" smtClean="0">
                <a:latin typeface="+mj-lt"/>
              </a:rPr>
              <a:t>Kinbasket</a:t>
            </a:r>
            <a:r>
              <a:rPr lang="en-CA" sz="1600" dirty="0" smtClean="0">
                <a:latin typeface="+mj-lt"/>
              </a:rPr>
              <a:t> in BC;  by Woods Homes, some DFNA’s  and is of interest to many of the OBSD sites</a:t>
            </a:r>
          </a:p>
          <a:p>
            <a:endParaRPr lang="en-CA" sz="1600" dirty="0" smtClean="0">
              <a:latin typeface="+mj-lt"/>
            </a:endParaRPr>
          </a:p>
          <a:p>
            <a:pPr>
              <a:buNone/>
            </a:pPr>
            <a:r>
              <a:rPr lang="en-CA" sz="1600" dirty="0" smtClean="0">
                <a:latin typeface="+mj-lt"/>
              </a:rPr>
              <a:t>Learning from OBSD is being shared to meet  the needs of Indigenous children and families</a:t>
            </a:r>
          </a:p>
          <a:p>
            <a:pPr lvl="1"/>
            <a:endParaRPr lang="en-CA" sz="1200" dirty="0" smtClean="0">
              <a:latin typeface="+mj-lt"/>
            </a:endParaRPr>
          </a:p>
          <a:p>
            <a:pPr lvl="1"/>
            <a:endParaRPr lang="en-CA" sz="2000" dirty="0">
              <a:latin typeface="+mj-lt"/>
            </a:endParaRPr>
          </a:p>
        </p:txBody>
      </p:sp>
      <p:sp>
        <p:nvSpPr>
          <p:cNvPr id="3" name="Title 2"/>
          <p:cNvSpPr>
            <a:spLocks noGrp="1"/>
          </p:cNvSpPr>
          <p:nvPr>
            <p:ph type="title"/>
          </p:nvPr>
        </p:nvSpPr>
        <p:spPr>
          <a:xfrm>
            <a:off x="0" y="0"/>
            <a:ext cx="9144000" cy="1295400"/>
          </a:xfrm>
        </p:spPr>
        <p:txBody>
          <a:bodyPr>
            <a:noAutofit/>
          </a:bodyPr>
          <a:lstStyle/>
          <a:p>
            <a:r>
              <a:rPr lang="en-CA" sz="2800" dirty="0" smtClean="0"/>
              <a:t>Next Steps   </a:t>
            </a:r>
            <a:br>
              <a:rPr lang="en-CA" sz="2800" dirty="0" smtClean="0"/>
            </a:br>
            <a:r>
              <a:rPr lang="en-CA" sz="2800" dirty="0" smtClean="0"/>
              <a:t>Indigenous Over-representation – Working Together </a:t>
            </a:r>
            <a:endParaRPr lang="en-CA" sz="28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38</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685800"/>
            <a:ext cx="8839200" cy="5867400"/>
          </a:xfrm>
        </p:spPr>
        <p:txBody>
          <a:bodyPr/>
          <a:lstStyle/>
          <a:p>
            <a:pPr>
              <a:buNone/>
            </a:pPr>
            <a:r>
              <a:rPr lang="en-CA" sz="1800" dirty="0" smtClean="0">
                <a:latin typeface="+mj-lt"/>
              </a:rPr>
              <a:t>B</a:t>
            </a:r>
            <a:r>
              <a:rPr lang="en-CA" sz="1800" b="1" dirty="0" smtClean="0">
                <a:latin typeface="+mj-lt"/>
              </a:rPr>
              <a:t>roader implementation </a:t>
            </a:r>
            <a:r>
              <a:rPr lang="en-CA" sz="1800" dirty="0" smtClean="0">
                <a:latin typeface="+mj-lt"/>
              </a:rPr>
              <a:t>of OBSD -</a:t>
            </a:r>
            <a:r>
              <a:rPr lang="en-US" sz="1800" dirty="0" smtClean="0">
                <a:latin typeface="+mj-lt"/>
              </a:rPr>
              <a:t>  stakeholder engagement through RFI, learning events, AFPA, AASCF</a:t>
            </a:r>
          </a:p>
          <a:p>
            <a:endParaRPr lang="en-US" sz="1800" dirty="0" smtClean="0">
              <a:latin typeface="+mj-lt"/>
            </a:endParaRPr>
          </a:p>
          <a:p>
            <a:pPr>
              <a:buNone/>
            </a:pPr>
            <a:r>
              <a:rPr lang="en-US" sz="1800" b="1" dirty="0" smtClean="0">
                <a:latin typeface="+mj-lt"/>
              </a:rPr>
              <a:t>Support  Practice </a:t>
            </a:r>
            <a:endParaRPr lang="en-US" sz="1800" dirty="0" smtClean="0">
              <a:latin typeface="+mj-lt"/>
            </a:endParaRPr>
          </a:p>
          <a:p>
            <a:r>
              <a:rPr lang="en-CA" sz="1800" dirty="0" smtClean="0">
                <a:latin typeface="+mj-lt"/>
              </a:rPr>
              <a:t>Expand the knowledge/skill base of ideas/ approaches that support OBSD</a:t>
            </a:r>
          </a:p>
          <a:p>
            <a:endParaRPr lang="en-CA" sz="1800" dirty="0" smtClean="0">
              <a:latin typeface="+mj-lt"/>
            </a:endParaRPr>
          </a:p>
          <a:p>
            <a:pPr eaLnBrk="1" hangingPunct="1"/>
            <a:r>
              <a:rPr lang="en-US" sz="1800" dirty="0" smtClean="0">
                <a:latin typeface="+mj-lt"/>
              </a:rPr>
              <a:t>Identify </a:t>
            </a:r>
            <a:r>
              <a:rPr lang="en-US" sz="1800" u="sng" dirty="0" smtClean="0">
                <a:latin typeface="+mj-lt"/>
              </a:rPr>
              <a:t>training and support needs  </a:t>
            </a:r>
            <a:r>
              <a:rPr lang="en-US" sz="1800" dirty="0" smtClean="0">
                <a:latin typeface="+mj-lt"/>
              </a:rPr>
              <a:t>and build tools to support implementation</a:t>
            </a:r>
          </a:p>
          <a:p>
            <a:pPr lvl="1" eaLnBrk="1" hangingPunct="1"/>
            <a:r>
              <a:rPr lang="en-US" sz="1800" dirty="0" smtClean="0">
                <a:latin typeface="+mj-lt"/>
              </a:rPr>
              <a:t>Readiness Assessment Tool – identifies areas to be addressed </a:t>
            </a:r>
          </a:p>
          <a:p>
            <a:pPr lvl="1" eaLnBrk="1" hangingPunct="1"/>
            <a:r>
              <a:rPr lang="en-US" sz="1800" dirty="0" smtClean="0">
                <a:latin typeface="+mj-lt"/>
              </a:rPr>
              <a:t>On-line workshops have been developed  - Casework Practice Model and OBSD, Report Writing and Documentation, Preparing and Presenting in Court</a:t>
            </a:r>
          </a:p>
          <a:p>
            <a:pPr lvl="1" eaLnBrk="1" hangingPunct="1"/>
            <a:r>
              <a:rPr lang="en-US" sz="1800" dirty="0" smtClean="0">
                <a:latin typeface="+mj-lt"/>
              </a:rPr>
              <a:t>Workplace strategies - staff hiring, learning,  skill sets and retention </a:t>
            </a:r>
          </a:p>
          <a:p>
            <a:pPr lvl="1" eaLnBrk="1" hangingPunct="1"/>
            <a:endParaRPr lang="en-US" sz="1800" dirty="0" smtClean="0">
              <a:latin typeface="+mj-lt"/>
            </a:endParaRPr>
          </a:p>
          <a:p>
            <a:r>
              <a:rPr lang="en-US" sz="1800" u="sng" dirty="0" smtClean="0">
                <a:latin typeface="+mj-lt"/>
              </a:rPr>
              <a:t>Communities of Practice </a:t>
            </a:r>
            <a:r>
              <a:rPr lang="en-US" sz="1800" dirty="0" smtClean="0">
                <a:latin typeface="+mj-lt"/>
              </a:rPr>
              <a:t> - forums for supervisors</a:t>
            </a:r>
          </a:p>
          <a:p>
            <a:pPr lvl="1"/>
            <a:r>
              <a:rPr lang="en-CA" sz="1800" dirty="0" smtClean="0">
                <a:latin typeface="+mj-lt"/>
              </a:rPr>
              <a:t>Create spaces for dialogue about the issues; opportunities to share experiences</a:t>
            </a:r>
          </a:p>
          <a:p>
            <a:endParaRPr lang="en-CA" sz="1800" dirty="0" smtClean="0">
              <a:latin typeface="+mj-lt"/>
            </a:endParaRPr>
          </a:p>
          <a:p>
            <a:pPr eaLnBrk="1" hangingPunct="1">
              <a:lnSpc>
                <a:spcPct val="90000"/>
              </a:lnSpc>
              <a:buNone/>
            </a:pPr>
            <a:endParaRPr lang="en-US" sz="1800" dirty="0" smtClean="0">
              <a:latin typeface="+mj-lt"/>
            </a:endParaRPr>
          </a:p>
          <a:p>
            <a:pPr>
              <a:buNone/>
            </a:pPr>
            <a:endParaRPr lang="en-CA" sz="1800" dirty="0" smtClean="0">
              <a:latin typeface="Arial" charset="0"/>
            </a:endParaRPr>
          </a:p>
          <a:p>
            <a:pPr>
              <a:buNone/>
            </a:pPr>
            <a:endParaRPr lang="en-CA" dirty="0" smtClean="0">
              <a:latin typeface="Arial" charset="0"/>
            </a:endParaRPr>
          </a:p>
          <a:p>
            <a:pPr>
              <a:buNone/>
            </a:pPr>
            <a:r>
              <a:rPr lang="en-CA" dirty="0" smtClean="0">
                <a:latin typeface="Arial" charset="0"/>
              </a:rPr>
              <a:t> </a:t>
            </a:r>
          </a:p>
          <a:p>
            <a:pPr>
              <a:buNone/>
            </a:pPr>
            <a:r>
              <a:rPr lang="en-CA" dirty="0" smtClean="0">
                <a:latin typeface="Arial" charset="0"/>
              </a:rPr>
              <a:t>		</a:t>
            </a:r>
          </a:p>
          <a:p>
            <a:pPr>
              <a:buNone/>
            </a:pPr>
            <a:endParaRPr lang="en-CA" dirty="0" smtClean="0"/>
          </a:p>
          <a:p>
            <a:pPr>
              <a:buNone/>
            </a:pPr>
            <a:endParaRPr lang="en-CA" dirty="0" smtClean="0">
              <a:latin typeface="Arial" charset="0"/>
            </a:endParaRPr>
          </a:p>
        </p:txBody>
      </p:sp>
      <p:sp>
        <p:nvSpPr>
          <p:cNvPr id="3" name="Title 2"/>
          <p:cNvSpPr>
            <a:spLocks noGrp="1"/>
          </p:cNvSpPr>
          <p:nvPr>
            <p:ph type="title"/>
          </p:nvPr>
        </p:nvSpPr>
        <p:spPr>
          <a:xfrm>
            <a:off x="0" y="0"/>
            <a:ext cx="8686800" cy="685800"/>
          </a:xfrm>
        </p:spPr>
        <p:txBody>
          <a:bodyPr>
            <a:normAutofit fontScale="90000"/>
          </a:bodyPr>
          <a:lstStyle/>
          <a:p>
            <a:r>
              <a:rPr lang="en-CA" dirty="0" smtClean="0"/>
              <a:t> Next Steps</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39</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28600" y="914400"/>
            <a:ext cx="8686800" cy="5092700"/>
          </a:xfrm>
        </p:spPr>
        <p:txBody>
          <a:bodyPr/>
          <a:lstStyle/>
          <a:p>
            <a:pPr marL="366204" indent="-274320" eaLnBrk="1" fontAlgn="auto" hangingPunct="1">
              <a:spcBef>
                <a:spcPts val="324"/>
              </a:spcBef>
              <a:spcAft>
                <a:spcPts val="0"/>
              </a:spcAft>
              <a:buNone/>
              <a:defRPr/>
            </a:pPr>
            <a:r>
              <a:rPr lang="en-CA" sz="1800" dirty="0" smtClean="0">
                <a:latin typeface="+mj-lt"/>
              </a:rPr>
              <a:t>Many different approaches/models being used world-wide  - in Education, Health, Corrections, Business and Child Intervention</a:t>
            </a:r>
          </a:p>
          <a:p>
            <a:pPr marL="366204" indent="-274320" eaLnBrk="1" fontAlgn="auto" hangingPunct="1">
              <a:spcBef>
                <a:spcPts val="324"/>
              </a:spcBef>
              <a:spcAft>
                <a:spcPts val="0"/>
              </a:spcAft>
              <a:buNone/>
              <a:defRPr/>
            </a:pPr>
            <a:endParaRPr lang="en-CA" sz="1800" dirty="0" smtClean="0">
              <a:latin typeface="+mj-lt"/>
            </a:endParaRPr>
          </a:p>
          <a:p>
            <a:pPr marL="366204" indent="-274320" eaLnBrk="1" fontAlgn="auto" hangingPunct="1">
              <a:spcBef>
                <a:spcPts val="324"/>
              </a:spcBef>
              <a:spcAft>
                <a:spcPts val="0"/>
              </a:spcAft>
              <a:defRPr/>
            </a:pPr>
            <a:r>
              <a:rPr lang="en-CA" sz="1800" dirty="0" smtClean="0">
                <a:latin typeface="+mj-lt"/>
              </a:rPr>
              <a:t>A </a:t>
            </a:r>
            <a:r>
              <a:rPr lang="en-CA" sz="1800" b="1" u="sng" dirty="0" smtClean="0">
                <a:latin typeface="+mj-lt"/>
              </a:rPr>
              <a:t>paradigm shift </a:t>
            </a:r>
            <a:endParaRPr lang="en-CA" sz="1800" dirty="0" smtClean="0">
              <a:latin typeface="+mj-lt"/>
            </a:endParaRPr>
          </a:p>
          <a:p>
            <a:pPr marL="757873" lvl="1" eaLnBrk="1" fontAlgn="auto" hangingPunct="1">
              <a:spcAft>
                <a:spcPts val="0"/>
              </a:spcAft>
              <a:buClr>
                <a:srgbClr val="002060"/>
              </a:buClr>
              <a:buSzPct val="70000"/>
              <a:defRPr/>
            </a:pPr>
            <a:r>
              <a:rPr lang="en-CA" sz="1800" dirty="0" smtClean="0">
                <a:latin typeface="+mj-lt"/>
              </a:rPr>
              <a:t>Child Intervention is not the end of the continuum but a part of a larger continuum that looks at the needs and supports  of children and families, over time and from a broader perspective </a:t>
            </a:r>
          </a:p>
          <a:p>
            <a:pPr marL="274320" indent="-274320" algn="ctr" eaLnBrk="1" fontAlgn="auto" hangingPunct="1">
              <a:spcAft>
                <a:spcPts val="0"/>
              </a:spcAft>
              <a:buNone/>
              <a:defRPr/>
            </a:pPr>
            <a:r>
              <a:rPr lang="en-CA" sz="1400" b="1" dirty="0" smtClean="0">
                <a:solidFill>
                  <a:schemeClr val="tx2">
                    <a:lumMod val="75000"/>
                  </a:schemeClr>
                </a:solidFill>
                <a:latin typeface="+mj-lt"/>
              </a:rPr>
              <a:t>   Community Based Supports     ↔     Child Intervention     ↔     Community Based Supports</a:t>
            </a:r>
          </a:p>
          <a:p>
            <a:pPr marL="274320" indent="-274320" eaLnBrk="1" fontAlgn="auto" hangingPunct="1">
              <a:spcAft>
                <a:spcPts val="0"/>
              </a:spcAft>
              <a:buNone/>
              <a:defRPr/>
            </a:pPr>
            <a:endParaRPr lang="en-CA" sz="1800" dirty="0" smtClean="0">
              <a:latin typeface="+mj-lt"/>
            </a:endParaRPr>
          </a:p>
          <a:p>
            <a:pPr marL="366204" eaLnBrk="1" fontAlgn="auto" hangingPunct="1">
              <a:spcBef>
                <a:spcPts val="324"/>
              </a:spcBef>
              <a:spcAft>
                <a:spcPts val="0"/>
              </a:spcAft>
              <a:buFont typeface="Verdana"/>
              <a:buNone/>
              <a:defRPr/>
            </a:pPr>
            <a:r>
              <a:rPr lang="en-CA" sz="1800" dirty="0" smtClean="0">
                <a:latin typeface="+mj-lt"/>
              </a:rPr>
              <a:t> Four years into OBSD, we see major  </a:t>
            </a:r>
            <a:r>
              <a:rPr lang="en-CA" sz="1800" b="1" u="sng" dirty="0" smtClean="0">
                <a:latin typeface="+mj-lt"/>
              </a:rPr>
              <a:t>shifts in the practice </a:t>
            </a:r>
            <a:r>
              <a:rPr lang="en-CA" sz="1800" dirty="0" smtClean="0">
                <a:latin typeface="+mj-lt"/>
              </a:rPr>
              <a:t> which have become the major drivers of the process at this time </a:t>
            </a:r>
          </a:p>
          <a:p>
            <a:pPr marL="621792" lvl="1" eaLnBrk="1" fontAlgn="auto" hangingPunct="1">
              <a:spcBef>
                <a:spcPts val="324"/>
              </a:spcBef>
              <a:spcAft>
                <a:spcPts val="0"/>
              </a:spcAft>
              <a:defRPr/>
            </a:pPr>
            <a:r>
              <a:rPr lang="en-CA" sz="1400" dirty="0" smtClean="0">
                <a:latin typeface="+mj-lt"/>
              </a:rPr>
              <a:t>Increased focus on strength/asset based vs. deficit based practice approaches: Signs of Safety, Circle of Courage, Resiliency</a:t>
            </a:r>
          </a:p>
          <a:p>
            <a:pPr marL="621792" lvl="1" eaLnBrk="1" fontAlgn="auto" hangingPunct="1">
              <a:spcBef>
                <a:spcPts val="324"/>
              </a:spcBef>
              <a:spcAft>
                <a:spcPts val="0"/>
              </a:spcAft>
              <a:defRPr/>
            </a:pPr>
            <a:r>
              <a:rPr lang="en-CA" sz="1400" dirty="0" smtClean="0">
                <a:latin typeface="+mj-lt"/>
              </a:rPr>
              <a:t>Shared practice with joint responsibility for outcomes that are child/family driven</a:t>
            </a:r>
          </a:p>
          <a:p>
            <a:pPr marL="182880" lvl="1" fontAlgn="auto">
              <a:spcBef>
                <a:spcPts val="340"/>
              </a:spcBef>
              <a:spcAft>
                <a:spcPts val="0"/>
              </a:spcAft>
              <a:buClr>
                <a:schemeClr val="accent2">
                  <a:shade val="75000"/>
                </a:schemeClr>
              </a:buClr>
              <a:buFont typeface="Wingdings 2"/>
              <a:buNone/>
              <a:defRPr/>
            </a:pPr>
            <a:endParaRPr lang="en-CA" sz="1800" dirty="0" smtClean="0">
              <a:latin typeface="+mj-lt"/>
            </a:endParaRPr>
          </a:p>
          <a:p>
            <a:pPr marL="182880" lvl="1" fontAlgn="auto">
              <a:spcBef>
                <a:spcPts val="340"/>
              </a:spcBef>
              <a:spcAft>
                <a:spcPts val="0"/>
              </a:spcAft>
              <a:buClr>
                <a:schemeClr val="accent2">
                  <a:shade val="75000"/>
                </a:schemeClr>
              </a:buClr>
              <a:buFont typeface="Wingdings 2"/>
              <a:buNone/>
              <a:defRPr/>
            </a:pPr>
            <a:r>
              <a:rPr lang="en-CA" sz="1800" dirty="0" smtClean="0">
                <a:latin typeface="+mj-lt"/>
              </a:rPr>
              <a:t>A </a:t>
            </a:r>
            <a:r>
              <a:rPr lang="en-CA" sz="1800" b="1" u="sng" dirty="0" smtClean="0">
                <a:latin typeface="+mj-lt"/>
              </a:rPr>
              <a:t>shift in funding </a:t>
            </a:r>
            <a:endParaRPr lang="en-CA" sz="1800" b="1" dirty="0" smtClean="0">
              <a:latin typeface="+mj-lt"/>
            </a:endParaRPr>
          </a:p>
          <a:p>
            <a:pPr marL="421005" lvl="2" fontAlgn="auto">
              <a:spcBef>
                <a:spcPts val="340"/>
              </a:spcBef>
              <a:spcAft>
                <a:spcPts val="0"/>
              </a:spcAft>
              <a:buClr>
                <a:schemeClr val="accent2">
                  <a:shade val="75000"/>
                </a:schemeClr>
              </a:buClr>
              <a:defRPr/>
            </a:pPr>
            <a:r>
              <a:rPr lang="en-CA" sz="1600" b="1" dirty="0" smtClean="0">
                <a:latin typeface="+mj-lt"/>
              </a:rPr>
              <a:t> </a:t>
            </a:r>
            <a:r>
              <a:rPr lang="en-CA" sz="1600" dirty="0" smtClean="0">
                <a:latin typeface="+mj-lt"/>
              </a:rPr>
              <a:t>Agencies have a say in service provision; increased flexibility</a:t>
            </a:r>
            <a:endParaRPr lang="en-CA" sz="1600" b="1" dirty="0" smtClean="0">
              <a:latin typeface="+mj-lt"/>
            </a:endParaRPr>
          </a:p>
          <a:p>
            <a:endParaRPr lang="en-CA" sz="1800" dirty="0">
              <a:latin typeface="+mj-lt"/>
            </a:endParaRPr>
          </a:p>
        </p:txBody>
      </p:sp>
      <p:sp>
        <p:nvSpPr>
          <p:cNvPr id="6" name="Title 5"/>
          <p:cNvSpPr>
            <a:spLocks noGrp="1"/>
          </p:cNvSpPr>
          <p:nvPr>
            <p:ph type="title"/>
          </p:nvPr>
        </p:nvSpPr>
        <p:spPr>
          <a:xfrm>
            <a:off x="0" y="0"/>
            <a:ext cx="8686800" cy="914400"/>
          </a:xfrm>
        </p:spPr>
        <p:txBody>
          <a:bodyPr/>
          <a:lstStyle/>
          <a:p>
            <a:r>
              <a:rPr lang="en-CA" dirty="0" smtClean="0"/>
              <a:t>What is OBSD</a:t>
            </a:r>
            <a:endParaRPr lang="en-CA"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6C317F-22F4-4CF4-8949-5FFA43C385E7}"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991600" cy="5410200"/>
          </a:xfrm>
        </p:spPr>
        <p:txBody>
          <a:bodyPr/>
          <a:lstStyle/>
          <a:p>
            <a:pPr>
              <a:buNone/>
            </a:pPr>
            <a:r>
              <a:rPr lang="en-US" sz="2000" dirty="0" smtClean="0"/>
              <a:t> </a:t>
            </a:r>
            <a:r>
              <a:rPr lang="en-US" sz="1800" dirty="0" smtClean="0">
                <a:latin typeface="+mj-lt"/>
              </a:rPr>
              <a:t>A </a:t>
            </a:r>
            <a:r>
              <a:rPr lang="en-US" sz="1800" b="1" dirty="0" smtClean="0">
                <a:latin typeface="+mj-lt"/>
              </a:rPr>
              <a:t>Practice Framework </a:t>
            </a:r>
            <a:r>
              <a:rPr lang="en-US" sz="1800" dirty="0" smtClean="0">
                <a:latin typeface="+mj-lt"/>
              </a:rPr>
              <a:t>outlines</a:t>
            </a:r>
            <a:r>
              <a:rPr lang="en-US" sz="1800" b="1" dirty="0" smtClean="0">
                <a:latin typeface="+mj-lt"/>
              </a:rPr>
              <a:t> core values</a:t>
            </a:r>
            <a:r>
              <a:rPr lang="en-US" sz="1800" dirty="0" smtClean="0">
                <a:latin typeface="+mj-lt"/>
              </a:rPr>
              <a:t>,</a:t>
            </a:r>
            <a:r>
              <a:rPr lang="en-US" sz="1800" b="1" dirty="0" smtClean="0">
                <a:latin typeface="+mj-lt"/>
              </a:rPr>
              <a:t> principles and beliefs </a:t>
            </a:r>
            <a:r>
              <a:rPr lang="en-US" sz="1800" dirty="0" smtClean="0">
                <a:latin typeface="+mj-lt"/>
              </a:rPr>
              <a:t>to support  leading practice approaches to working with children and families</a:t>
            </a:r>
          </a:p>
          <a:p>
            <a:pPr>
              <a:buNone/>
            </a:pPr>
            <a:endParaRPr lang="en-US" sz="1800" dirty="0" smtClean="0">
              <a:latin typeface="+mj-lt"/>
            </a:endParaRPr>
          </a:p>
          <a:p>
            <a:r>
              <a:rPr lang="en-CA" sz="1800" dirty="0" smtClean="0">
                <a:latin typeface="+mj-lt"/>
              </a:rPr>
              <a:t>“Think Tanks”  with over 200 people - Ministry/ CFSA/ DFNA/ Agency/ academics/ 	researchers contributed to the discussions </a:t>
            </a:r>
            <a:r>
              <a:rPr lang="en-CA" sz="1200" dirty="0" smtClean="0">
                <a:latin typeface="+mj-lt"/>
              </a:rPr>
              <a:t>(May, June 2012)</a:t>
            </a:r>
          </a:p>
          <a:p>
            <a:endParaRPr lang="en-CA" sz="1800" dirty="0" smtClean="0">
              <a:latin typeface="+mj-lt"/>
            </a:endParaRPr>
          </a:p>
          <a:p>
            <a:r>
              <a:rPr lang="en-CA" sz="1800" dirty="0" smtClean="0">
                <a:latin typeface="+mj-lt"/>
              </a:rPr>
              <a:t>Purpose is to </a:t>
            </a:r>
            <a:r>
              <a:rPr lang="en-CA" sz="1800" b="1" dirty="0" smtClean="0">
                <a:latin typeface="+mj-lt"/>
              </a:rPr>
              <a:t>identify principles associated with leading practice </a:t>
            </a:r>
            <a:r>
              <a:rPr lang="en-CA" sz="1800" dirty="0" smtClean="0">
                <a:latin typeface="+mj-lt"/>
              </a:rPr>
              <a:t>to inform the development of a child intervention practice framework</a:t>
            </a:r>
          </a:p>
          <a:p>
            <a:endParaRPr lang="en-CA" sz="1800" dirty="0" smtClean="0">
              <a:latin typeface="+mj-lt"/>
            </a:endParaRPr>
          </a:p>
          <a:p>
            <a:r>
              <a:rPr lang="en-CA" sz="1800" dirty="0" smtClean="0">
                <a:latin typeface="+mj-lt"/>
              </a:rPr>
              <a:t>Themes were consistent with those of OBSD: </a:t>
            </a:r>
          </a:p>
          <a:p>
            <a:pPr lvl="1"/>
            <a:r>
              <a:rPr lang="en-CA" sz="1800" dirty="0" smtClean="0">
                <a:latin typeface="+mj-lt"/>
              </a:rPr>
              <a:t>Engagement of families in respectful and meaningful ways</a:t>
            </a:r>
          </a:p>
          <a:p>
            <a:pPr lvl="1"/>
            <a:r>
              <a:rPr lang="en-CA" sz="1800" dirty="0" smtClean="0">
                <a:latin typeface="+mj-lt"/>
              </a:rPr>
              <a:t>Authentic cultural responsiveness</a:t>
            </a:r>
          </a:p>
          <a:p>
            <a:pPr lvl="1"/>
            <a:r>
              <a:rPr lang="en-CA" sz="1800" dirty="0" smtClean="0">
                <a:latin typeface="+mj-lt"/>
              </a:rPr>
              <a:t>Collaboration</a:t>
            </a:r>
          </a:p>
          <a:p>
            <a:pPr lvl="1"/>
            <a:r>
              <a:rPr lang="en-CA" sz="1800" dirty="0" smtClean="0">
                <a:latin typeface="+mj-lt"/>
              </a:rPr>
              <a:t>Strength based approaches</a:t>
            </a:r>
          </a:p>
          <a:p>
            <a:pPr lvl="1"/>
            <a:r>
              <a:rPr lang="en-CA" sz="1800" dirty="0" smtClean="0">
                <a:latin typeface="+mj-lt"/>
              </a:rPr>
              <a:t>Reflective and relational practice</a:t>
            </a:r>
          </a:p>
          <a:p>
            <a:pPr lvl="1"/>
            <a:r>
              <a:rPr lang="en-CA" sz="1800" dirty="0" smtClean="0">
                <a:latin typeface="+mj-lt"/>
              </a:rPr>
              <a:t>Focus on outcomes </a:t>
            </a:r>
          </a:p>
          <a:p>
            <a:pPr lvl="1"/>
            <a:endParaRPr lang="en-CA" sz="1800" dirty="0" smtClean="0">
              <a:latin typeface="+mj-lt"/>
            </a:endParaRPr>
          </a:p>
        </p:txBody>
      </p:sp>
      <p:sp>
        <p:nvSpPr>
          <p:cNvPr id="3" name="Title 2"/>
          <p:cNvSpPr>
            <a:spLocks noGrp="1"/>
          </p:cNvSpPr>
          <p:nvPr>
            <p:ph type="title"/>
          </p:nvPr>
        </p:nvSpPr>
        <p:spPr>
          <a:xfrm>
            <a:off x="0" y="0"/>
            <a:ext cx="8686800" cy="914400"/>
          </a:xfrm>
        </p:spPr>
        <p:txBody>
          <a:bodyPr>
            <a:normAutofit/>
          </a:bodyPr>
          <a:lstStyle/>
          <a:p>
            <a:r>
              <a:rPr lang="en-CA" sz="2800" dirty="0" smtClean="0"/>
              <a:t>Development of a Practice Framework</a:t>
            </a:r>
            <a:endParaRPr lang="en-CA" sz="2800"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40</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77200" cy="609600"/>
          </a:xfrm>
        </p:spPr>
        <p:txBody>
          <a:bodyPr>
            <a:normAutofit fontScale="90000"/>
          </a:bodyPr>
          <a:lstStyle/>
          <a:p>
            <a:r>
              <a:rPr lang="en-US" dirty="0" smtClean="0"/>
              <a:t>Why a Practice Framework?</a:t>
            </a:r>
            <a:endParaRPr lang="en-US" dirty="0"/>
          </a:p>
        </p:txBody>
      </p:sp>
      <p:sp>
        <p:nvSpPr>
          <p:cNvPr id="3" name="Content Placeholder 2"/>
          <p:cNvSpPr>
            <a:spLocks noGrp="1"/>
          </p:cNvSpPr>
          <p:nvPr>
            <p:ph idx="1"/>
          </p:nvPr>
        </p:nvSpPr>
        <p:spPr>
          <a:xfrm>
            <a:off x="152400" y="685800"/>
            <a:ext cx="8763000" cy="6019800"/>
          </a:xfrm>
        </p:spPr>
        <p:txBody>
          <a:bodyPr>
            <a:noAutofit/>
          </a:bodyPr>
          <a:lstStyle/>
          <a:p>
            <a:pPr>
              <a:lnSpc>
                <a:spcPct val="90000"/>
              </a:lnSpc>
              <a:buNone/>
            </a:pPr>
            <a:r>
              <a:rPr lang="en-US" sz="1800" dirty="0" smtClean="0">
                <a:latin typeface="+mj-lt"/>
              </a:rPr>
              <a:t>Feedback indicates leading practice elements utilize a less forensic approach</a:t>
            </a:r>
          </a:p>
          <a:p>
            <a:pPr lvl="1">
              <a:lnSpc>
                <a:spcPct val="90000"/>
              </a:lnSpc>
            </a:pPr>
            <a:r>
              <a:rPr lang="en-US" sz="1400" dirty="0" smtClean="0">
                <a:latin typeface="+mj-lt"/>
              </a:rPr>
              <a:t>Support </a:t>
            </a:r>
            <a:r>
              <a:rPr lang="en-US" sz="1400" dirty="0">
                <a:latin typeface="+mj-lt"/>
              </a:rPr>
              <a:t>focus on the development of a practice framework by building on what works </a:t>
            </a:r>
            <a:r>
              <a:rPr lang="en-US" sz="1400" dirty="0" smtClean="0">
                <a:latin typeface="+mj-lt"/>
              </a:rPr>
              <a:t>well </a:t>
            </a:r>
            <a:endParaRPr lang="en-US" sz="1400" dirty="0">
              <a:latin typeface="+mj-lt"/>
            </a:endParaRPr>
          </a:p>
          <a:p>
            <a:pPr marL="0" indent="0">
              <a:lnSpc>
                <a:spcPct val="90000"/>
              </a:lnSpc>
              <a:buNone/>
            </a:pPr>
            <a:endParaRPr lang="en-US" sz="1400" dirty="0" smtClean="0">
              <a:latin typeface="+mj-lt"/>
            </a:endParaRPr>
          </a:p>
          <a:p>
            <a:pPr>
              <a:lnSpc>
                <a:spcPct val="90000"/>
              </a:lnSpc>
              <a:buNone/>
            </a:pPr>
            <a:r>
              <a:rPr lang="en-US" sz="1800" dirty="0" smtClean="0">
                <a:latin typeface="+mj-lt"/>
              </a:rPr>
              <a:t>OBSD sites reflect the success of using a supportive, shared practice approach in working with families</a:t>
            </a:r>
          </a:p>
          <a:p>
            <a:pPr lvl="1">
              <a:lnSpc>
                <a:spcPct val="90000"/>
              </a:lnSpc>
            </a:pPr>
            <a:r>
              <a:rPr lang="en-US" sz="1400" dirty="0" smtClean="0">
                <a:latin typeface="+mj-lt"/>
              </a:rPr>
              <a:t>These approaches are based on foundational principles that support intentional practice</a:t>
            </a:r>
            <a:r>
              <a:rPr lang="en-US" sz="1400" dirty="0">
                <a:latin typeface="+mj-lt"/>
              </a:rPr>
              <a:t>.  </a:t>
            </a:r>
            <a:endParaRPr lang="en-US" sz="1400" dirty="0" smtClean="0">
              <a:latin typeface="+mj-lt"/>
            </a:endParaRPr>
          </a:p>
          <a:p>
            <a:pPr>
              <a:lnSpc>
                <a:spcPct val="90000"/>
              </a:lnSpc>
            </a:pPr>
            <a:endParaRPr lang="en-US" sz="1400" dirty="0">
              <a:latin typeface="+mj-lt"/>
            </a:endParaRPr>
          </a:p>
          <a:p>
            <a:pPr>
              <a:lnSpc>
                <a:spcPct val="90000"/>
              </a:lnSpc>
              <a:buNone/>
            </a:pPr>
            <a:r>
              <a:rPr lang="en-US" sz="1800" dirty="0" smtClean="0">
                <a:latin typeface="+mj-lt"/>
              </a:rPr>
              <a:t>This feedback is affirmed in research by academics </a:t>
            </a:r>
          </a:p>
          <a:p>
            <a:pPr lvl="1">
              <a:lnSpc>
                <a:spcPct val="90000"/>
              </a:lnSpc>
            </a:pPr>
            <a:r>
              <a:rPr lang="en-US" sz="1400" dirty="0" smtClean="0">
                <a:latin typeface="+mj-lt"/>
              </a:rPr>
              <a:t> Dr. William Bell, Dr. Bob </a:t>
            </a:r>
            <a:r>
              <a:rPr lang="en-US" sz="1400" dirty="0" err="1" smtClean="0">
                <a:latin typeface="+mj-lt"/>
              </a:rPr>
              <a:t>Lonne</a:t>
            </a:r>
            <a:r>
              <a:rPr lang="en-US" sz="1400" dirty="0" smtClean="0">
                <a:latin typeface="+mj-lt"/>
              </a:rPr>
              <a:t>, Dr. Bill Madsen</a:t>
            </a:r>
            <a:endParaRPr lang="en-US" sz="1800" dirty="0" smtClean="0">
              <a:latin typeface="+mj-lt"/>
            </a:endParaRPr>
          </a:p>
          <a:p>
            <a:endParaRPr lang="en-US" sz="1400" dirty="0" smtClean="0">
              <a:latin typeface="+mj-lt"/>
            </a:endParaRPr>
          </a:p>
          <a:p>
            <a:r>
              <a:rPr lang="en-US" sz="1800" dirty="0" smtClean="0">
                <a:latin typeface="+mj-lt"/>
              </a:rPr>
              <a:t>The Practice Framework is a reflection of the Social Policy Framework in</a:t>
            </a:r>
            <a:r>
              <a:rPr lang="en-CA" sz="1800" dirty="0" smtClean="0">
                <a:latin typeface="+mj-lt"/>
              </a:rPr>
              <a:t> providing </a:t>
            </a:r>
            <a:r>
              <a:rPr lang="en-CA" sz="1800" dirty="0">
                <a:latin typeface="+mj-lt"/>
              </a:rPr>
              <a:t>a vision for the </a:t>
            </a:r>
            <a:r>
              <a:rPr lang="en-CA" sz="1800" dirty="0" smtClean="0">
                <a:latin typeface="+mj-lt"/>
              </a:rPr>
              <a:t>future: </a:t>
            </a:r>
          </a:p>
          <a:p>
            <a:pPr lvl="1"/>
            <a:r>
              <a:rPr lang="en-CA" sz="1400" dirty="0" smtClean="0">
                <a:latin typeface="+mj-lt"/>
              </a:rPr>
              <a:t>The use of principles </a:t>
            </a:r>
            <a:r>
              <a:rPr lang="en-CA" sz="1400" dirty="0">
                <a:latin typeface="+mj-lt"/>
              </a:rPr>
              <a:t>to guide </a:t>
            </a:r>
            <a:r>
              <a:rPr lang="en-CA" sz="1400" dirty="0" smtClean="0">
                <a:latin typeface="+mj-lt"/>
              </a:rPr>
              <a:t>practice - decision </a:t>
            </a:r>
            <a:r>
              <a:rPr lang="en-CA" sz="1400" dirty="0">
                <a:latin typeface="+mj-lt"/>
              </a:rPr>
              <a:t>making </a:t>
            </a:r>
            <a:r>
              <a:rPr lang="en-CA" sz="1400" dirty="0" smtClean="0">
                <a:latin typeface="+mj-lt"/>
              </a:rPr>
              <a:t>and how (actions and behavior) supports </a:t>
            </a:r>
            <a:r>
              <a:rPr lang="en-CA" sz="1400" dirty="0">
                <a:latin typeface="+mj-lt"/>
              </a:rPr>
              <a:t>and services will be </a:t>
            </a:r>
            <a:r>
              <a:rPr lang="en-CA" sz="1400" dirty="0" smtClean="0">
                <a:latin typeface="+mj-lt"/>
              </a:rPr>
              <a:t>provided. </a:t>
            </a:r>
          </a:p>
          <a:p>
            <a:pPr lvl="1"/>
            <a:r>
              <a:rPr lang="en-US" sz="1400" dirty="0" smtClean="0">
                <a:latin typeface="+mj-lt"/>
              </a:rPr>
              <a:t>Links policy development, training and quality assurance activities to core principles</a:t>
            </a:r>
          </a:p>
          <a:p>
            <a:pPr lvl="1"/>
            <a:r>
              <a:rPr lang="en-CA" sz="1400" dirty="0" smtClean="0">
                <a:latin typeface="+mj-lt"/>
              </a:rPr>
              <a:t> Use of common language and shared understanding of roles and responsibilities connects policy, programs and supports</a:t>
            </a:r>
          </a:p>
          <a:p>
            <a:pPr lvl="1"/>
            <a:r>
              <a:rPr lang="en-CA" sz="1400" dirty="0" smtClean="0">
                <a:latin typeface="+mj-lt"/>
              </a:rPr>
              <a:t>Identifies </a:t>
            </a:r>
            <a:r>
              <a:rPr lang="en-CA" sz="1400" dirty="0">
                <a:latin typeface="+mj-lt"/>
              </a:rPr>
              <a:t>the drivers of change, strategies to achieve positive outcomes, and indicators to measure success. </a:t>
            </a:r>
            <a:endParaRPr lang="en-CA" sz="1400" dirty="0" smtClean="0">
              <a:latin typeface="+mj-lt"/>
            </a:endParaRPr>
          </a:p>
          <a:p>
            <a:pPr lvl="1">
              <a:lnSpc>
                <a:spcPct val="90000"/>
              </a:lnSpc>
            </a:pPr>
            <a:endParaRPr lang="en-US" sz="1400" dirty="0" smtClean="0"/>
          </a:p>
          <a:p>
            <a:pPr lvl="1">
              <a:lnSpc>
                <a:spcPct val="90000"/>
              </a:lnSpc>
            </a:pPr>
            <a:endParaRPr lang="en-US" sz="1400" dirty="0" smtClean="0"/>
          </a:p>
          <a:p>
            <a:pPr lvl="1"/>
            <a:endParaRPr lang="en-US" sz="1400" dirty="0">
              <a:latin typeface="+mj-lt"/>
            </a:endParaRPr>
          </a:p>
          <a:p>
            <a:pPr marL="0" indent="0">
              <a:buNone/>
            </a:pPr>
            <a:r>
              <a:rPr lang="en-US" sz="1800" dirty="0" smtClean="0">
                <a:solidFill>
                  <a:srgbClr val="FF0000"/>
                </a:solidFill>
                <a:latin typeface="+mj-lt"/>
              </a:rPr>
              <a:t> </a:t>
            </a:r>
            <a:endParaRPr lang="en-US" sz="1800" dirty="0">
              <a:latin typeface="+mj-lt"/>
            </a:endParaRPr>
          </a:p>
        </p:txBody>
      </p:sp>
      <p:sp>
        <p:nvSpPr>
          <p:cNvPr id="4" name="Slide Number Placeholder 3"/>
          <p:cNvSpPr>
            <a:spLocks noGrp="1"/>
          </p:cNvSpPr>
          <p:nvPr>
            <p:ph type="sldNum" sz="quarter" idx="12"/>
          </p:nvPr>
        </p:nvSpPr>
        <p:spPr/>
        <p:txBody>
          <a:bodyPr/>
          <a:lstStyle/>
          <a:p>
            <a:fld id="{9E8868A6-AB90-414E-9F74-F279E4BB7C36}" type="slidenum">
              <a:rPr lang="en-US" smtClean="0"/>
              <a:pPr/>
              <a:t>41</a:t>
            </a:fld>
            <a:endParaRPr lang="en-US"/>
          </a:p>
        </p:txBody>
      </p:sp>
      <p:sp>
        <p:nvSpPr>
          <p:cNvPr id="5" name="Footer Placeholder 4"/>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xmlns="" val="32648886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5072062"/>
          </a:xfrm>
        </p:spPr>
        <p:txBody>
          <a:bodyPr/>
          <a:lstStyle/>
          <a:p>
            <a:pPr eaLnBrk="1" hangingPunct="1">
              <a:lnSpc>
                <a:spcPct val="90000"/>
              </a:lnSpc>
              <a:buNone/>
            </a:pPr>
            <a:r>
              <a:rPr lang="en-US" sz="1800" b="1" dirty="0" smtClean="0">
                <a:latin typeface="+mj-lt"/>
              </a:rPr>
              <a:t>Funding</a:t>
            </a:r>
          </a:p>
          <a:p>
            <a:pPr lvl="1" eaLnBrk="1" hangingPunct="1">
              <a:lnSpc>
                <a:spcPct val="90000"/>
              </a:lnSpc>
            </a:pPr>
            <a:r>
              <a:rPr lang="en-US" sz="1800" dirty="0" smtClean="0">
                <a:latin typeface="+mj-lt"/>
              </a:rPr>
              <a:t>Full analysis of current funding and recommendation for a consistent approach to funding </a:t>
            </a:r>
          </a:p>
          <a:p>
            <a:pPr lvl="1" eaLnBrk="1" hangingPunct="1">
              <a:lnSpc>
                <a:spcPct val="90000"/>
              </a:lnSpc>
              <a:buNone/>
            </a:pPr>
            <a:endParaRPr lang="en-US" sz="1800" dirty="0" smtClean="0">
              <a:latin typeface="+mj-lt"/>
            </a:endParaRPr>
          </a:p>
          <a:p>
            <a:pPr lvl="1" eaLnBrk="1" hangingPunct="1">
              <a:lnSpc>
                <a:spcPct val="90000"/>
              </a:lnSpc>
            </a:pPr>
            <a:r>
              <a:rPr lang="en-US" sz="1800" dirty="0" smtClean="0">
                <a:latin typeface="+mj-lt"/>
              </a:rPr>
              <a:t>Development of finalized contract policy recommendations, contracts schedules and clauses that are OBSD appropriate</a:t>
            </a:r>
            <a:endParaRPr lang="en-CA" sz="1800" dirty="0" smtClean="0">
              <a:latin typeface="+mj-lt"/>
            </a:endParaRPr>
          </a:p>
          <a:p>
            <a:pPr>
              <a:buNone/>
            </a:pPr>
            <a:r>
              <a:rPr lang="en-CA" sz="1800" dirty="0" smtClean="0">
                <a:latin typeface="+mj-lt"/>
              </a:rPr>
              <a:t>	</a:t>
            </a:r>
            <a:endParaRPr lang="en-US" sz="1800" dirty="0" smtClean="0">
              <a:latin typeface="+mj-lt"/>
            </a:endParaRPr>
          </a:p>
          <a:p>
            <a:pPr eaLnBrk="1" hangingPunct="1">
              <a:lnSpc>
                <a:spcPct val="90000"/>
              </a:lnSpc>
              <a:buNone/>
            </a:pPr>
            <a:endParaRPr lang="en-US" sz="1800" dirty="0" smtClean="0">
              <a:latin typeface="+mj-lt"/>
            </a:endParaRPr>
          </a:p>
          <a:p>
            <a:pPr eaLnBrk="1" hangingPunct="1">
              <a:lnSpc>
                <a:spcPct val="90000"/>
              </a:lnSpc>
              <a:buNone/>
            </a:pPr>
            <a:r>
              <a:rPr lang="en-US" sz="1800" b="1" dirty="0" smtClean="0">
                <a:latin typeface="+mj-lt"/>
              </a:rPr>
              <a:t>Communication </a:t>
            </a:r>
          </a:p>
          <a:p>
            <a:pPr eaLnBrk="1" hangingPunct="1">
              <a:lnSpc>
                <a:spcPct val="90000"/>
              </a:lnSpc>
            </a:pPr>
            <a:r>
              <a:rPr lang="en-US" sz="1800" dirty="0" smtClean="0">
                <a:latin typeface="+mj-lt"/>
              </a:rPr>
              <a:t>An integrated reporting process for regions, ministry and agencies</a:t>
            </a:r>
          </a:p>
          <a:p>
            <a:pPr eaLnBrk="1" hangingPunct="1">
              <a:lnSpc>
                <a:spcPct val="90000"/>
              </a:lnSpc>
              <a:buNone/>
            </a:pPr>
            <a:endParaRPr lang="en-US" sz="1800" dirty="0" smtClean="0">
              <a:latin typeface="+mj-lt"/>
            </a:endParaRPr>
          </a:p>
          <a:p>
            <a:pPr eaLnBrk="1" hangingPunct="1">
              <a:lnSpc>
                <a:spcPct val="90000"/>
              </a:lnSpc>
            </a:pPr>
            <a:r>
              <a:rPr lang="en-CA" sz="1800" dirty="0" smtClean="0">
                <a:latin typeface="+mj-lt"/>
              </a:rPr>
              <a:t>Collection, communication and distribution of what is being learned:</a:t>
            </a:r>
          </a:p>
          <a:p>
            <a:pPr lvl="1"/>
            <a:r>
              <a:rPr lang="en-CA" sz="1800" dirty="0" smtClean="0">
                <a:latin typeface="+mj-lt"/>
              </a:rPr>
              <a:t>Results of the KPMG</a:t>
            </a:r>
            <a:r>
              <a:rPr lang="en-US" sz="1800" dirty="0" smtClean="0">
                <a:latin typeface="+mj-lt"/>
              </a:rPr>
              <a:t> evaluation, OBSD Annual Report</a:t>
            </a:r>
            <a:r>
              <a:rPr lang="en-CA" sz="1800" dirty="0" smtClean="0">
                <a:latin typeface="+mj-lt"/>
              </a:rPr>
              <a:t> circulated</a:t>
            </a:r>
          </a:p>
          <a:p>
            <a:pPr lvl="1"/>
            <a:r>
              <a:rPr lang="en-CA" sz="1800" dirty="0" smtClean="0">
                <a:latin typeface="+mj-lt"/>
              </a:rPr>
              <a:t>AASCF and Ministry web-sites/ newsletters / vignettes </a:t>
            </a:r>
            <a:endParaRPr lang="en-CA" sz="1800" u="sng" dirty="0" smtClean="0">
              <a:solidFill>
                <a:schemeClr val="tx2">
                  <a:lumMod val="60000"/>
                  <a:lumOff val="40000"/>
                </a:schemeClr>
              </a:solidFill>
              <a:latin typeface="+mj-lt"/>
            </a:endParaRPr>
          </a:p>
          <a:p>
            <a:pPr lvl="1">
              <a:buNone/>
            </a:pPr>
            <a:endParaRPr lang="en-CA" sz="1800" dirty="0" smtClean="0">
              <a:latin typeface="+mj-lt"/>
            </a:endParaRPr>
          </a:p>
          <a:p>
            <a:pPr lvl="1"/>
            <a:endParaRPr lang="en-CA" sz="1800" dirty="0" smtClean="0">
              <a:latin typeface="+mj-lt"/>
            </a:endParaRPr>
          </a:p>
          <a:p>
            <a:pPr>
              <a:buNone/>
            </a:pPr>
            <a:endParaRPr lang="en-US" sz="1800" dirty="0" smtClean="0">
              <a:latin typeface="+mj-lt"/>
            </a:endParaRPr>
          </a:p>
          <a:p>
            <a:pPr>
              <a:buNone/>
            </a:pPr>
            <a:endParaRPr lang="en-CA" sz="1800" dirty="0" smtClean="0">
              <a:latin typeface="+mj-lt"/>
            </a:endParaRPr>
          </a:p>
          <a:p>
            <a:pPr>
              <a:buNone/>
            </a:pPr>
            <a:endParaRPr lang="en-CA" sz="1800" dirty="0" smtClean="0">
              <a:latin typeface="+mj-lt"/>
            </a:endParaRPr>
          </a:p>
          <a:p>
            <a:pPr>
              <a:buNone/>
            </a:pPr>
            <a:endParaRPr lang="en-CA" sz="1800" dirty="0" smtClean="0">
              <a:latin typeface="+mj-lt"/>
            </a:endParaRPr>
          </a:p>
          <a:p>
            <a:pPr>
              <a:buNone/>
            </a:pPr>
            <a:r>
              <a:rPr lang="en-CA" sz="1800" dirty="0" smtClean="0">
                <a:latin typeface="+mj-lt"/>
              </a:rPr>
              <a:t>	 </a:t>
            </a:r>
          </a:p>
          <a:p>
            <a:pPr>
              <a:buNone/>
            </a:pPr>
            <a:r>
              <a:rPr lang="en-CA" sz="1800" dirty="0" smtClean="0">
                <a:latin typeface="+mj-lt"/>
              </a:rPr>
              <a:t>	</a:t>
            </a:r>
          </a:p>
          <a:p>
            <a:pPr>
              <a:buNone/>
            </a:pPr>
            <a:endParaRPr lang="en-CA" sz="1800" dirty="0" smtClean="0">
              <a:latin typeface="+mj-lt"/>
            </a:endParaRPr>
          </a:p>
          <a:p>
            <a:pPr>
              <a:buNone/>
            </a:pPr>
            <a:endParaRPr lang="en-CA" sz="1800" dirty="0" smtClean="0">
              <a:latin typeface="+mj-lt"/>
            </a:endParaRPr>
          </a:p>
          <a:p>
            <a:pPr eaLnBrk="1" hangingPunct="1">
              <a:buNone/>
            </a:pPr>
            <a:endParaRPr lang="en-US" sz="1800" dirty="0" smtClean="0">
              <a:latin typeface="+mj-lt"/>
            </a:endParaRPr>
          </a:p>
          <a:p>
            <a:pPr>
              <a:buNone/>
            </a:pPr>
            <a:endParaRPr lang="en-US" sz="1800" dirty="0" smtClean="0">
              <a:latin typeface="+mj-lt"/>
            </a:endParaRPr>
          </a:p>
          <a:p>
            <a:pPr eaLnBrk="1" hangingPunct="1">
              <a:lnSpc>
                <a:spcPct val="90000"/>
              </a:lnSpc>
              <a:buNone/>
            </a:pPr>
            <a:endParaRPr lang="en-US" sz="1800" b="1" dirty="0" smtClean="0">
              <a:latin typeface="+mj-lt"/>
            </a:endParaRPr>
          </a:p>
          <a:p>
            <a:pPr eaLnBrk="1" hangingPunct="1">
              <a:buNone/>
            </a:pPr>
            <a:endParaRPr lang="en-US" sz="1800" dirty="0" smtClean="0">
              <a:latin typeface="+mj-lt"/>
            </a:endParaRPr>
          </a:p>
          <a:p>
            <a:pPr eaLnBrk="1" hangingPunct="1"/>
            <a:endParaRPr lang="en-US" sz="1800" dirty="0" smtClean="0">
              <a:latin typeface="+mj-lt"/>
            </a:endParaRPr>
          </a:p>
          <a:p>
            <a:endParaRPr lang="en-CA" sz="1800" dirty="0"/>
          </a:p>
        </p:txBody>
      </p:sp>
      <p:sp>
        <p:nvSpPr>
          <p:cNvPr id="3" name="Title 2"/>
          <p:cNvSpPr>
            <a:spLocks noGrp="1"/>
          </p:cNvSpPr>
          <p:nvPr>
            <p:ph type="title"/>
          </p:nvPr>
        </p:nvSpPr>
        <p:spPr>
          <a:xfrm>
            <a:off x="0" y="0"/>
            <a:ext cx="8991600" cy="914400"/>
          </a:xfrm>
        </p:spPr>
        <p:txBody>
          <a:bodyPr/>
          <a:lstStyle/>
          <a:p>
            <a:r>
              <a:rPr lang="en-CA" dirty="0" smtClean="0"/>
              <a:t> More Next Steps</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42</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1"/>
          <p:cNvSpPr>
            <a:spLocks noGrp="1"/>
          </p:cNvSpPr>
          <p:nvPr>
            <p:ph idx="1"/>
          </p:nvPr>
        </p:nvSpPr>
        <p:spPr/>
        <p:txBody>
          <a:bodyPr/>
          <a:lstStyle/>
          <a:p>
            <a:pPr algn="ctr" eaLnBrk="1" hangingPunct="1">
              <a:buFont typeface="Wingdings 3" pitchFamily="18" charset="2"/>
              <a:buNone/>
            </a:pPr>
            <a:r>
              <a:rPr lang="en-US" smtClean="0">
                <a:latin typeface="Arial" charset="0"/>
              </a:rPr>
              <a:t>The central issue to creating change </a:t>
            </a:r>
          </a:p>
          <a:p>
            <a:pPr algn="ctr" eaLnBrk="1" hangingPunct="1">
              <a:buFont typeface="Wingdings 3" pitchFamily="18" charset="2"/>
              <a:buNone/>
            </a:pPr>
            <a:r>
              <a:rPr lang="en-US" smtClean="0">
                <a:latin typeface="Arial" charset="0"/>
              </a:rPr>
              <a:t>is never just strategy, structure, culture, or systems.  </a:t>
            </a:r>
          </a:p>
          <a:p>
            <a:pPr algn="ctr" eaLnBrk="1" hangingPunct="1">
              <a:buFont typeface="Wingdings 3" pitchFamily="18" charset="2"/>
              <a:buNone/>
            </a:pPr>
            <a:endParaRPr lang="en-US" smtClean="0">
              <a:latin typeface="Arial" charset="0"/>
            </a:endParaRPr>
          </a:p>
          <a:p>
            <a:pPr algn="ctr" eaLnBrk="1" hangingPunct="1">
              <a:buFont typeface="Wingdings 3" pitchFamily="18" charset="2"/>
              <a:buNone/>
            </a:pPr>
            <a:r>
              <a:rPr lang="en-US" smtClean="0">
                <a:latin typeface="Arial" charset="0"/>
              </a:rPr>
              <a:t>The core of the matter is always about </a:t>
            </a:r>
          </a:p>
          <a:p>
            <a:pPr algn="ctr" eaLnBrk="1" hangingPunct="1">
              <a:buFont typeface="Wingdings 3" pitchFamily="18" charset="2"/>
              <a:buNone/>
            </a:pPr>
            <a:r>
              <a:rPr lang="en-US" smtClean="0">
                <a:latin typeface="Arial" charset="0"/>
              </a:rPr>
              <a:t>changing behavior of people…</a:t>
            </a:r>
          </a:p>
          <a:p>
            <a:pPr algn="ctr" eaLnBrk="1" hangingPunct="1">
              <a:buFont typeface="Wingdings 3" pitchFamily="18" charset="2"/>
              <a:buNone/>
            </a:pPr>
            <a:r>
              <a:rPr lang="en-US" smtClean="0">
                <a:latin typeface="Arial" charset="0"/>
              </a:rPr>
              <a:t>how they see and think about what is new or proposed...</a:t>
            </a:r>
          </a:p>
          <a:p>
            <a:pPr eaLnBrk="1" hangingPunct="1">
              <a:buFont typeface="Wingdings 3" pitchFamily="18" charset="2"/>
              <a:buNone/>
            </a:pPr>
            <a:r>
              <a:rPr lang="en-US" sz="2400" smtClean="0">
                <a:latin typeface="Arial" charset="0"/>
              </a:rPr>
              <a:t>							</a:t>
            </a:r>
          </a:p>
          <a:p>
            <a:pPr eaLnBrk="1" hangingPunct="1">
              <a:buFont typeface="Wingdings 3" pitchFamily="18" charset="2"/>
              <a:buNone/>
            </a:pPr>
            <a:r>
              <a:rPr lang="en-US" sz="2400" smtClean="0">
                <a:latin typeface="Arial" charset="0"/>
              </a:rPr>
              <a:t>							John Kotter</a:t>
            </a:r>
            <a:endParaRPr lang="en-CA" smtClean="0">
              <a:latin typeface="Arial" charset="0"/>
            </a:endParaRPr>
          </a:p>
          <a:p>
            <a:pPr eaLnBrk="1" hangingPunct="1"/>
            <a:endParaRPr lang="en-CA" smtClean="0"/>
          </a:p>
        </p:txBody>
      </p:sp>
      <p:sp>
        <p:nvSpPr>
          <p:cNvPr id="3" name="Title 2"/>
          <p:cNvSpPr>
            <a:spLocks noGrp="1"/>
          </p:cNvSpPr>
          <p:nvPr>
            <p:ph type="title"/>
          </p:nvPr>
        </p:nvSpPr>
        <p:spPr>
          <a:xfrm>
            <a:off x="0" y="152400"/>
            <a:ext cx="8686800" cy="1066800"/>
          </a:xfrm>
        </p:spPr>
        <p:txBody>
          <a:bodyPr/>
          <a:lstStyle/>
          <a:p>
            <a:pPr eaLnBrk="1" fontAlgn="auto" hangingPunct="1">
              <a:spcAft>
                <a:spcPts val="0"/>
              </a:spcAft>
              <a:defRPr/>
            </a:pPr>
            <a:r>
              <a:rPr lang="en-CA" dirty="0" smtClean="0"/>
              <a:t>Change Management</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43</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p:txBody>
          <a:bodyPr/>
          <a:lstStyle/>
          <a:p>
            <a:pPr>
              <a:buFontTx/>
              <a:buNone/>
            </a:pPr>
            <a:r>
              <a:rPr lang="en-US" smtClean="0"/>
              <a:t>	</a:t>
            </a:r>
          </a:p>
        </p:txBody>
      </p:sp>
      <p:sp>
        <p:nvSpPr>
          <p:cNvPr id="64514" name="Rectangle 2"/>
          <p:cNvSpPr>
            <a:spLocks noGrp="1" noChangeArrowheads="1"/>
          </p:cNvSpPr>
          <p:nvPr>
            <p:ph type="title"/>
          </p:nvPr>
        </p:nvSpPr>
        <p:spPr/>
        <p:txBody>
          <a:bodyPr/>
          <a:lstStyle/>
          <a:p>
            <a:r>
              <a:rPr lang="en-US" dirty="0" smtClean="0"/>
              <a:t>Questions</a:t>
            </a:r>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44</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eaLnBrk="1" fontAlgn="auto" hangingPunct="1">
              <a:spcAft>
                <a:spcPts val="0"/>
              </a:spcAft>
              <a:buFont typeface="Wingdings 3" pitchFamily="18" charset="2"/>
              <a:buNone/>
              <a:defRPr/>
            </a:pPr>
            <a:endParaRPr lang="en-CA" sz="2400" b="1" dirty="0" smtClean="0">
              <a:latin typeface="+mj-lt"/>
            </a:endParaRPr>
          </a:p>
          <a:p>
            <a:pPr marL="365760" indent="-256032" eaLnBrk="1" fontAlgn="auto" hangingPunct="1">
              <a:spcAft>
                <a:spcPts val="0"/>
              </a:spcAft>
              <a:buFont typeface="Wingdings 3" pitchFamily="18" charset="2"/>
              <a:buNone/>
              <a:defRPr/>
            </a:pPr>
            <a:r>
              <a:rPr lang="en-CA" sz="2400" b="1" dirty="0" smtClean="0">
                <a:latin typeface="+mj-lt"/>
              </a:rPr>
              <a:t>Sandra Maygard: 	 </a:t>
            </a:r>
            <a:r>
              <a:rPr lang="en-CA" sz="2400" b="1" dirty="0" smtClean="0">
                <a:solidFill>
                  <a:schemeClr val="tx2"/>
                </a:solidFill>
                <a:latin typeface="+mj-lt"/>
                <a:hlinkClick r:id="rId2"/>
              </a:rPr>
              <a:t>smaygard@aascf.com</a:t>
            </a:r>
            <a:r>
              <a:rPr lang="en-CA" sz="2400" b="1" dirty="0" smtClean="0">
                <a:solidFill>
                  <a:schemeClr val="tx2"/>
                </a:solidFill>
                <a:latin typeface="+mj-lt"/>
              </a:rPr>
              <a:t> </a:t>
            </a:r>
          </a:p>
          <a:p>
            <a:pPr marL="365760" indent="-256032" eaLnBrk="1" fontAlgn="auto" hangingPunct="1">
              <a:spcAft>
                <a:spcPts val="0"/>
              </a:spcAft>
              <a:buFont typeface="Wingdings 3" pitchFamily="18" charset="2"/>
              <a:buNone/>
              <a:defRPr/>
            </a:pPr>
            <a:r>
              <a:rPr lang="en-CA" sz="2400" b="1" dirty="0" smtClean="0">
                <a:solidFill>
                  <a:schemeClr val="tx2"/>
                </a:solidFill>
                <a:latin typeface="+mj-lt"/>
              </a:rPr>
              <a:t>					</a:t>
            </a:r>
            <a:r>
              <a:rPr lang="en-CA" sz="2400" b="1" dirty="0" smtClean="0">
                <a:latin typeface="+mj-lt"/>
              </a:rPr>
              <a:t>780-451-0898</a:t>
            </a:r>
          </a:p>
          <a:p>
            <a:pPr marL="365760" indent="-256032" eaLnBrk="1" fontAlgn="auto" hangingPunct="1">
              <a:spcAft>
                <a:spcPts val="0"/>
              </a:spcAft>
              <a:buFont typeface="Wingdings 3" pitchFamily="18" charset="2"/>
              <a:buNone/>
              <a:defRPr/>
            </a:pPr>
            <a:endParaRPr lang="en-CA" sz="2400" b="1" dirty="0" smtClean="0">
              <a:latin typeface="+mj-lt"/>
            </a:endParaRPr>
          </a:p>
          <a:p>
            <a:pPr>
              <a:buNone/>
            </a:pPr>
            <a:endParaRPr lang="en-CA" sz="2400" b="1" dirty="0" smtClean="0">
              <a:latin typeface="+mj-lt"/>
            </a:endParaRPr>
          </a:p>
          <a:p>
            <a:pPr>
              <a:buNone/>
            </a:pPr>
            <a:r>
              <a:rPr lang="en-CA" sz="2400" b="1" dirty="0" smtClean="0">
                <a:latin typeface="+mj-lt"/>
              </a:rPr>
              <a:t>Kim Spicer: 	</a:t>
            </a:r>
            <a:r>
              <a:rPr lang="en-US" sz="2400" b="1" dirty="0" smtClean="0">
                <a:latin typeface="+mj-lt"/>
              </a:rPr>
              <a:t> </a:t>
            </a:r>
            <a:r>
              <a:rPr lang="en-CA" sz="2400" b="1" dirty="0" smtClean="0">
                <a:latin typeface="+mj-lt"/>
                <a:hlinkClick r:id="rId3"/>
              </a:rPr>
              <a:t>kimberly.spicer@gov.ab.ca</a:t>
            </a:r>
            <a:endParaRPr lang="en-CA" sz="2400" b="1" dirty="0" smtClean="0">
              <a:latin typeface="+mj-lt"/>
            </a:endParaRPr>
          </a:p>
          <a:p>
            <a:pPr>
              <a:buNone/>
            </a:pPr>
            <a:r>
              <a:rPr lang="en-CA" sz="2400" b="1" dirty="0" smtClean="0">
                <a:latin typeface="+mj-lt"/>
              </a:rPr>
              <a:t>					780-643-9429</a:t>
            </a:r>
          </a:p>
          <a:p>
            <a:pPr>
              <a:buNone/>
            </a:pPr>
            <a:endParaRPr lang="en-US" sz="2400" b="1" dirty="0" smtClean="0">
              <a:latin typeface="+mj-lt"/>
            </a:endParaRPr>
          </a:p>
          <a:p>
            <a:pPr>
              <a:buNone/>
            </a:pPr>
            <a:r>
              <a:rPr lang="en-US" sz="2400" b="1" dirty="0" smtClean="0">
                <a:latin typeface="+mj-lt"/>
              </a:rPr>
              <a:t> </a:t>
            </a:r>
            <a:endParaRPr lang="en-CA" sz="2400" dirty="0" smtClean="0">
              <a:solidFill>
                <a:schemeClr val="tx2"/>
              </a:solidFill>
              <a:latin typeface="+mj-lt"/>
            </a:endParaRPr>
          </a:p>
        </p:txBody>
      </p:sp>
      <p:sp>
        <p:nvSpPr>
          <p:cNvPr id="3" name="Title 2"/>
          <p:cNvSpPr>
            <a:spLocks noGrp="1"/>
          </p:cNvSpPr>
          <p:nvPr>
            <p:ph type="title"/>
          </p:nvPr>
        </p:nvSpPr>
        <p:spPr>
          <a:xfrm>
            <a:off x="152400" y="274638"/>
            <a:ext cx="8534400" cy="1143000"/>
          </a:xfrm>
        </p:spPr>
        <p:txBody>
          <a:bodyPr/>
          <a:lstStyle/>
          <a:p>
            <a:pPr eaLnBrk="1" fontAlgn="auto" hangingPunct="1">
              <a:spcAft>
                <a:spcPts val="0"/>
              </a:spcAft>
              <a:defRPr/>
            </a:pPr>
            <a:r>
              <a:rPr lang="en-CA" dirty="0" smtClean="0"/>
              <a:t>Contact Information</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45</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500"/>
          </a:xfrm>
        </p:spPr>
        <p:txBody>
          <a:bodyPr/>
          <a:lstStyle/>
          <a:p>
            <a:pPr>
              <a:buNone/>
            </a:pPr>
            <a:r>
              <a:rPr lang="en-CA" sz="1400" dirty="0" smtClean="0">
                <a:latin typeface="+mj-lt"/>
              </a:rPr>
              <a:t>AASCF Web-site</a:t>
            </a:r>
            <a:r>
              <a:rPr lang="en-CA" sz="1400" dirty="0" smtClean="0">
                <a:solidFill>
                  <a:schemeClr val="tx2"/>
                </a:solidFill>
                <a:latin typeface="+mj-lt"/>
              </a:rPr>
              <a:t>:  </a:t>
            </a:r>
            <a:r>
              <a:rPr lang="en-CA" sz="1400" u="sng" dirty="0" smtClean="0">
                <a:solidFill>
                  <a:srgbClr val="0033CC"/>
                </a:solidFill>
                <a:latin typeface="+mj-lt"/>
              </a:rPr>
              <a:t>www.aascf.com/ResourceLibrary/OBSD </a:t>
            </a:r>
          </a:p>
          <a:p>
            <a:pPr>
              <a:buNone/>
            </a:pPr>
            <a:endParaRPr lang="en-AU" sz="1400" dirty="0" smtClean="0">
              <a:latin typeface="+mj-lt"/>
            </a:endParaRPr>
          </a:p>
          <a:p>
            <a:pPr>
              <a:buNone/>
            </a:pPr>
            <a:r>
              <a:rPr lang="en-AU" sz="1400" dirty="0" smtClean="0">
                <a:latin typeface="+mj-lt"/>
              </a:rPr>
              <a:t>Casey Foundation – Casey Family Programs:  </a:t>
            </a:r>
            <a:r>
              <a:rPr lang="en-AU" sz="1400" dirty="0" smtClean="0">
                <a:solidFill>
                  <a:srgbClr val="00B0F0"/>
                </a:solidFill>
                <a:latin typeface="+mj-lt"/>
                <a:hlinkClick r:id="rId2"/>
              </a:rPr>
              <a:t>www.casey.org</a:t>
            </a:r>
            <a:endParaRPr lang="en-AU" sz="1400" dirty="0" smtClean="0">
              <a:solidFill>
                <a:srgbClr val="00B0F0"/>
              </a:solidFill>
              <a:latin typeface="+mj-lt"/>
            </a:endParaRPr>
          </a:p>
          <a:p>
            <a:pPr>
              <a:buNone/>
            </a:pPr>
            <a:endParaRPr lang="en-AU" sz="1400" dirty="0" smtClean="0">
              <a:latin typeface="+mj-lt"/>
            </a:endParaRPr>
          </a:p>
          <a:p>
            <a:pPr>
              <a:buNone/>
            </a:pPr>
            <a:r>
              <a:rPr lang="en-AU" sz="1400" dirty="0" smtClean="0">
                <a:latin typeface="+mj-lt"/>
              </a:rPr>
              <a:t>Christopher Bauer Ethics:  </a:t>
            </a:r>
            <a:r>
              <a:rPr lang="en-AU" sz="1400" dirty="0" smtClean="0">
                <a:latin typeface="+mj-lt"/>
                <a:hlinkClick r:id="rId3"/>
              </a:rPr>
              <a:t>www.bauerethicsseminars.com</a:t>
            </a:r>
            <a:endParaRPr lang="en-AU" sz="1400" dirty="0" smtClean="0">
              <a:latin typeface="+mj-lt"/>
            </a:endParaRPr>
          </a:p>
          <a:p>
            <a:pPr>
              <a:buNone/>
            </a:pPr>
            <a:endParaRPr lang="en-AU" sz="1400" dirty="0" smtClean="0">
              <a:latin typeface="+mj-lt"/>
            </a:endParaRPr>
          </a:p>
          <a:p>
            <a:pPr>
              <a:buNone/>
            </a:pPr>
            <a:r>
              <a:rPr lang="en-AU" sz="1400" dirty="0" smtClean="0">
                <a:latin typeface="+mj-lt"/>
              </a:rPr>
              <a:t>Department of Human Services:  </a:t>
            </a:r>
            <a:r>
              <a:rPr lang="en-US" sz="1400" dirty="0" smtClean="0">
                <a:latin typeface="+mj-lt"/>
                <a:hlinkClick r:id="rId4"/>
              </a:rPr>
              <a:t>http://humanservices.alberta.ca/family-community/15156.html</a:t>
            </a:r>
            <a:endParaRPr lang="en-US" sz="1400" dirty="0" smtClean="0">
              <a:latin typeface="+mj-lt"/>
            </a:endParaRPr>
          </a:p>
          <a:p>
            <a:pPr>
              <a:buNone/>
            </a:pPr>
            <a:endParaRPr lang="en-US" sz="1400" dirty="0" smtClean="0">
              <a:latin typeface="+mj-lt"/>
            </a:endParaRPr>
          </a:p>
          <a:p>
            <a:pPr>
              <a:buNone/>
            </a:pPr>
            <a:r>
              <a:rPr lang="en-US" sz="1400" dirty="0" smtClean="0">
                <a:latin typeface="+mj-lt"/>
              </a:rPr>
              <a:t>Family-Centered Services Project , </a:t>
            </a:r>
            <a:r>
              <a:rPr lang="en-AU" sz="1400" dirty="0" smtClean="0">
                <a:latin typeface="+mj-lt"/>
              </a:rPr>
              <a:t>Dr. Bill Madsen:</a:t>
            </a:r>
            <a:r>
              <a:rPr lang="en-US" sz="1400" dirty="0" smtClean="0">
                <a:latin typeface="+mj-lt"/>
                <a:hlinkClick r:id="rId5"/>
              </a:rPr>
              <a:t>www.family-centeredservices.org</a:t>
            </a:r>
            <a:endParaRPr lang="en-US" sz="1400" dirty="0" smtClean="0">
              <a:solidFill>
                <a:schemeClr val="tx2">
                  <a:lumMod val="60000"/>
                  <a:lumOff val="40000"/>
                </a:schemeClr>
              </a:solidFill>
              <a:latin typeface="+mj-lt"/>
            </a:endParaRPr>
          </a:p>
          <a:p>
            <a:pPr marL="365125" lvl="1" indent="-255588">
              <a:spcBef>
                <a:spcPts val="400"/>
              </a:spcBef>
              <a:buSzPct val="68000"/>
              <a:buNone/>
            </a:pPr>
            <a:endParaRPr lang="en-CA" sz="1400" dirty="0" smtClean="0">
              <a:latin typeface="+mj-lt"/>
            </a:endParaRPr>
          </a:p>
          <a:p>
            <a:pPr marL="365125" lvl="1" indent="-255588">
              <a:spcBef>
                <a:spcPts val="400"/>
              </a:spcBef>
              <a:buSzPct val="68000"/>
              <a:buNone/>
            </a:pPr>
            <a:r>
              <a:rPr lang="en-CA" sz="1400" dirty="0" err="1" smtClean="0">
                <a:latin typeface="+mj-lt"/>
              </a:rPr>
              <a:t>Ktunaxa</a:t>
            </a:r>
            <a:r>
              <a:rPr lang="en-CA" sz="1400" dirty="0" smtClean="0">
                <a:latin typeface="+mj-lt"/>
              </a:rPr>
              <a:t> </a:t>
            </a:r>
            <a:r>
              <a:rPr lang="en-CA" sz="1400" dirty="0" err="1" smtClean="0">
                <a:latin typeface="+mj-lt"/>
              </a:rPr>
              <a:t>Kinbasket</a:t>
            </a:r>
            <a:r>
              <a:rPr lang="en-CA" sz="1400" dirty="0" smtClean="0">
                <a:latin typeface="+mj-lt"/>
              </a:rPr>
              <a:t> Child &amp; Family Services Society (KKCFSS) </a:t>
            </a:r>
            <a:r>
              <a:rPr lang="en-CA" sz="1400" dirty="0" smtClean="0">
                <a:latin typeface="+mj-lt"/>
                <a:hlinkClick r:id="rId6"/>
              </a:rPr>
              <a:t>http://www.slideserve.com/adamdaniel/before-and-after-signs-of-safety-child-protection-in-the-aboriginal-community</a:t>
            </a:r>
            <a:endParaRPr lang="en-CA" sz="1400" dirty="0" smtClean="0">
              <a:latin typeface="+mj-lt"/>
            </a:endParaRPr>
          </a:p>
          <a:p>
            <a:pPr marL="365125" lvl="1" indent="-255588">
              <a:spcBef>
                <a:spcPts val="400"/>
              </a:spcBef>
              <a:buSzPct val="68000"/>
              <a:buNone/>
            </a:pPr>
            <a:endParaRPr lang="en-CA" sz="1400" dirty="0" smtClean="0">
              <a:latin typeface="+mj-lt"/>
            </a:endParaRPr>
          </a:p>
          <a:p>
            <a:pPr marL="365125" lvl="1" indent="-255588">
              <a:spcBef>
                <a:spcPts val="400"/>
              </a:spcBef>
              <a:buSzPct val="68000"/>
              <a:buNone/>
            </a:pPr>
            <a:r>
              <a:rPr lang="en-CA" sz="1400" dirty="0" smtClean="0">
                <a:latin typeface="+mj-lt"/>
              </a:rPr>
              <a:t>OBSD Vignettes:  </a:t>
            </a:r>
            <a:r>
              <a:rPr lang="en-CA" sz="1400" u="sng" dirty="0" smtClean="0">
                <a:solidFill>
                  <a:srgbClr val="0033CC"/>
                </a:solidFill>
                <a:latin typeface="+mj-lt"/>
              </a:rPr>
              <a:t>www.aascf.com/ResourceLibrary/OBSD/forums and presentations</a:t>
            </a:r>
          </a:p>
          <a:p>
            <a:pPr marL="365125" lvl="1" indent="-255588">
              <a:spcBef>
                <a:spcPts val="400"/>
              </a:spcBef>
              <a:buSzPct val="68000"/>
              <a:buNone/>
            </a:pPr>
            <a:endParaRPr lang="en-CA" sz="1400" dirty="0" smtClean="0">
              <a:latin typeface="+mj-lt"/>
            </a:endParaRPr>
          </a:p>
          <a:p>
            <a:pPr marL="365125" lvl="1" indent="-255588">
              <a:spcBef>
                <a:spcPts val="400"/>
              </a:spcBef>
              <a:buSzPct val="68000"/>
              <a:buNone/>
            </a:pPr>
            <a:r>
              <a:rPr lang="en-CA" sz="1400" dirty="0" smtClean="0">
                <a:latin typeface="+mj-lt"/>
              </a:rPr>
              <a:t>Signs of Safety:</a:t>
            </a:r>
            <a:r>
              <a:rPr lang="en-CA" sz="1400" b="1" dirty="0" smtClean="0">
                <a:latin typeface="+mj-lt"/>
              </a:rPr>
              <a:t> </a:t>
            </a:r>
            <a:r>
              <a:rPr lang="en-CA" sz="1400" dirty="0" smtClean="0">
                <a:solidFill>
                  <a:srgbClr val="0033CC"/>
                </a:solidFill>
                <a:latin typeface="+mj-lt"/>
                <a:hlinkClick r:id="rId7"/>
              </a:rPr>
              <a:t>www.signsofsafety.net</a:t>
            </a:r>
            <a:endParaRPr lang="en-CA" sz="1400" dirty="0" smtClean="0">
              <a:solidFill>
                <a:srgbClr val="0033CC"/>
              </a:solidFill>
              <a:latin typeface="+mj-lt"/>
            </a:endParaRPr>
          </a:p>
          <a:p>
            <a:pPr marL="365125" lvl="1" indent="-255588">
              <a:spcBef>
                <a:spcPts val="400"/>
              </a:spcBef>
              <a:buSzPct val="68000"/>
              <a:buNone/>
            </a:pPr>
            <a:endParaRPr lang="en-CA" sz="1400" dirty="0" smtClean="0">
              <a:solidFill>
                <a:srgbClr val="0033CC"/>
              </a:solidFill>
              <a:latin typeface="+mj-lt"/>
            </a:endParaRPr>
          </a:p>
          <a:p>
            <a:pPr marL="365125" lvl="1" indent="-255588">
              <a:spcBef>
                <a:spcPts val="400"/>
              </a:spcBef>
              <a:buSzPct val="68000"/>
              <a:buNone/>
            </a:pPr>
            <a:r>
              <a:rPr lang="en-CA" sz="1400" dirty="0" smtClean="0">
                <a:latin typeface="+mj-lt"/>
              </a:rPr>
              <a:t>United Nations Convention on the Rights of the Child </a:t>
            </a:r>
            <a:r>
              <a:rPr lang="en-CA" sz="1400" u="sng" dirty="0" smtClean="0">
                <a:latin typeface="+mj-lt"/>
                <a:hlinkClick r:id="rId8"/>
              </a:rPr>
              <a:t>http://www2.ohchr.org/english/law/crc.htm</a:t>
            </a:r>
            <a:endParaRPr lang="en-CA" sz="1400" i="1" dirty="0" smtClean="0">
              <a:latin typeface="+mj-lt"/>
            </a:endParaRPr>
          </a:p>
          <a:p>
            <a:pPr marL="365125" lvl="1" indent="-255588">
              <a:spcBef>
                <a:spcPts val="400"/>
              </a:spcBef>
              <a:buSzPct val="68000"/>
              <a:buNone/>
            </a:pPr>
            <a:endParaRPr lang="en-CA" sz="1400" dirty="0" smtClean="0">
              <a:solidFill>
                <a:srgbClr val="0033CC"/>
              </a:solidFill>
              <a:latin typeface="+mj-lt"/>
            </a:endParaRPr>
          </a:p>
          <a:p>
            <a:pPr marL="365125" lvl="1" indent="-255588">
              <a:spcBef>
                <a:spcPts val="400"/>
              </a:spcBef>
              <a:buSzPct val="68000"/>
              <a:buNone/>
            </a:pPr>
            <a:endParaRPr lang="en-CA" sz="1600" dirty="0" smtClean="0">
              <a:latin typeface="+mj-lt"/>
            </a:endParaRPr>
          </a:p>
          <a:p>
            <a:pPr marL="365125" lvl="1" indent="-255588">
              <a:spcBef>
                <a:spcPts val="400"/>
              </a:spcBef>
              <a:buSzPct val="68000"/>
              <a:buNone/>
            </a:pPr>
            <a:endParaRPr lang="en-CA" sz="1600" u="sng" dirty="0" smtClean="0">
              <a:solidFill>
                <a:srgbClr val="0033CC"/>
              </a:solidFill>
              <a:latin typeface="+mj-lt"/>
            </a:endParaRPr>
          </a:p>
          <a:p>
            <a:pPr marL="365125" lvl="1" indent="-255588">
              <a:spcBef>
                <a:spcPts val="400"/>
              </a:spcBef>
              <a:buSzPct val="68000"/>
              <a:buNone/>
            </a:pPr>
            <a:endParaRPr lang="en-CA" sz="1600" u="sng" dirty="0" smtClean="0">
              <a:solidFill>
                <a:srgbClr val="0033CC"/>
              </a:solidFill>
              <a:latin typeface="+mj-lt"/>
            </a:endParaRPr>
          </a:p>
          <a:p>
            <a:pPr>
              <a:buNone/>
            </a:pPr>
            <a:endParaRPr lang="en-US" sz="1600" dirty="0" smtClean="0">
              <a:latin typeface="+mj-lt"/>
            </a:endParaRPr>
          </a:p>
          <a:p>
            <a:pPr>
              <a:buNone/>
            </a:pPr>
            <a:endParaRPr lang="en-US" sz="1600" dirty="0" smtClean="0">
              <a:latin typeface="+mj-lt"/>
            </a:endParaRPr>
          </a:p>
          <a:p>
            <a:pPr>
              <a:buFont typeface="Wingdings" pitchFamily="2" charset="2"/>
              <a:buNone/>
            </a:pPr>
            <a:r>
              <a:rPr lang="en-AU" sz="1600" dirty="0" smtClean="0">
                <a:latin typeface="+mj-lt"/>
              </a:rPr>
              <a:t> </a:t>
            </a:r>
          </a:p>
          <a:p>
            <a:endParaRPr lang="en-CA" sz="2000" dirty="0"/>
          </a:p>
        </p:txBody>
      </p:sp>
      <p:sp>
        <p:nvSpPr>
          <p:cNvPr id="3" name="Title 2"/>
          <p:cNvSpPr>
            <a:spLocks noGrp="1"/>
          </p:cNvSpPr>
          <p:nvPr>
            <p:ph type="title"/>
          </p:nvPr>
        </p:nvSpPr>
        <p:spPr>
          <a:xfrm>
            <a:off x="0" y="0"/>
            <a:ext cx="8686800" cy="762000"/>
          </a:xfrm>
        </p:spPr>
        <p:txBody>
          <a:bodyPr/>
          <a:lstStyle/>
          <a:p>
            <a:r>
              <a:rPr lang="en-CA" dirty="0" smtClean="0"/>
              <a:t>Resources</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46</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4"/>
          <p:cNvGraphicFramePr>
            <a:graphicFrameLocks noChangeAspect="1"/>
          </p:cNvGraphicFramePr>
          <p:nvPr/>
        </p:nvGraphicFramePr>
        <p:xfrm>
          <a:off x="1143000" y="0"/>
          <a:ext cx="6781800" cy="6858000"/>
        </p:xfrm>
        <a:graphic>
          <a:graphicData uri="http://schemas.openxmlformats.org/presentationml/2006/ole">
            <p:oleObj spid="_x0000_s1035" name="Visio" r:id="rId4" imgW="7804099" imgH="12813792" progId="">
              <p:embed/>
            </p:oleObj>
          </a:graphicData>
        </a:graphic>
      </p:graphicFrame>
      <p:sp>
        <p:nvSpPr>
          <p:cNvPr id="3" name="Slide Number Placeholder 2"/>
          <p:cNvSpPr>
            <a:spLocks noGrp="1"/>
          </p:cNvSpPr>
          <p:nvPr>
            <p:ph type="sldNum" sz="quarter" idx="12"/>
          </p:nvPr>
        </p:nvSpPr>
        <p:spPr/>
        <p:txBody>
          <a:bodyPr/>
          <a:lstStyle/>
          <a:p>
            <a:pPr>
              <a:defRPr/>
            </a:pPr>
            <a:fld id="{95E0F5BE-A4D9-4917-B220-9F7EE5510919}" type="slidenum">
              <a:rPr lang="en-US" smtClean="0"/>
              <a:pPr>
                <a:defRPr/>
              </a:pPr>
              <a:t>5</a:t>
            </a:fld>
            <a:endParaRPr lang="en-US" dirty="0"/>
          </a:p>
        </p:txBody>
      </p:sp>
      <p:sp>
        <p:nvSpPr>
          <p:cNvPr id="4" name="Footer Placeholder 3"/>
          <p:cNvSpPr>
            <a:spLocks noGrp="1"/>
          </p:cNvSpPr>
          <p:nvPr>
            <p:ph type="ftr" sz="quarter" idx="11"/>
          </p:nvPr>
        </p:nvSpPr>
        <p:spPr/>
        <p:txBody>
          <a:bodyPr/>
          <a:lstStyle/>
          <a:p>
            <a:pPr>
              <a:defRPr/>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0" y="1481328"/>
            <a:ext cx="8915400" cy="4525963"/>
          </a:xfrm>
        </p:spPr>
        <p:txBody>
          <a:bodyPr>
            <a:normAutofit/>
          </a:bodyPr>
          <a:lstStyle/>
          <a:p>
            <a:pPr marL="883793">
              <a:buNone/>
              <a:tabLst>
                <a:tab pos="214313" algn="l"/>
              </a:tabLst>
            </a:pPr>
            <a:endParaRPr lang="en-US" sz="2400" dirty="0" smtClean="0">
              <a:latin typeface="+mj-lt"/>
            </a:endParaRPr>
          </a:p>
          <a:p>
            <a:pPr marL="883793">
              <a:buNone/>
              <a:tabLst>
                <a:tab pos="214313" algn="l"/>
              </a:tabLst>
            </a:pPr>
            <a:r>
              <a:rPr lang="en-US" sz="2400" dirty="0" smtClean="0">
                <a:latin typeface="+mj-lt"/>
              </a:rPr>
              <a:t>Increased focus on supporting families to build capacity </a:t>
            </a:r>
          </a:p>
          <a:p>
            <a:pPr marL="883793">
              <a:buNone/>
              <a:tabLst>
                <a:tab pos="214313" algn="l"/>
              </a:tabLst>
            </a:pPr>
            <a:endParaRPr lang="en-US" sz="2400" dirty="0" smtClean="0">
              <a:latin typeface="+mj-lt"/>
            </a:endParaRPr>
          </a:p>
          <a:p>
            <a:pPr marL="883793">
              <a:buNone/>
              <a:tabLst>
                <a:tab pos="214313" algn="l"/>
              </a:tabLst>
            </a:pPr>
            <a:r>
              <a:rPr lang="en-US" sz="2400" dirty="0" smtClean="0">
                <a:latin typeface="+mj-lt"/>
              </a:rPr>
              <a:t>Increased focus on need for permanency for children</a:t>
            </a:r>
          </a:p>
          <a:p>
            <a:pPr marL="883793">
              <a:buNone/>
              <a:tabLst>
                <a:tab pos="214313" algn="l"/>
              </a:tabLst>
            </a:pPr>
            <a:endParaRPr lang="en-US" sz="2400" dirty="0" smtClean="0">
              <a:latin typeface="+mj-lt"/>
            </a:endParaRPr>
          </a:p>
          <a:p>
            <a:pPr marL="883793">
              <a:buNone/>
              <a:tabLst>
                <a:tab pos="214313" algn="l"/>
              </a:tabLst>
            </a:pPr>
            <a:r>
              <a:rPr lang="en-US" sz="2400" dirty="0" smtClean="0">
                <a:latin typeface="+mj-lt"/>
              </a:rPr>
              <a:t>Meaningful consultation with Aboriginal communities</a:t>
            </a:r>
          </a:p>
          <a:p>
            <a:pPr marL="883793">
              <a:buNone/>
              <a:tabLst>
                <a:tab pos="214313" algn="l"/>
              </a:tabLst>
            </a:pPr>
            <a:endParaRPr lang="en-US" sz="2400" dirty="0" smtClean="0">
              <a:latin typeface="+mj-lt"/>
            </a:endParaRPr>
          </a:p>
          <a:p>
            <a:pPr marL="883793">
              <a:buNone/>
              <a:tabLst>
                <a:tab pos="214313" algn="l"/>
              </a:tabLst>
            </a:pPr>
            <a:r>
              <a:rPr lang="en-US" sz="2400" dirty="0" smtClean="0">
                <a:latin typeface="+mj-lt"/>
              </a:rPr>
              <a:t>Highlighted the importance of Assessment, Collaboration and Engagement</a:t>
            </a:r>
          </a:p>
          <a:p>
            <a:pPr marL="214313" indent="-214313">
              <a:buSzPct val="125000"/>
              <a:tabLst>
                <a:tab pos="214313" algn="l"/>
              </a:tabLst>
            </a:pPr>
            <a:endParaRPr lang="en-US" dirty="0" smtClean="0">
              <a:latin typeface="+mj-lt"/>
            </a:endParaRPr>
          </a:p>
        </p:txBody>
      </p:sp>
      <p:sp>
        <p:nvSpPr>
          <p:cNvPr id="6146" name="Rectangle 2"/>
          <p:cNvSpPr>
            <a:spLocks noGrp="1" noChangeArrowheads="1"/>
          </p:cNvSpPr>
          <p:nvPr>
            <p:ph type="title"/>
          </p:nvPr>
        </p:nvSpPr>
        <p:spPr>
          <a:xfrm>
            <a:off x="0" y="228600"/>
            <a:ext cx="8839200" cy="1219200"/>
          </a:xfrm>
        </p:spPr>
        <p:txBody>
          <a:bodyPr>
            <a:normAutofit/>
          </a:bodyPr>
          <a:lstStyle/>
          <a:p>
            <a:r>
              <a:rPr lang="en-US" sz="2400" dirty="0" smtClean="0"/>
              <a:t>Child,  Youth and  Family Enhancement Act (2004) </a:t>
            </a:r>
            <a:br>
              <a:rPr lang="en-US" sz="2400" dirty="0" smtClean="0"/>
            </a:br>
            <a:r>
              <a:rPr lang="en-US" sz="2400" dirty="0" smtClean="0"/>
              <a:t> A Shift in Casework Practice</a:t>
            </a:r>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6</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0" y="838200"/>
            <a:ext cx="9144000" cy="5168900"/>
          </a:xfrm>
        </p:spPr>
        <p:txBody>
          <a:bodyPr>
            <a:noAutofit/>
          </a:bodyPr>
          <a:lstStyle/>
          <a:p>
            <a:pPr lvl="1" eaLnBrk="1" hangingPunct="1">
              <a:buNone/>
            </a:pPr>
            <a:r>
              <a:rPr lang="en-US" sz="1600" dirty="0" smtClean="0">
                <a:latin typeface="+mj-lt"/>
              </a:rPr>
              <a:t>Embeds the principles of the legislation in the tenets of </a:t>
            </a:r>
            <a:r>
              <a:rPr lang="en-US" sz="1600" u="sng" dirty="0" smtClean="0">
                <a:latin typeface="+mj-lt"/>
              </a:rPr>
              <a:t>assessment</a:t>
            </a:r>
            <a:r>
              <a:rPr lang="en-US" sz="1600" dirty="0" smtClean="0">
                <a:latin typeface="+mj-lt"/>
              </a:rPr>
              <a:t>, </a:t>
            </a:r>
            <a:r>
              <a:rPr lang="en-US" sz="1600" u="sng" dirty="0" smtClean="0">
                <a:latin typeface="+mj-lt"/>
              </a:rPr>
              <a:t>collaboration</a:t>
            </a:r>
            <a:r>
              <a:rPr lang="en-US" sz="1600" dirty="0" smtClean="0">
                <a:latin typeface="+mj-lt"/>
              </a:rPr>
              <a:t>, </a:t>
            </a:r>
            <a:r>
              <a:rPr lang="en-US" sz="1600" u="sng" dirty="0" smtClean="0">
                <a:latin typeface="+mj-lt"/>
              </a:rPr>
              <a:t>engagement </a:t>
            </a:r>
            <a:r>
              <a:rPr lang="en-US" sz="1600" dirty="0" smtClean="0">
                <a:latin typeface="+mj-lt"/>
              </a:rPr>
              <a:t>and </a:t>
            </a:r>
            <a:r>
              <a:rPr lang="en-US" sz="1600" u="sng" dirty="0" smtClean="0">
                <a:latin typeface="+mj-lt"/>
              </a:rPr>
              <a:t>permanency</a:t>
            </a:r>
            <a:r>
              <a:rPr lang="en-US" sz="1600" dirty="0" smtClean="0">
                <a:latin typeface="+mj-lt"/>
              </a:rPr>
              <a:t> for children (including permanent homes for children in care)</a:t>
            </a:r>
          </a:p>
          <a:p>
            <a:pPr lvl="1" eaLnBrk="1" hangingPunct="1">
              <a:buNone/>
            </a:pPr>
            <a:endParaRPr lang="en-US" sz="1600" dirty="0" smtClean="0">
              <a:latin typeface="+mj-lt"/>
            </a:endParaRPr>
          </a:p>
          <a:p>
            <a:pPr lvl="1" eaLnBrk="1" hangingPunct="1">
              <a:buNone/>
            </a:pPr>
            <a:r>
              <a:rPr lang="en-US" sz="1600" dirty="0" smtClean="0">
                <a:latin typeface="+mj-lt"/>
              </a:rPr>
              <a:t>Comprehensive intake and assessment components</a:t>
            </a:r>
          </a:p>
          <a:p>
            <a:pPr lvl="2" eaLnBrk="1" hangingPunct="1"/>
            <a:r>
              <a:rPr lang="en-US" sz="1200" dirty="0" smtClean="0">
                <a:latin typeface="+mj-lt"/>
              </a:rPr>
              <a:t>Increased clarity when moving from assessment to investigation</a:t>
            </a:r>
          </a:p>
          <a:p>
            <a:pPr lvl="2" eaLnBrk="1" hangingPunct="1"/>
            <a:r>
              <a:rPr lang="en-US" sz="1200" dirty="0" smtClean="0">
                <a:latin typeface="+mj-lt"/>
              </a:rPr>
              <a:t>Assessment information directly linked to case planning</a:t>
            </a:r>
          </a:p>
          <a:p>
            <a:pPr lvl="1" eaLnBrk="1" hangingPunct="1">
              <a:buNone/>
            </a:pPr>
            <a:endParaRPr lang="en-US" sz="1600" dirty="0" smtClean="0">
              <a:latin typeface="+mj-lt"/>
            </a:endParaRPr>
          </a:p>
          <a:p>
            <a:pPr lvl="1" eaLnBrk="1" hangingPunct="1">
              <a:buNone/>
            </a:pPr>
            <a:r>
              <a:rPr lang="en-US" sz="1600" dirty="0" smtClean="0">
                <a:latin typeface="+mj-lt"/>
              </a:rPr>
              <a:t>Engagement with families</a:t>
            </a:r>
          </a:p>
          <a:p>
            <a:pPr lvl="2" eaLnBrk="1" hangingPunct="1"/>
            <a:r>
              <a:rPr lang="en-US" sz="1000" dirty="0" smtClean="0">
                <a:latin typeface="+mj-lt"/>
              </a:rPr>
              <a:t>More time to develop relationships leads to quality decisions</a:t>
            </a:r>
          </a:p>
          <a:p>
            <a:pPr lvl="2" eaLnBrk="1" hangingPunct="1"/>
            <a:r>
              <a:rPr lang="en-US" sz="1000" dirty="0" smtClean="0">
                <a:latin typeface="+mj-lt"/>
              </a:rPr>
              <a:t>Plans developed with everyone involved in multi-disciplinary case conferences</a:t>
            </a:r>
          </a:p>
          <a:p>
            <a:pPr lvl="2" eaLnBrk="1" hangingPunct="1"/>
            <a:r>
              <a:rPr lang="en-US" sz="1000" dirty="0" smtClean="0">
                <a:latin typeface="+mj-lt"/>
              </a:rPr>
              <a:t>Importance placed on all parties working together, led primarily by family/child and caseworker</a:t>
            </a:r>
          </a:p>
          <a:p>
            <a:pPr lvl="1" eaLnBrk="1" hangingPunct="1">
              <a:buNone/>
            </a:pPr>
            <a:endParaRPr lang="en-US" sz="1600" dirty="0" smtClean="0">
              <a:latin typeface="+mj-lt"/>
            </a:endParaRPr>
          </a:p>
          <a:p>
            <a:pPr marL="522288" lvl="1" eaLnBrk="1" hangingPunct="1">
              <a:buNone/>
            </a:pPr>
            <a:r>
              <a:rPr lang="en-US" sz="1600" dirty="0" smtClean="0">
                <a:latin typeface="+mj-lt"/>
              </a:rPr>
              <a:t>Child-centered, family-focused , outcomes with measurable indicators </a:t>
            </a:r>
          </a:p>
          <a:p>
            <a:pPr marL="522288" lvl="1" eaLnBrk="1" hangingPunct="1"/>
            <a:endParaRPr lang="en-US" sz="1600" dirty="0" smtClean="0">
              <a:latin typeface="+mj-lt"/>
            </a:endParaRPr>
          </a:p>
          <a:p>
            <a:pPr marL="522288" lvl="1" eaLnBrk="1" hangingPunct="1">
              <a:buNone/>
            </a:pPr>
            <a:r>
              <a:rPr lang="en-US" sz="1600" dirty="0" smtClean="0">
                <a:latin typeface="+mj-lt"/>
              </a:rPr>
              <a:t>Provides for mandatory decision points and supervisory consultation, based on best practice</a:t>
            </a:r>
          </a:p>
          <a:p>
            <a:pPr marL="522288" lvl="1" eaLnBrk="1" hangingPunct="1"/>
            <a:endParaRPr lang="en-US" sz="1600" dirty="0" smtClean="0">
              <a:latin typeface="+mj-lt"/>
            </a:endParaRPr>
          </a:p>
          <a:p>
            <a:pPr marL="522288" lvl="1" eaLnBrk="1" hangingPunct="1">
              <a:buNone/>
            </a:pPr>
            <a:r>
              <a:rPr lang="en-US" sz="1600" dirty="0" smtClean="0">
                <a:latin typeface="+mj-lt"/>
              </a:rPr>
              <a:t>Early/ meaningful involvement of First Nations Band Designate/Métis Resource Person</a:t>
            </a:r>
          </a:p>
          <a:p>
            <a:pPr marL="522288" lvl="1" eaLnBrk="1" hangingPunct="1">
              <a:buNone/>
            </a:pPr>
            <a:endParaRPr lang="en-US" sz="1600" dirty="0" smtClean="0">
              <a:latin typeface="+mj-lt"/>
            </a:endParaRPr>
          </a:p>
          <a:p>
            <a:pPr marL="522288" lvl="1" eaLnBrk="1" hangingPunct="1">
              <a:buNone/>
            </a:pPr>
            <a:r>
              <a:rPr lang="en-US" sz="1600" dirty="0" smtClean="0">
                <a:latin typeface="+mj-lt"/>
              </a:rPr>
              <a:t>Moves from “brokering” to a “social work” role with children and families</a:t>
            </a:r>
          </a:p>
          <a:p>
            <a:pPr lvl="1" eaLnBrk="1" hangingPunct="1">
              <a:buNone/>
            </a:pPr>
            <a:endParaRPr lang="en-US" sz="1600" dirty="0" smtClean="0">
              <a:latin typeface="+mj-lt"/>
            </a:endParaRPr>
          </a:p>
          <a:p>
            <a:pPr marL="522288" lvl="1" eaLnBrk="1" hangingPunct="1">
              <a:buNone/>
            </a:pPr>
            <a:endParaRPr lang="en-US" sz="1600" dirty="0" smtClean="0">
              <a:latin typeface="+mj-lt"/>
            </a:endParaRPr>
          </a:p>
          <a:p>
            <a:pPr lvl="1" eaLnBrk="1" hangingPunct="1">
              <a:buNone/>
            </a:pPr>
            <a:endParaRPr lang="en-US" sz="1600" dirty="0" smtClean="0">
              <a:latin typeface="+mj-lt"/>
            </a:endParaRPr>
          </a:p>
          <a:p>
            <a:pPr lvl="1" eaLnBrk="1" hangingPunct="1">
              <a:buNone/>
            </a:pPr>
            <a:endParaRPr lang="en-US" sz="1600" dirty="0" smtClean="0">
              <a:latin typeface="+mj-lt"/>
            </a:endParaRPr>
          </a:p>
          <a:p>
            <a:pPr lvl="1" eaLnBrk="1" hangingPunct="1">
              <a:buNone/>
            </a:pPr>
            <a:endParaRPr lang="en-US" sz="1600" dirty="0" smtClean="0">
              <a:latin typeface="+mj-lt"/>
            </a:endParaRPr>
          </a:p>
          <a:p>
            <a:pPr lvl="1" eaLnBrk="1" hangingPunct="1"/>
            <a:endParaRPr lang="en-US" sz="1600" dirty="0" smtClean="0">
              <a:latin typeface="+mj-lt"/>
            </a:endParaRPr>
          </a:p>
          <a:p>
            <a:pPr lvl="1" eaLnBrk="1" hangingPunct="1"/>
            <a:endParaRPr lang="en-US" sz="1600" dirty="0" smtClean="0">
              <a:latin typeface="+mj-lt"/>
            </a:endParaRPr>
          </a:p>
          <a:p>
            <a:pPr marL="0" indent="0" eaLnBrk="1" hangingPunct="1"/>
            <a:endParaRPr lang="en-US" sz="1600" dirty="0" smtClean="0">
              <a:latin typeface="+mj-lt"/>
            </a:endParaRPr>
          </a:p>
          <a:p>
            <a:pPr lvl="1" eaLnBrk="1" hangingPunct="1"/>
            <a:endParaRPr lang="en-US" sz="1600" dirty="0" smtClean="0">
              <a:latin typeface="+mj-lt"/>
            </a:endParaRPr>
          </a:p>
          <a:p>
            <a:pPr marL="0" indent="0" eaLnBrk="1" hangingPunct="1"/>
            <a:endParaRPr lang="en-US" sz="1600" dirty="0" smtClean="0">
              <a:latin typeface="+mj-lt"/>
            </a:endParaRPr>
          </a:p>
        </p:txBody>
      </p:sp>
      <p:sp>
        <p:nvSpPr>
          <p:cNvPr id="9218" name="Rectangle 2"/>
          <p:cNvSpPr>
            <a:spLocks noGrp="1" noChangeArrowheads="1"/>
          </p:cNvSpPr>
          <p:nvPr>
            <p:ph type="title"/>
          </p:nvPr>
        </p:nvSpPr>
        <p:spPr>
          <a:xfrm>
            <a:off x="0" y="0"/>
            <a:ext cx="9144000" cy="838200"/>
          </a:xfrm>
        </p:spPr>
        <p:txBody>
          <a:bodyPr>
            <a:normAutofit fontScale="90000"/>
          </a:bodyPr>
          <a:lstStyle/>
          <a:p>
            <a:pPr algn="ctr" eaLnBrk="1" hangingPunct="1"/>
            <a:r>
              <a:rPr lang="en-US" dirty="0" smtClean="0"/>
              <a:t>Casework Practice Model (CWPM) </a:t>
            </a:r>
            <a:r>
              <a:rPr lang="en-US" sz="1800" dirty="0" smtClean="0"/>
              <a:t>(2006)</a:t>
            </a:r>
            <a:endParaRPr lang="en-US" dirty="0" smtClean="0">
              <a:solidFill>
                <a:srgbClr val="381E80"/>
              </a:solidFill>
            </a:endParaRPr>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7</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a:xfrm>
            <a:off x="0" y="990600"/>
            <a:ext cx="9144000" cy="5016500"/>
          </a:xfrm>
        </p:spPr>
        <p:txBody>
          <a:bodyPr/>
          <a:lstStyle/>
          <a:p>
            <a:pPr eaLnBrk="1" hangingPunct="1">
              <a:defRPr/>
            </a:pPr>
            <a:r>
              <a:rPr lang="en-US" sz="1600" dirty="0" smtClean="0">
                <a:latin typeface="+mj-lt"/>
              </a:rPr>
              <a:t>To </a:t>
            </a:r>
            <a:r>
              <a:rPr lang="en-US" sz="1600" b="1" dirty="0" smtClean="0">
                <a:latin typeface="+mj-lt"/>
              </a:rPr>
              <a:t>improve effectiveness </a:t>
            </a:r>
            <a:r>
              <a:rPr lang="en-US" sz="1600" dirty="0" smtClean="0">
                <a:latin typeface="+mj-lt"/>
              </a:rPr>
              <a:t>of services that children/ families receive/experience as they move in and out of the child intervention system</a:t>
            </a:r>
          </a:p>
          <a:p>
            <a:pPr eaLnBrk="1" hangingPunct="1">
              <a:defRPr/>
            </a:pPr>
            <a:endParaRPr lang="en-US" sz="1600" dirty="0" smtClean="0">
              <a:latin typeface="+mj-lt"/>
            </a:endParaRPr>
          </a:p>
          <a:p>
            <a:pPr eaLnBrk="1" hangingPunct="1">
              <a:defRPr/>
            </a:pPr>
            <a:r>
              <a:rPr lang="en-US" sz="1600" dirty="0" smtClean="0">
                <a:latin typeface="+mj-lt"/>
              </a:rPr>
              <a:t>To provide agencies, communities and caregivers </a:t>
            </a:r>
            <a:r>
              <a:rPr lang="en-US" sz="1600" b="1" dirty="0" smtClean="0">
                <a:latin typeface="+mj-lt"/>
              </a:rPr>
              <a:t>more flexibility to respond </a:t>
            </a:r>
            <a:r>
              <a:rPr lang="en-US" sz="1600" dirty="0" smtClean="0">
                <a:latin typeface="+mj-lt"/>
              </a:rPr>
              <a:t>to the unique needs of children and families, while focusing on intended outcomes and better supporting innovative practice</a:t>
            </a:r>
          </a:p>
          <a:p>
            <a:pPr eaLnBrk="1" hangingPunct="1">
              <a:defRPr/>
            </a:pPr>
            <a:endParaRPr lang="en-US" sz="1600" dirty="0" smtClean="0">
              <a:latin typeface="+mj-lt"/>
            </a:endParaRPr>
          </a:p>
          <a:p>
            <a:pPr eaLnBrk="1" hangingPunct="1">
              <a:defRPr/>
            </a:pPr>
            <a:r>
              <a:rPr lang="en-US" sz="1600" dirty="0" smtClean="0">
                <a:latin typeface="+mj-lt"/>
              </a:rPr>
              <a:t>To use </a:t>
            </a:r>
            <a:r>
              <a:rPr lang="en-US" sz="1600" b="1" dirty="0" smtClean="0">
                <a:latin typeface="+mj-lt"/>
              </a:rPr>
              <a:t>outcomes data to align the work </a:t>
            </a:r>
            <a:r>
              <a:rPr lang="en-US" sz="1600" dirty="0" smtClean="0">
                <a:latin typeface="+mj-lt"/>
              </a:rPr>
              <a:t>between the formal child intervention system, community agencies and caregivers</a:t>
            </a:r>
          </a:p>
          <a:p>
            <a:pPr eaLnBrk="1" hangingPunct="1">
              <a:buNone/>
              <a:defRPr/>
            </a:pPr>
            <a:endParaRPr lang="en-US" sz="1600" dirty="0" smtClean="0">
              <a:latin typeface="+mj-lt"/>
            </a:endParaRPr>
          </a:p>
          <a:p>
            <a:pPr marL="365760" indent="-256032" eaLnBrk="1" fontAlgn="auto" hangingPunct="1">
              <a:spcAft>
                <a:spcPts val="0"/>
              </a:spcAft>
              <a:buFont typeface="Wingdings 3"/>
              <a:buChar char=""/>
              <a:defRPr/>
            </a:pPr>
            <a:r>
              <a:rPr lang="en-US" sz="1600" dirty="0" smtClean="0">
                <a:latin typeface="+mj-lt"/>
              </a:rPr>
              <a:t>To develop a </a:t>
            </a:r>
            <a:r>
              <a:rPr lang="en-US" sz="1600" b="1" dirty="0" smtClean="0">
                <a:latin typeface="+mj-lt"/>
              </a:rPr>
              <a:t>community quality improvement </a:t>
            </a:r>
            <a:r>
              <a:rPr lang="en-US" sz="1600" dirty="0" smtClean="0">
                <a:latin typeface="+mj-lt"/>
              </a:rPr>
              <a:t>and </a:t>
            </a:r>
            <a:r>
              <a:rPr lang="en-US" sz="1600" b="1" dirty="0" smtClean="0">
                <a:latin typeface="+mj-lt"/>
              </a:rPr>
              <a:t>learning process</a:t>
            </a:r>
            <a:r>
              <a:rPr lang="en-US" sz="1600" dirty="0" smtClean="0">
                <a:latin typeface="+mj-lt"/>
              </a:rPr>
              <a:t> that will continue to guide joint practice and identify opportunities for improvement using evidence to guide practice</a:t>
            </a:r>
          </a:p>
          <a:p>
            <a:pPr marL="365760" indent="-256032" eaLnBrk="1" fontAlgn="auto" hangingPunct="1">
              <a:spcAft>
                <a:spcPts val="0"/>
              </a:spcAft>
              <a:buFont typeface="Wingdings 3"/>
              <a:buNone/>
              <a:defRPr/>
            </a:pPr>
            <a:endParaRPr lang="en-US" sz="1600" dirty="0" smtClean="0">
              <a:latin typeface="+mj-lt"/>
            </a:endParaRPr>
          </a:p>
          <a:p>
            <a:pPr marL="365760" indent="-256032" eaLnBrk="1" fontAlgn="auto" hangingPunct="1">
              <a:spcAft>
                <a:spcPts val="0"/>
              </a:spcAft>
              <a:buFont typeface="Wingdings 3"/>
              <a:buChar char=""/>
              <a:defRPr/>
            </a:pPr>
            <a:r>
              <a:rPr lang="en-US" sz="1600" dirty="0" smtClean="0">
                <a:latin typeface="+mj-lt"/>
              </a:rPr>
              <a:t>To develop a service delivery system that has the capacity to </a:t>
            </a:r>
            <a:r>
              <a:rPr lang="en-US" sz="1600" b="1" dirty="0" smtClean="0">
                <a:latin typeface="+mj-lt"/>
              </a:rPr>
              <a:t>measure and focus on achievement </a:t>
            </a:r>
            <a:r>
              <a:rPr lang="en-US" sz="1600" dirty="0" smtClean="0">
                <a:latin typeface="+mj-lt"/>
              </a:rPr>
              <a:t>of agreed upon client centered outcomes as the central driver for both casework and resource allocation decisions and </a:t>
            </a:r>
          </a:p>
          <a:p>
            <a:pPr marL="365760" indent="-256032" eaLnBrk="1" fontAlgn="auto" hangingPunct="1">
              <a:spcAft>
                <a:spcPts val="0"/>
              </a:spcAft>
              <a:buFont typeface="Wingdings 3"/>
              <a:buChar char=""/>
              <a:defRPr/>
            </a:pPr>
            <a:endParaRPr lang="en-US" sz="1600" dirty="0" smtClean="0">
              <a:latin typeface="+mj-lt"/>
            </a:endParaRPr>
          </a:p>
          <a:p>
            <a:pPr marL="365760" indent="-256032" eaLnBrk="1" fontAlgn="auto" hangingPunct="1">
              <a:spcAft>
                <a:spcPts val="0"/>
              </a:spcAft>
              <a:buFont typeface="Wingdings 3"/>
              <a:buChar char=""/>
              <a:defRPr/>
            </a:pPr>
            <a:r>
              <a:rPr lang="en-US" sz="1600" dirty="0" smtClean="0">
                <a:latin typeface="+mj-lt"/>
              </a:rPr>
              <a:t>To establish </a:t>
            </a:r>
            <a:r>
              <a:rPr lang="en-US" sz="1600" b="1" dirty="0" smtClean="0">
                <a:latin typeface="+mj-lt"/>
              </a:rPr>
              <a:t>joint accountability </a:t>
            </a:r>
            <a:r>
              <a:rPr lang="en-US" sz="1600" dirty="0" smtClean="0">
                <a:latin typeface="+mj-lt"/>
              </a:rPr>
              <a:t>for outcomes for vulnerable children, youth and families </a:t>
            </a:r>
          </a:p>
          <a:p>
            <a:pPr marL="365760" indent="-256032" eaLnBrk="1" fontAlgn="auto" hangingPunct="1">
              <a:spcAft>
                <a:spcPts val="0"/>
              </a:spcAft>
              <a:buFont typeface="Wingdings 3"/>
              <a:buChar char=""/>
              <a:defRPr/>
            </a:pPr>
            <a:endParaRPr lang="en-CA" sz="1600" dirty="0" smtClean="0">
              <a:latin typeface="+mj-lt"/>
            </a:endParaRPr>
          </a:p>
          <a:p>
            <a:pPr eaLnBrk="1" hangingPunct="1">
              <a:defRPr/>
            </a:pPr>
            <a:endParaRPr lang="en-US" sz="1600" dirty="0" smtClean="0">
              <a:latin typeface="+mj-lt"/>
            </a:endParaRPr>
          </a:p>
          <a:p>
            <a:pPr eaLnBrk="1" hangingPunct="1">
              <a:defRPr/>
            </a:pPr>
            <a:endParaRPr lang="en-US" sz="1600" dirty="0" smtClean="0">
              <a:latin typeface="+mj-lt"/>
            </a:endParaRPr>
          </a:p>
          <a:p>
            <a:pPr eaLnBrk="1" hangingPunct="1">
              <a:defRPr/>
            </a:pPr>
            <a:endParaRPr lang="en-CA" sz="1600" dirty="0" smtClean="0">
              <a:latin typeface="+mj-lt"/>
            </a:endParaRPr>
          </a:p>
        </p:txBody>
      </p:sp>
      <p:sp>
        <p:nvSpPr>
          <p:cNvPr id="3" name="Title 2"/>
          <p:cNvSpPr>
            <a:spLocks noGrp="1"/>
          </p:cNvSpPr>
          <p:nvPr>
            <p:ph type="title"/>
          </p:nvPr>
        </p:nvSpPr>
        <p:spPr>
          <a:xfrm>
            <a:off x="0" y="0"/>
            <a:ext cx="8686800" cy="762000"/>
          </a:xfrm>
        </p:spPr>
        <p:txBody>
          <a:bodyPr>
            <a:normAutofit/>
          </a:bodyPr>
          <a:lstStyle/>
          <a:p>
            <a:pPr eaLnBrk="1" fontAlgn="auto" hangingPunct="1">
              <a:spcAft>
                <a:spcPts val="0"/>
              </a:spcAft>
              <a:defRPr/>
            </a:pPr>
            <a:r>
              <a:rPr lang="en-CA" dirty="0" smtClean="0"/>
              <a:t>Goals of OBSD</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8</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300"/>
          </a:xfrm>
        </p:spPr>
        <p:txBody>
          <a:bodyPr>
            <a:normAutofit/>
          </a:bodyPr>
          <a:lstStyle/>
          <a:p>
            <a:pPr marL="365760" indent="-256032" eaLnBrk="1" fontAlgn="auto" hangingPunct="1">
              <a:lnSpc>
                <a:spcPct val="90000"/>
              </a:lnSpc>
              <a:spcAft>
                <a:spcPts val="0"/>
              </a:spcAft>
              <a:buNone/>
              <a:defRPr/>
            </a:pPr>
            <a:endParaRPr lang="en-US" sz="2000" dirty="0" smtClean="0">
              <a:latin typeface="+mj-lt"/>
            </a:endParaRPr>
          </a:p>
          <a:p>
            <a:pPr marL="624078" indent="-514350" eaLnBrk="1" fontAlgn="auto" hangingPunct="1">
              <a:lnSpc>
                <a:spcPct val="90000"/>
              </a:lnSpc>
              <a:spcAft>
                <a:spcPts val="0"/>
              </a:spcAft>
              <a:buFont typeface="+mj-lt"/>
              <a:buAutoNum type="arabicPeriod"/>
              <a:defRPr/>
            </a:pPr>
            <a:r>
              <a:rPr lang="en-US" sz="2000" dirty="0" smtClean="0">
                <a:latin typeface="+mj-lt"/>
              </a:rPr>
              <a:t>Supporting vulnerable children to live successfully in the community</a:t>
            </a:r>
          </a:p>
          <a:p>
            <a:pPr marL="624078" indent="-514350" eaLnBrk="1" fontAlgn="auto" hangingPunct="1">
              <a:lnSpc>
                <a:spcPct val="90000"/>
              </a:lnSpc>
              <a:spcAft>
                <a:spcPts val="0"/>
              </a:spcAft>
              <a:buFont typeface="+mj-lt"/>
              <a:buAutoNum type="arabicPeriod"/>
              <a:defRPr/>
            </a:pPr>
            <a:endParaRPr lang="en-US" sz="2000" dirty="0" smtClean="0">
              <a:latin typeface="+mj-lt"/>
            </a:endParaRPr>
          </a:p>
          <a:p>
            <a:pPr marL="624078" indent="-514350" eaLnBrk="1" fontAlgn="auto" hangingPunct="1">
              <a:lnSpc>
                <a:spcPct val="90000"/>
              </a:lnSpc>
              <a:spcAft>
                <a:spcPts val="0"/>
              </a:spcAft>
              <a:buFont typeface="+mj-lt"/>
              <a:buAutoNum type="arabicPeriod"/>
              <a:defRPr/>
            </a:pPr>
            <a:r>
              <a:rPr lang="en-US" sz="2000" dirty="0" smtClean="0">
                <a:latin typeface="+mj-lt"/>
              </a:rPr>
              <a:t>Children in temporary care will be reunited quickly with their family</a:t>
            </a:r>
          </a:p>
          <a:p>
            <a:pPr marL="624078" indent="-514350" eaLnBrk="1" fontAlgn="auto" hangingPunct="1">
              <a:lnSpc>
                <a:spcPct val="90000"/>
              </a:lnSpc>
              <a:spcAft>
                <a:spcPts val="0"/>
              </a:spcAft>
              <a:buFont typeface="+mj-lt"/>
              <a:buAutoNum type="arabicPeriod"/>
              <a:defRPr/>
            </a:pPr>
            <a:endParaRPr lang="en-US" sz="2000" dirty="0" smtClean="0">
              <a:latin typeface="+mj-lt"/>
            </a:endParaRPr>
          </a:p>
          <a:p>
            <a:pPr marL="624078" indent="-514350" eaLnBrk="1" fontAlgn="auto" hangingPunct="1">
              <a:lnSpc>
                <a:spcPct val="90000"/>
              </a:lnSpc>
              <a:spcAft>
                <a:spcPts val="0"/>
              </a:spcAft>
              <a:buFont typeface="+mj-lt"/>
              <a:buAutoNum type="arabicPeriod"/>
              <a:defRPr/>
            </a:pPr>
            <a:r>
              <a:rPr lang="en-US" sz="2000" dirty="0" smtClean="0">
                <a:latin typeface="+mj-lt"/>
              </a:rPr>
              <a:t>Children in permanent care will be placed in permanent homes as quickly as possible</a:t>
            </a:r>
          </a:p>
          <a:p>
            <a:pPr marL="624078" indent="-514350" eaLnBrk="1" fontAlgn="auto" hangingPunct="1">
              <a:lnSpc>
                <a:spcPct val="90000"/>
              </a:lnSpc>
              <a:spcAft>
                <a:spcPts val="0"/>
              </a:spcAft>
              <a:buFont typeface="+mj-lt"/>
              <a:buAutoNum type="arabicPeriod"/>
              <a:defRPr/>
            </a:pPr>
            <a:endParaRPr lang="en-US" sz="2000" dirty="0" smtClean="0">
              <a:latin typeface="+mj-lt"/>
            </a:endParaRPr>
          </a:p>
          <a:p>
            <a:pPr marL="624078" indent="-514350" eaLnBrk="1" fontAlgn="auto" hangingPunct="1">
              <a:lnSpc>
                <a:spcPct val="90000"/>
              </a:lnSpc>
              <a:spcAft>
                <a:spcPts val="0"/>
              </a:spcAft>
              <a:buFont typeface="+mj-lt"/>
              <a:buAutoNum type="arabicPeriod"/>
              <a:defRPr/>
            </a:pPr>
            <a:r>
              <a:rPr lang="en-US" sz="2000" dirty="0" smtClean="0">
                <a:latin typeface="+mj-lt"/>
              </a:rPr>
              <a:t>Youth will be transitioned to adulthood successfully</a:t>
            </a:r>
          </a:p>
          <a:p>
            <a:pPr marL="624078" indent="-514350" eaLnBrk="1" fontAlgn="auto" hangingPunct="1">
              <a:lnSpc>
                <a:spcPct val="90000"/>
              </a:lnSpc>
              <a:spcAft>
                <a:spcPts val="0"/>
              </a:spcAft>
              <a:buFont typeface="+mj-lt"/>
              <a:buAutoNum type="arabicPeriod"/>
              <a:defRPr/>
            </a:pPr>
            <a:endParaRPr lang="en-US" sz="2000" dirty="0" smtClean="0">
              <a:latin typeface="+mj-lt"/>
            </a:endParaRPr>
          </a:p>
          <a:p>
            <a:pPr marL="624078" indent="-514350" eaLnBrk="1" fontAlgn="auto" hangingPunct="1">
              <a:lnSpc>
                <a:spcPct val="90000"/>
              </a:lnSpc>
              <a:spcAft>
                <a:spcPts val="0"/>
              </a:spcAft>
              <a:buFont typeface="+mj-lt"/>
              <a:buAutoNum type="arabicPeriod"/>
              <a:defRPr/>
            </a:pPr>
            <a:r>
              <a:rPr lang="en-US" sz="2000" dirty="0" smtClean="0">
                <a:latin typeface="+mj-lt"/>
              </a:rPr>
              <a:t>Indigenous children will live in culturally appropriate placements/ services</a:t>
            </a:r>
          </a:p>
          <a:p>
            <a:pPr marL="365760" indent="-256032" eaLnBrk="1" fontAlgn="auto" hangingPunct="1">
              <a:spcAft>
                <a:spcPts val="0"/>
              </a:spcAft>
              <a:buFont typeface="Wingdings 3"/>
              <a:buChar char=""/>
              <a:defRPr/>
            </a:pPr>
            <a:endParaRPr lang="en-CA" sz="2000" dirty="0"/>
          </a:p>
        </p:txBody>
      </p:sp>
      <p:sp>
        <p:nvSpPr>
          <p:cNvPr id="3" name="Title 2"/>
          <p:cNvSpPr>
            <a:spLocks noGrp="1"/>
          </p:cNvSpPr>
          <p:nvPr>
            <p:ph type="title"/>
          </p:nvPr>
        </p:nvSpPr>
        <p:spPr>
          <a:xfrm>
            <a:off x="0" y="0"/>
            <a:ext cx="8686800" cy="914400"/>
          </a:xfrm>
        </p:spPr>
        <p:txBody>
          <a:bodyPr>
            <a:normAutofit/>
          </a:bodyPr>
          <a:lstStyle/>
          <a:p>
            <a:pPr eaLnBrk="1" fontAlgn="auto" hangingPunct="1">
              <a:spcAft>
                <a:spcPts val="0"/>
              </a:spcAft>
              <a:defRPr/>
            </a:pPr>
            <a:r>
              <a:rPr lang="en-US" sz="4400" dirty="0" smtClean="0"/>
              <a:t> 5 Key Outcomes Guide OBSD </a:t>
            </a:r>
            <a:endParaRPr lang="en-CA" dirty="0"/>
          </a:p>
        </p:txBody>
      </p:sp>
      <p:sp>
        <p:nvSpPr>
          <p:cNvPr id="4" name="Slide Number Placeholder 3"/>
          <p:cNvSpPr>
            <a:spLocks noGrp="1"/>
          </p:cNvSpPr>
          <p:nvPr>
            <p:ph type="sldNum" sz="quarter" idx="12"/>
          </p:nvPr>
        </p:nvSpPr>
        <p:spPr/>
        <p:txBody>
          <a:bodyPr/>
          <a:lstStyle/>
          <a:p>
            <a:pPr>
              <a:defRPr/>
            </a:pPr>
            <a:fld id="{436C317F-22F4-4CF4-8949-5FFA43C385E7}" type="slidenum">
              <a:rPr lang="en-US" smtClean="0"/>
              <a:pPr>
                <a:defRPr/>
              </a:pPr>
              <a:t>9</a:t>
            </a:fld>
            <a:endParaRPr lang="en-US" dirty="0"/>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Apex</Template>
  <TotalTime>9505</TotalTime>
  <Words>6933</Words>
  <Application>Microsoft Office PowerPoint</Application>
  <PresentationFormat>On-screen Show (4:3)</PresentationFormat>
  <Paragraphs>1041</Paragraphs>
  <Slides>46</Slides>
  <Notes>42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Concourse</vt:lpstr>
      <vt:lpstr>Visio</vt:lpstr>
      <vt:lpstr>Dr. Bob Lonne,  co-author of Reforming Child Protection, 2009</vt:lpstr>
      <vt:lpstr> To Have Successful Adults,  Children Need a Healthy Family  That is Supported by a Healthy Community      Dr. William Bell, Casey Foundation </vt:lpstr>
      <vt:lpstr>         Lessons Being Learned Through the   Implementation of    Outcomes Based Service Delivery (OBSD) An Update    AASCF Conference - January 25, 2013                   </vt:lpstr>
      <vt:lpstr>What is OBSD</vt:lpstr>
      <vt:lpstr>Slide 5</vt:lpstr>
      <vt:lpstr>Child,  Youth and  Family Enhancement Act (2004)   A Shift in Casework Practice</vt:lpstr>
      <vt:lpstr>Casework Practice Model (CWPM) (2006)</vt:lpstr>
      <vt:lpstr>Goals of OBSD</vt:lpstr>
      <vt:lpstr> 5 Key Outcomes Guide OBSD </vt:lpstr>
      <vt:lpstr>Phase-In Sites</vt:lpstr>
      <vt:lpstr>Phase-In Sites </vt:lpstr>
      <vt:lpstr> OBSD is Not a Passing Fad! </vt:lpstr>
      <vt:lpstr>Leaders of Thought and Practice Help to Shape OBSD</vt:lpstr>
      <vt:lpstr>Learning is On-going and Being Shared</vt:lpstr>
      <vt:lpstr>Early Results Suggest a Positive Shift in Practice </vt:lpstr>
      <vt:lpstr>Practice Principles </vt:lpstr>
      <vt:lpstr>Relational Practice</vt:lpstr>
      <vt:lpstr>Collaboration</vt:lpstr>
      <vt:lpstr>Perspectives and Inherent Tensions</vt:lpstr>
      <vt:lpstr>Role Clarification</vt:lpstr>
      <vt:lpstr>Practice model(s) </vt:lpstr>
      <vt:lpstr>Engagement and Planning with Families</vt:lpstr>
      <vt:lpstr>Single Collaborative Family Plan</vt:lpstr>
      <vt:lpstr>Case Planning</vt:lpstr>
      <vt:lpstr>Common Themes</vt:lpstr>
      <vt:lpstr>  OBSD Casework Practice Measures Framework  </vt:lpstr>
      <vt:lpstr>Casework Practice Measures Framework</vt:lpstr>
      <vt:lpstr>Linking OBSD Outcomes to NOM</vt:lpstr>
      <vt:lpstr>Examples from the Framework </vt:lpstr>
      <vt:lpstr>Slide 30</vt:lpstr>
      <vt:lpstr>Funding Shift</vt:lpstr>
      <vt:lpstr> Business Relationships</vt:lpstr>
      <vt:lpstr>KPMG /Centre for Research (ACCFCR)  Interim Evaluation Report (Feb 2012) </vt:lpstr>
      <vt:lpstr>Evaluation Recommendations </vt:lpstr>
      <vt:lpstr>   Areas Still Evolving</vt:lpstr>
      <vt:lpstr>Areas Still Evolving </vt:lpstr>
      <vt:lpstr>Areas Still Evolving - Indigenous People </vt:lpstr>
      <vt:lpstr>Next Steps    Indigenous Over-representation – Working Together </vt:lpstr>
      <vt:lpstr> Next Steps</vt:lpstr>
      <vt:lpstr>Development of a Practice Framework</vt:lpstr>
      <vt:lpstr>Why a Practice Framework?</vt:lpstr>
      <vt:lpstr> More Next Steps</vt:lpstr>
      <vt:lpstr>Change Management</vt:lpstr>
      <vt:lpstr>Questions</vt:lpstr>
      <vt:lpstr>Contact Information</vt:lpstr>
      <vt:lpstr>Resources</vt:lpstr>
    </vt:vector>
  </TitlesOfParts>
  <Company>GOA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Outcomes Based Service Delivery</dc:title>
  <dc:creator>joni.brodziak</dc:creator>
  <cp:lastModifiedBy>rbarraclough</cp:lastModifiedBy>
  <cp:revision>607</cp:revision>
  <dcterms:created xsi:type="dcterms:W3CDTF">2012-02-24T17:36:32Z</dcterms:created>
  <dcterms:modified xsi:type="dcterms:W3CDTF">2016-09-28T09:20:06Z</dcterms:modified>
</cp:coreProperties>
</file>