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8"/>
  </p:notesMasterIdLst>
  <p:handoutMasterIdLst>
    <p:handoutMasterId r:id="rId9"/>
  </p:handoutMasterIdLst>
  <p:sldIdLst>
    <p:sldId id="491" r:id="rId2"/>
    <p:sldId id="353" r:id="rId3"/>
    <p:sldId id="513" r:id="rId4"/>
    <p:sldId id="501" r:id="rId5"/>
    <p:sldId id="277" r:id="rId6"/>
    <p:sldId id="272" r:id="rId7"/>
  </p:sldIdLst>
  <p:sldSz cx="9144000" cy="6858000" type="screen4x3"/>
  <p:notesSz cx="6888163" cy="10020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ascf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33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82217" autoAdjust="0"/>
  </p:normalViewPr>
  <p:slideViewPr>
    <p:cSldViewPr>
      <p:cViewPr>
        <p:scale>
          <a:sx n="66" d="100"/>
          <a:sy n="66" d="100"/>
        </p:scale>
        <p:origin x="-121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41" d="100"/>
          <a:sy n="41" d="100"/>
        </p:scale>
        <p:origin x="-2347" y="235"/>
      </p:cViewPr>
      <p:guideLst>
        <p:guide orient="horz" pos="3156"/>
        <p:guide pos="217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defTabSz="94230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algn="r" defTabSz="94230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defTabSz="94230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7063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algn="r" defTabSz="942300" eaLnBrk="1" hangingPunct="1">
              <a:defRPr sz="1200"/>
            </a:lvl1pPr>
          </a:lstStyle>
          <a:p>
            <a:pPr>
              <a:defRPr/>
            </a:pPr>
            <a:fld id="{05BBADC4-9FF4-4A8B-A7E4-87168217C9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5353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defTabSz="94230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algn="r" defTabSz="94230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60913"/>
            <a:ext cx="5510213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defTabSz="942300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517063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algn="r" defTabSz="942300" eaLnBrk="1" hangingPunct="1">
              <a:defRPr sz="1200"/>
            </a:lvl1pPr>
          </a:lstStyle>
          <a:p>
            <a:pPr>
              <a:defRPr/>
            </a:pPr>
            <a:fld id="{CEF26F5F-D5AC-4E2A-AA3D-E31254323F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4716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F26F5F-D5AC-4E2A-AA3D-E31254323FC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F0472DC-38A1-4B46-B6CF-8E6D153130BE}" type="datetime1">
              <a:rPr lang="en-US" smtClean="0"/>
              <a:pPr>
                <a:defRPr/>
              </a:pPr>
              <a:t>10/19/2016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144FBA8-78DC-4343-BB02-6ADC954459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DEEC-A83E-4520-8630-1251438CEF3A}" type="datetime1">
              <a:rPr lang="en-US" smtClean="0"/>
              <a:pPr>
                <a:defRPr/>
              </a:pPr>
              <a:t>10/19/2016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5C0F3-D3B4-4A28-AE4A-AADCF0314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BEF26-5C04-409A-93DC-9C0D21E3BC33}" type="datetime1">
              <a:rPr lang="en-US" smtClean="0"/>
              <a:pPr>
                <a:defRPr/>
              </a:pPr>
              <a:t>10/19/2016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5A178-F443-4942-A713-70D4F5BDDA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20C03-8CA7-49B2-B4A3-D7559F23FFF8}" type="datetime1">
              <a:rPr lang="en-US" smtClean="0"/>
              <a:pPr>
                <a:defRPr/>
              </a:pPr>
              <a:t>10/19/2016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C317F-22F4-4CF4-8949-5FFA43C385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1AFEF-B1E2-412E-B586-6D803586934A}" type="datetime1">
              <a:rPr lang="en-US" smtClean="0"/>
              <a:pPr>
                <a:defRPr/>
              </a:pPr>
              <a:t>10/19/2016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369D1-DB28-474F-8995-BCA33391AF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99204-9ABD-42FF-9C6E-79DF3E0259E3}" type="datetime1">
              <a:rPr lang="en-US" smtClean="0"/>
              <a:pPr>
                <a:defRPr/>
              </a:pPr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67E42-7732-41F8-9A14-C0BCF391E7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E121-074C-4427-80D0-3A1D37D60AFC}" type="datetime1">
              <a:rPr lang="en-US" smtClean="0"/>
              <a:pPr>
                <a:defRPr/>
              </a:pPr>
              <a:t>10/19/2016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28F14-8B29-4F22-BC44-205EDA62CF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3C098-5D97-43B2-8505-0C7F0D584F71}" type="datetime1">
              <a:rPr lang="en-US" smtClean="0"/>
              <a:pPr>
                <a:defRPr/>
              </a:pPr>
              <a:t>10/19/2016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10513-8518-4797-9E9B-1FC945E72D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63560-E586-43F1-AD40-F90AB93786A7}" type="datetime1">
              <a:rPr lang="en-US" smtClean="0"/>
              <a:pPr>
                <a:defRPr/>
              </a:pPr>
              <a:t>10/19/2016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0F5BE-A4D9-4917-B220-9F7EE55109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3B7B8-2422-497E-8B0C-1B757B9F63AA}" type="datetime1">
              <a:rPr lang="en-US" smtClean="0"/>
              <a:pPr>
                <a:defRPr/>
              </a:pPr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88777-5315-4917-8618-778C5A3875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758B2AD-D15E-40CD-BA5D-89D3EAF560E5}" type="datetime1">
              <a:rPr lang="en-US" smtClean="0"/>
              <a:pPr>
                <a:defRPr/>
              </a:pPr>
              <a:t>10/19/2016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02FCEE2-D46A-48B1-9620-377B9D39A7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53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2E5D24B-7CF1-489B-8BE1-005880D11D4E}" type="datetime1">
              <a:rPr lang="en-US" smtClean="0"/>
              <a:pPr>
                <a:defRPr/>
              </a:pPr>
              <a:t>10/19/2016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A7A86D3-B25D-4629-AC2B-60141F76A8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5" r:id="rId2"/>
    <p:sldLayoutId id="2147483727" r:id="rId3"/>
    <p:sldLayoutId id="2147483728" r:id="rId4"/>
    <p:sldLayoutId id="2147483729" r:id="rId5"/>
    <p:sldLayoutId id="2147483730" r:id="rId6"/>
    <p:sldLayoutId id="2147483724" r:id="rId7"/>
    <p:sldLayoutId id="2147483731" r:id="rId8"/>
    <p:sldLayoutId id="2147483732" r:id="rId9"/>
    <p:sldLayoutId id="2147483723" r:id="rId10"/>
    <p:sldLayoutId id="214748372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scf.com/" TargetMode="External"/><Relationship Id="rId2" Type="http://schemas.openxmlformats.org/officeDocument/2006/relationships/hyperlink" Target="mailto:smaygard@aascf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2667000"/>
          </a:xfrm>
        </p:spPr>
        <p:txBody>
          <a:bodyPr>
            <a:normAutofit/>
          </a:bodyPr>
          <a:lstStyle/>
          <a:p>
            <a:pPr algn="ctr"/>
            <a:r>
              <a:rPr lang="en-CA" i="1" dirty="0" smtClean="0"/>
              <a:t>Caring for Our Children: </a:t>
            </a:r>
            <a:br>
              <a:rPr lang="en-CA" i="1" dirty="0" smtClean="0"/>
            </a:br>
            <a:r>
              <a:rPr lang="en-CA" i="1" dirty="0" smtClean="0"/>
              <a:t>We Are in This Together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43200"/>
            <a:ext cx="8991600" cy="2590800"/>
          </a:xfrm>
        </p:spPr>
        <p:txBody>
          <a:bodyPr/>
          <a:lstStyle/>
          <a:p>
            <a:pPr algn="ctr"/>
            <a:r>
              <a:rPr lang="en-CA" dirty="0" smtClean="0">
                <a:latin typeface="+mj-lt"/>
              </a:rPr>
              <a:t>Alberta Assoc. of Services for Children and Families</a:t>
            </a:r>
          </a:p>
          <a:p>
            <a:pPr algn="ctr"/>
            <a:r>
              <a:rPr lang="en-CA" dirty="0" smtClean="0">
                <a:latin typeface="+mj-lt"/>
              </a:rPr>
              <a:t> Alberta Foster Parent Assoc. and </a:t>
            </a:r>
          </a:p>
          <a:p>
            <a:pPr algn="ctr"/>
            <a:r>
              <a:rPr lang="en-CA" dirty="0" smtClean="0">
                <a:latin typeface="+mj-lt"/>
              </a:rPr>
              <a:t>South Region Child and Family Services</a:t>
            </a:r>
          </a:p>
          <a:p>
            <a:pPr algn="ctr"/>
            <a:endParaRPr lang="en-CA" dirty="0" smtClean="0">
              <a:latin typeface="+mj-lt"/>
            </a:endParaRPr>
          </a:p>
          <a:p>
            <a:pPr algn="ctr"/>
            <a:r>
              <a:rPr lang="en-CA" dirty="0" smtClean="0">
                <a:latin typeface="+mj-lt"/>
              </a:rPr>
              <a:t>February 2015 </a:t>
            </a:r>
            <a:endParaRPr lang="en-CA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44FBA8-78DC-4343-BB02-6ADC9544599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/>
          <a:lstStyle/>
          <a:p>
            <a:pPr lvl="1">
              <a:buNone/>
            </a:pPr>
            <a:endParaRPr lang="en-CA" sz="2400" b="1" dirty="0" smtClean="0"/>
          </a:p>
          <a:p>
            <a:pPr lvl="1" algn="ctr">
              <a:buNone/>
            </a:pPr>
            <a:r>
              <a:rPr lang="en-CA" sz="2400" dirty="0" smtClean="0">
                <a:latin typeface="+mj-lt"/>
              </a:rPr>
              <a:t>Historically, we have separated </a:t>
            </a:r>
          </a:p>
          <a:p>
            <a:pPr lvl="1" algn="ctr">
              <a:buNone/>
            </a:pPr>
            <a:r>
              <a:rPr lang="en-CA" sz="2400" dirty="0" smtClean="0">
                <a:latin typeface="+mj-lt"/>
              </a:rPr>
              <a:t>the child from the family and </a:t>
            </a:r>
          </a:p>
          <a:p>
            <a:pPr lvl="1" algn="ctr">
              <a:buNone/>
            </a:pPr>
            <a:r>
              <a:rPr lang="en-CA" sz="2400" dirty="0" smtClean="0">
                <a:latin typeface="+mj-lt"/>
              </a:rPr>
              <a:t>the child/family from the community. </a:t>
            </a:r>
          </a:p>
          <a:p>
            <a:pPr lvl="1" algn="ctr">
              <a:buNone/>
            </a:pPr>
            <a:endParaRPr lang="en-CA" sz="2400" dirty="0" smtClean="0">
              <a:latin typeface="+mj-lt"/>
            </a:endParaRPr>
          </a:p>
          <a:p>
            <a:pPr lvl="1" algn="ctr">
              <a:buNone/>
            </a:pPr>
            <a:r>
              <a:rPr lang="en-CA" sz="2400" dirty="0" smtClean="0">
                <a:latin typeface="+mj-lt"/>
              </a:rPr>
              <a:t>We need to re-think the paradigm </a:t>
            </a:r>
          </a:p>
          <a:p>
            <a:pPr lvl="1" algn="ctr">
              <a:buNone/>
            </a:pPr>
            <a:r>
              <a:rPr lang="en-CA" sz="2400" dirty="0" smtClean="0">
                <a:latin typeface="+mj-lt"/>
              </a:rPr>
              <a:t>to one of inclusiveness </a:t>
            </a:r>
          </a:p>
          <a:p>
            <a:pPr lvl="1" algn="ctr">
              <a:buNone/>
            </a:pPr>
            <a:r>
              <a:rPr lang="en-CA" sz="2400" dirty="0" smtClean="0">
                <a:latin typeface="+mj-lt"/>
              </a:rPr>
              <a:t>that sees the child/family and community as a whole –</a:t>
            </a:r>
          </a:p>
          <a:p>
            <a:pPr lvl="1" algn="ctr">
              <a:buNone/>
            </a:pPr>
            <a:r>
              <a:rPr lang="en-CA" sz="2400" dirty="0" smtClean="0">
                <a:latin typeface="+mj-lt"/>
              </a:rPr>
              <a:t> as the “client”. </a:t>
            </a:r>
          </a:p>
          <a:p>
            <a:pPr lvl="1" algn="ctr">
              <a:buNone/>
            </a:pPr>
            <a:endParaRPr lang="en-CA" sz="2400" dirty="0" smtClean="0">
              <a:latin typeface="+mj-lt"/>
            </a:endParaRP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57400"/>
          </a:xfrm>
        </p:spPr>
        <p:txBody>
          <a:bodyPr>
            <a:normAutofit fontScale="90000"/>
          </a:bodyPr>
          <a:lstStyle/>
          <a:p>
            <a:pPr algn="ctr"/>
            <a:r>
              <a:rPr lang="en-CA" sz="3100" dirty="0" smtClean="0"/>
              <a:t/>
            </a:r>
            <a:br>
              <a:rPr lang="en-CA" sz="3100" dirty="0" smtClean="0"/>
            </a:br>
            <a:r>
              <a:rPr lang="en-CA" sz="3100" dirty="0" smtClean="0"/>
              <a:t>To Have Successful Adults, </a:t>
            </a:r>
            <a:br>
              <a:rPr lang="en-CA" sz="3100" dirty="0" smtClean="0"/>
            </a:br>
            <a:r>
              <a:rPr lang="en-CA" sz="3100" dirty="0" smtClean="0"/>
              <a:t>Children Need a Healthy Family</a:t>
            </a:r>
            <a:br>
              <a:rPr lang="en-CA" sz="3100" dirty="0" smtClean="0"/>
            </a:br>
            <a:r>
              <a:rPr lang="en-CA" sz="3100" dirty="0" smtClean="0"/>
              <a:t> That is Supported by a Healthy Community </a:t>
            </a:r>
            <a:br>
              <a:rPr lang="en-CA" sz="3100" dirty="0" smtClean="0"/>
            </a:br>
            <a:r>
              <a:rPr lang="en-CA" sz="3100" dirty="0" smtClean="0"/>
              <a:t>			</a:t>
            </a:r>
            <a:r>
              <a:rPr lang="en-CA" sz="4400" dirty="0" smtClean="0"/>
              <a:t> </a:t>
            </a:r>
            <a:r>
              <a:rPr lang="en-CA" sz="2000" dirty="0" smtClean="0"/>
              <a:t>Dr. William Bell, Casey Foundation</a:t>
            </a:r>
            <a:r>
              <a:rPr lang="en-CA" sz="4400" dirty="0" smtClean="0"/>
              <a:t/>
            </a:r>
            <a:br>
              <a:rPr lang="en-CA" sz="4400" dirty="0" smtClean="0"/>
            </a:b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C317F-22F4-4CF4-8949-5FFA43C385E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CA" sz="2800" i="1" dirty="0" smtClean="0">
                <a:latin typeface="+mj-lt"/>
              </a:rPr>
              <a:t>It is important to understand that:</a:t>
            </a:r>
          </a:p>
          <a:p>
            <a:pPr algn="ctr">
              <a:buNone/>
            </a:pPr>
            <a:r>
              <a:rPr lang="en-CA" sz="2800" i="1" dirty="0" smtClean="0">
                <a:latin typeface="+mj-lt"/>
              </a:rPr>
              <a:t> all of the different initiatives and shifts in practice </a:t>
            </a:r>
          </a:p>
          <a:p>
            <a:pPr algn="ctr">
              <a:buNone/>
            </a:pPr>
            <a:r>
              <a:rPr lang="en-CA" sz="2800" i="1" dirty="0" smtClean="0">
                <a:latin typeface="+mj-lt"/>
              </a:rPr>
              <a:t>are: connected; congruent; complement each other; are moving in the same direction and </a:t>
            </a:r>
          </a:p>
          <a:p>
            <a:pPr algn="ctr">
              <a:buNone/>
            </a:pPr>
            <a:r>
              <a:rPr lang="en-CA" sz="2800" i="1" dirty="0" smtClean="0">
                <a:latin typeface="+mj-lt"/>
              </a:rPr>
              <a:t>are intended to support children and families </a:t>
            </a:r>
          </a:p>
          <a:p>
            <a:pPr algn="ctr">
              <a:buNone/>
            </a:pPr>
            <a:r>
              <a:rPr lang="en-CA" sz="2800" i="1" dirty="0" smtClean="0">
                <a:latin typeface="+mj-lt"/>
              </a:rPr>
              <a:t>to achieve better outcomes. </a:t>
            </a:r>
          </a:p>
          <a:p>
            <a:pPr algn="ctr">
              <a:buNone/>
            </a:pPr>
            <a:endParaRPr lang="en-CA" sz="2800" i="1" dirty="0" smtClean="0">
              <a:latin typeface="+mj-lt"/>
            </a:endParaRPr>
          </a:p>
          <a:p>
            <a:pPr algn="ctr">
              <a:buNone/>
            </a:pPr>
            <a:r>
              <a:rPr lang="en-CA" sz="2800" i="1" dirty="0" smtClean="0">
                <a:latin typeface="+mj-lt"/>
              </a:rPr>
              <a:t>They do not replace the one before and are not in separate silos</a:t>
            </a:r>
            <a:endParaRPr lang="en-CA" sz="2800" i="1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Over-riding Statement  *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C317F-22F4-4CF4-8949-5FFA43C385E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700"/>
          </a:xfrm>
        </p:spPr>
        <p:txBody>
          <a:bodyPr/>
          <a:lstStyle/>
          <a:p>
            <a:pPr>
              <a:buNone/>
            </a:pPr>
            <a:r>
              <a:rPr lang="en-US" altLang="en-US" sz="2000" dirty="0" smtClean="0">
                <a:latin typeface="+mj-lt"/>
              </a:rPr>
              <a:t>Many initiatives are currently being implemented or are in the works </a:t>
            </a:r>
          </a:p>
          <a:p>
            <a:pPr lvl="1"/>
            <a:r>
              <a:rPr lang="en-US" altLang="en-US" sz="1600" dirty="0" smtClean="0">
                <a:latin typeface="+mj-lt"/>
              </a:rPr>
              <a:t> All need to be aligned – policy to practice to paperwork</a:t>
            </a:r>
          </a:p>
          <a:p>
            <a:endParaRPr lang="en-US" altLang="en-US" sz="1600" dirty="0" smtClean="0">
              <a:latin typeface="+mj-lt"/>
            </a:endParaRPr>
          </a:p>
          <a:p>
            <a:r>
              <a:rPr lang="en-US" altLang="en-US" sz="2000" dirty="0" smtClean="0">
                <a:latin typeface="+mj-lt"/>
              </a:rPr>
              <a:t>Focus upon: </a:t>
            </a:r>
          </a:p>
          <a:p>
            <a:pPr lvl="1"/>
            <a:r>
              <a:rPr lang="en-US" altLang="en-US" sz="1600" dirty="0" smtClean="0">
                <a:latin typeface="+mj-lt"/>
              </a:rPr>
              <a:t>Achieving better outcomes for children and families</a:t>
            </a:r>
          </a:p>
          <a:p>
            <a:pPr lvl="1"/>
            <a:r>
              <a:rPr lang="en-US" altLang="en-US" sz="1600" dirty="0" smtClean="0">
                <a:latin typeface="+mj-lt"/>
              </a:rPr>
              <a:t>Streamlining services - easier access, identifying and eliminating barriers, </a:t>
            </a:r>
          </a:p>
          <a:p>
            <a:pPr lvl="1"/>
            <a:r>
              <a:rPr lang="en-US" altLang="en-US" sz="1600" dirty="0" smtClean="0">
                <a:latin typeface="+mj-lt"/>
              </a:rPr>
              <a:t>Evidence based programming using valid and reliable tools</a:t>
            </a:r>
          </a:p>
          <a:p>
            <a:pPr lvl="1"/>
            <a:r>
              <a:rPr lang="en-US" altLang="en-US" sz="1600" dirty="0" smtClean="0">
                <a:latin typeface="+mj-lt"/>
              </a:rPr>
              <a:t>Critical thinking, reflective supervision, coaching, appreciative inquiry approaches</a:t>
            </a:r>
          </a:p>
          <a:p>
            <a:pPr lvl="1"/>
            <a:r>
              <a:rPr lang="en-US" altLang="en-US" sz="1600" dirty="0" smtClean="0">
                <a:latin typeface="+mj-lt"/>
              </a:rPr>
              <a:t>Results based budgeting</a:t>
            </a:r>
          </a:p>
          <a:p>
            <a:pPr lvl="1"/>
            <a:endParaRPr lang="en-US" altLang="en-US" sz="1600" dirty="0" smtClean="0">
              <a:latin typeface="+mj-lt"/>
            </a:endParaRPr>
          </a:p>
          <a:p>
            <a:endParaRPr lang="en-US" altLang="en-US" sz="2000" dirty="0" smtClean="0">
              <a:latin typeface="+mj-lt"/>
            </a:endParaRPr>
          </a:p>
          <a:p>
            <a:endParaRPr lang="en-CA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Change is Happening Quickly and </a:t>
            </a:r>
            <a:r>
              <a:rPr lang="en-CA" dirty="0" err="1" smtClean="0"/>
              <a:t>Purposly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C317F-22F4-4CF4-8949-5FFA43C385E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en-US" dirty="0" smtClean="0">
                <a:latin typeface="Arial" charset="0"/>
              </a:rPr>
              <a:t>The central issue to creating change 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en-US" dirty="0" smtClean="0">
                <a:latin typeface="Arial" charset="0"/>
              </a:rPr>
              <a:t>is never just strategy, structure, culture, or systems.  </a:t>
            </a:r>
          </a:p>
          <a:p>
            <a:pPr algn="ctr" eaLnBrk="1" hangingPunct="1">
              <a:buFont typeface="Wingdings 3" pitchFamily="18" charset="2"/>
              <a:buNone/>
            </a:pPr>
            <a:endParaRPr lang="en-US" dirty="0" smtClean="0">
              <a:latin typeface="Arial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en-US" dirty="0" smtClean="0">
                <a:latin typeface="Arial" charset="0"/>
              </a:rPr>
              <a:t>The core of the matter is always about 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en-US" dirty="0" smtClean="0">
                <a:latin typeface="Arial" charset="0"/>
              </a:rPr>
              <a:t>changing behavior of people…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en-US" dirty="0" smtClean="0">
                <a:latin typeface="Arial" charset="0"/>
              </a:rPr>
              <a:t>how they see and think about 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en-US" dirty="0" smtClean="0">
                <a:latin typeface="Arial" charset="0"/>
              </a:rPr>
              <a:t>what is new or proposed...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2400" dirty="0" smtClean="0">
                <a:latin typeface="Arial" charset="0"/>
              </a:rPr>
              <a:t>							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2400" dirty="0" smtClean="0">
                <a:latin typeface="Arial" charset="0"/>
              </a:rPr>
              <a:t>							John </a:t>
            </a:r>
            <a:r>
              <a:rPr lang="en-US" sz="2400" dirty="0" err="1" smtClean="0">
                <a:latin typeface="Arial" charset="0"/>
              </a:rPr>
              <a:t>Kotter</a:t>
            </a:r>
            <a:endParaRPr lang="en-CA" dirty="0" smtClean="0">
              <a:latin typeface="Arial" charset="0"/>
            </a:endParaRPr>
          </a:p>
          <a:p>
            <a:pPr eaLnBrk="1" hangingPunct="1"/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86868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Change Management  *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C317F-22F4-4CF4-8949-5FFA43C385E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CA" sz="2400" b="1" dirty="0" smtClean="0">
              <a:latin typeface="+mj-lt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CA" sz="2400" b="1" dirty="0" smtClean="0">
                <a:latin typeface="+mj-lt"/>
              </a:rPr>
              <a:t>Sandra Maygard		E-mail:   </a:t>
            </a:r>
            <a:r>
              <a:rPr lang="en-CA" sz="2400" b="1" dirty="0" smtClean="0">
                <a:solidFill>
                  <a:schemeClr val="tx2"/>
                </a:solidFill>
                <a:latin typeface="+mj-lt"/>
                <a:hlinkClick r:id="rId2"/>
              </a:rPr>
              <a:t>smaygard@aascf.com</a:t>
            </a:r>
            <a:r>
              <a:rPr lang="en-CA" sz="2400" b="1" dirty="0" smtClean="0">
                <a:solidFill>
                  <a:schemeClr val="tx2"/>
                </a:solidFill>
                <a:latin typeface="+mj-lt"/>
              </a:rPr>
              <a:t> 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CA" sz="2400" b="1" dirty="0" smtClean="0">
                <a:solidFill>
                  <a:schemeClr val="tx2"/>
                </a:solidFill>
                <a:latin typeface="+mj-lt"/>
              </a:rPr>
              <a:t>		</a:t>
            </a:r>
            <a:r>
              <a:rPr lang="en-CA" sz="2400" b="1" smtClean="0">
                <a:solidFill>
                  <a:schemeClr val="tx2"/>
                </a:solidFill>
                <a:latin typeface="+mj-lt"/>
              </a:rPr>
              <a:t>                  </a:t>
            </a:r>
            <a:r>
              <a:rPr lang="en-CA" sz="2400" b="1" dirty="0" smtClean="0">
                <a:latin typeface="+mj-lt"/>
              </a:rPr>
              <a:t>Phone #:   780-451-0898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CA" sz="2400" b="1" dirty="0" smtClean="0">
              <a:latin typeface="+mj-lt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CA" sz="2400" b="1" dirty="0" smtClean="0">
              <a:latin typeface="+mj-lt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CA" sz="2400" b="1" dirty="0" smtClean="0">
              <a:latin typeface="+mj-lt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CA" sz="2400" b="1" dirty="0" smtClean="0">
                <a:latin typeface="+mj-lt"/>
              </a:rPr>
              <a:t>Alberta Association of Services for Children and Families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CA" sz="2400" b="1" dirty="0" smtClean="0">
                <a:latin typeface="+mj-lt"/>
              </a:rPr>
              <a:t> (AASCF) web-site:</a:t>
            </a:r>
            <a:endParaRPr lang="en-CA" sz="3600" dirty="0" smtClean="0">
              <a:latin typeface="+mj-lt"/>
              <a:hlinkClick r:id="rId3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CA" sz="3600" b="1" dirty="0" smtClean="0">
                <a:latin typeface="+mj-lt"/>
                <a:hlinkClick r:id="rId3"/>
              </a:rPr>
              <a:t>www.aascf.com</a:t>
            </a:r>
            <a:endParaRPr lang="en-CA" sz="3600" b="1" dirty="0" smtClean="0">
              <a:latin typeface="+mj-lt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CA" sz="3600" b="1" dirty="0" smtClean="0">
              <a:latin typeface="+mj-lt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CA" sz="3600" b="1" dirty="0" smtClean="0">
              <a:latin typeface="+mj-lt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CA" sz="2400" b="1" dirty="0" smtClean="0">
              <a:latin typeface="+mj-lt"/>
            </a:endParaRPr>
          </a:p>
          <a:p>
            <a:pPr>
              <a:buNone/>
            </a:pPr>
            <a:endParaRPr lang="en-CA" sz="2400" b="1" dirty="0" smtClean="0">
              <a:latin typeface="+mj-lt"/>
            </a:endParaRPr>
          </a:p>
          <a:p>
            <a:pPr>
              <a:buNone/>
            </a:pPr>
            <a:endParaRPr lang="en-US" sz="2400" b="1" dirty="0" smtClean="0">
              <a:latin typeface="+mj-lt"/>
            </a:endParaRPr>
          </a:p>
          <a:p>
            <a:pPr>
              <a:buNone/>
            </a:pPr>
            <a:r>
              <a:rPr lang="en-US" sz="2400" b="1" dirty="0" smtClean="0">
                <a:latin typeface="+mj-lt"/>
              </a:rPr>
              <a:t> </a:t>
            </a:r>
            <a:endParaRPr lang="en-CA" sz="2400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Contact Information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C317F-22F4-4CF4-8949-5FFA43C385E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10378</TotalTime>
  <Words>263</Words>
  <Application>Microsoft Office PowerPoint</Application>
  <PresentationFormat>On-screen Show (4:3)</PresentationFormat>
  <Paragraphs>68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Caring for Our Children:  We Are in This Together </vt:lpstr>
      <vt:lpstr> To Have Successful Adults,  Children Need a Healthy Family  That is Supported by a Healthy Community      Dr. William Bell, Casey Foundation </vt:lpstr>
      <vt:lpstr>Over-riding Statement  *</vt:lpstr>
      <vt:lpstr>Change is Happening Quickly and Purposly</vt:lpstr>
      <vt:lpstr>Change Management  *</vt:lpstr>
      <vt:lpstr>Contact Information</vt:lpstr>
    </vt:vector>
  </TitlesOfParts>
  <Company>GOA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Outcomes Based Service Delivery</dc:title>
  <dc:creator>joni.brodziak</dc:creator>
  <cp:lastModifiedBy>rbarraclough</cp:lastModifiedBy>
  <cp:revision>703</cp:revision>
  <dcterms:created xsi:type="dcterms:W3CDTF">2012-02-24T17:36:32Z</dcterms:created>
  <dcterms:modified xsi:type="dcterms:W3CDTF">2016-10-19T07:06:37Z</dcterms:modified>
</cp:coreProperties>
</file>