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4051" r:id="rId5"/>
  </p:sldMasterIdLst>
  <p:notesMasterIdLst>
    <p:notesMasterId r:id="rId24"/>
  </p:notesMasterIdLst>
  <p:handoutMasterIdLst>
    <p:handoutMasterId r:id="rId25"/>
  </p:handoutMasterIdLst>
  <p:sldIdLst>
    <p:sldId id="569" r:id="rId6"/>
    <p:sldId id="341" r:id="rId7"/>
    <p:sldId id="343" r:id="rId8"/>
    <p:sldId id="570" r:id="rId9"/>
    <p:sldId id="345" r:id="rId10"/>
    <p:sldId id="568" r:id="rId11"/>
    <p:sldId id="590" r:id="rId12"/>
    <p:sldId id="591" r:id="rId13"/>
    <p:sldId id="601" r:id="rId14"/>
    <p:sldId id="602" r:id="rId15"/>
    <p:sldId id="587" r:id="rId16"/>
    <p:sldId id="588" r:id="rId17"/>
    <p:sldId id="349" r:id="rId18"/>
    <p:sldId id="593" r:id="rId19"/>
    <p:sldId id="594" r:id="rId20"/>
    <p:sldId id="582" r:id="rId21"/>
    <p:sldId id="595" r:id="rId22"/>
    <p:sldId id="600" r:id="rId2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5072"/>
    <a:srgbClr val="0081A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p:scale>
          <a:sx n="100" d="100"/>
          <a:sy n="100" d="100"/>
        </p:scale>
        <p:origin x="-72" y="648"/>
      </p:cViewPr>
      <p:guideLst>
        <p:guide orient="horz" pos="2160"/>
        <p:guide pos="3312"/>
      </p:guideLst>
    </p:cSldViewPr>
  </p:slideViewPr>
  <p:outlineViewPr>
    <p:cViewPr>
      <p:scale>
        <a:sx n="33" d="100"/>
        <a:sy n="33" d="100"/>
      </p:scale>
      <p:origin x="0" y="4032"/>
    </p:cViewPr>
  </p:outlineViewPr>
  <p:notesTextViewPr>
    <p:cViewPr>
      <p:scale>
        <a:sx n="100" d="100"/>
        <a:sy n="100" d="100"/>
      </p:scale>
      <p:origin x="0" y="0"/>
    </p:cViewPr>
  </p:notesTextViewPr>
  <p:sorterViewPr>
    <p:cViewPr>
      <p:scale>
        <a:sx n="100" d="100"/>
        <a:sy n="100" d="100"/>
      </p:scale>
      <p:origin x="0" y="13164"/>
    </p:cViewPr>
  </p:sorterViewPr>
  <p:notesViewPr>
    <p:cSldViewPr>
      <p:cViewPr varScale="1">
        <p:scale>
          <a:sx n="111" d="100"/>
          <a:sy n="111" d="100"/>
        </p:scale>
        <p:origin x="-1728" y="-90"/>
      </p:cViewPr>
      <p:guideLst>
        <p:guide orient="horz" pos="2209"/>
        <p:guide pos="29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075" cy="350838"/>
          </a:xfrm>
          <a:prstGeom prst="rect">
            <a:avLst/>
          </a:prstGeom>
        </p:spPr>
        <p:txBody>
          <a:bodyPr vert="horz" lIns="92036" tIns="46017" rIns="92036" bIns="46017" rtlCol="0"/>
          <a:lstStyle>
            <a:lvl1pPr algn="l">
              <a:defRPr sz="1200"/>
            </a:lvl1pPr>
          </a:lstStyle>
          <a:p>
            <a:pPr>
              <a:defRPr/>
            </a:pPr>
            <a:endParaRPr lang="en-US"/>
          </a:p>
        </p:txBody>
      </p:sp>
      <p:sp>
        <p:nvSpPr>
          <p:cNvPr id="3" name="Date Placeholder 2"/>
          <p:cNvSpPr>
            <a:spLocks noGrp="1"/>
          </p:cNvSpPr>
          <p:nvPr>
            <p:ph type="dt" sz="quarter" idx="1"/>
          </p:nvPr>
        </p:nvSpPr>
        <p:spPr>
          <a:xfrm>
            <a:off x="5265740" y="0"/>
            <a:ext cx="4029075" cy="350838"/>
          </a:xfrm>
          <a:prstGeom prst="rect">
            <a:avLst/>
          </a:prstGeom>
        </p:spPr>
        <p:txBody>
          <a:bodyPr vert="horz" lIns="92036" tIns="46017" rIns="92036" bIns="46017" rtlCol="0"/>
          <a:lstStyle>
            <a:lvl1pPr algn="r">
              <a:defRPr sz="1200"/>
            </a:lvl1pPr>
          </a:lstStyle>
          <a:p>
            <a:pPr>
              <a:defRPr/>
            </a:pPr>
            <a:fld id="{CCF74AA3-B820-49DB-B21A-DD0014BF0051}" type="datetimeFigureOut">
              <a:rPr lang="en-US"/>
              <a:pPr>
                <a:defRPr/>
              </a:pPr>
              <a:t>10/19/2016</a:t>
            </a:fld>
            <a:endParaRPr lang="en-US"/>
          </a:p>
        </p:txBody>
      </p:sp>
      <p:sp>
        <p:nvSpPr>
          <p:cNvPr id="4" name="Footer Placeholder 3"/>
          <p:cNvSpPr>
            <a:spLocks noGrp="1"/>
          </p:cNvSpPr>
          <p:nvPr>
            <p:ph type="ftr" sz="quarter" idx="2"/>
          </p:nvPr>
        </p:nvSpPr>
        <p:spPr>
          <a:xfrm>
            <a:off x="2" y="6657975"/>
            <a:ext cx="4029075" cy="350838"/>
          </a:xfrm>
          <a:prstGeom prst="rect">
            <a:avLst/>
          </a:prstGeom>
        </p:spPr>
        <p:txBody>
          <a:bodyPr vert="horz" lIns="92036" tIns="46017" rIns="92036" bIns="4601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5740" y="6657975"/>
            <a:ext cx="4029075" cy="350838"/>
          </a:xfrm>
          <a:prstGeom prst="rect">
            <a:avLst/>
          </a:prstGeom>
        </p:spPr>
        <p:txBody>
          <a:bodyPr vert="horz" lIns="92036" tIns="46017" rIns="92036" bIns="46017" rtlCol="0" anchor="b"/>
          <a:lstStyle>
            <a:lvl1pPr algn="r">
              <a:defRPr sz="1200"/>
            </a:lvl1pPr>
          </a:lstStyle>
          <a:p>
            <a:pPr>
              <a:defRPr/>
            </a:pPr>
            <a:fld id="{C4663EB4-49FF-45FB-998C-8D5D0DF0873E}" type="slidenum">
              <a:rPr lang="en-US"/>
              <a:pPr>
                <a:defRPr/>
              </a:pPr>
              <a:t>‹#›</a:t>
            </a:fld>
            <a:endParaRPr lang="en-US"/>
          </a:p>
        </p:txBody>
      </p:sp>
    </p:spTree>
    <p:extLst>
      <p:ext uri="{BB962C8B-B14F-4D97-AF65-F5344CB8AC3E}">
        <p14:creationId xmlns="" xmlns:p14="http://schemas.microsoft.com/office/powerpoint/2010/main" val="3867335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075" cy="350838"/>
          </a:xfrm>
          <a:prstGeom prst="rect">
            <a:avLst/>
          </a:prstGeom>
        </p:spPr>
        <p:txBody>
          <a:bodyPr vert="horz" lIns="92036" tIns="46017" rIns="92036" bIns="46017" rtlCol="0"/>
          <a:lstStyle>
            <a:lvl1pPr algn="l">
              <a:defRPr sz="1200"/>
            </a:lvl1pPr>
          </a:lstStyle>
          <a:p>
            <a:pPr>
              <a:defRPr/>
            </a:pPr>
            <a:endParaRPr lang="en-US"/>
          </a:p>
        </p:txBody>
      </p:sp>
      <p:sp>
        <p:nvSpPr>
          <p:cNvPr id="3" name="Date Placeholder 2"/>
          <p:cNvSpPr>
            <a:spLocks noGrp="1"/>
          </p:cNvSpPr>
          <p:nvPr>
            <p:ph type="dt" idx="1"/>
          </p:nvPr>
        </p:nvSpPr>
        <p:spPr>
          <a:xfrm>
            <a:off x="5265740" y="0"/>
            <a:ext cx="4029075" cy="350838"/>
          </a:xfrm>
          <a:prstGeom prst="rect">
            <a:avLst/>
          </a:prstGeom>
        </p:spPr>
        <p:txBody>
          <a:bodyPr vert="horz" lIns="92036" tIns="46017" rIns="92036" bIns="46017" rtlCol="0"/>
          <a:lstStyle>
            <a:lvl1pPr algn="r">
              <a:defRPr sz="1200"/>
            </a:lvl1pPr>
          </a:lstStyle>
          <a:p>
            <a:pPr>
              <a:defRPr/>
            </a:pPr>
            <a:fld id="{471F0F50-E681-4F45-BE81-AD3953CBB848}" type="datetimeFigureOut">
              <a:rPr lang="en-US"/>
              <a:pPr>
                <a:defRPr/>
              </a:pPr>
              <a:t>10/19/2016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2036" tIns="46017" rIns="92036" bIns="46017" rtlCol="0" anchor="ctr"/>
          <a:lstStyle/>
          <a:p>
            <a:pPr lvl="0"/>
            <a:endParaRPr lang="en-US" noProof="0" smtClean="0"/>
          </a:p>
        </p:txBody>
      </p:sp>
      <p:sp>
        <p:nvSpPr>
          <p:cNvPr id="5" name="Notes Placeholder 4"/>
          <p:cNvSpPr>
            <a:spLocks noGrp="1"/>
          </p:cNvSpPr>
          <p:nvPr>
            <p:ph type="body" sz="quarter" idx="3"/>
          </p:nvPr>
        </p:nvSpPr>
        <p:spPr>
          <a:xfrm>
            <a:off x="930276" y="3330578"/>
            <a:ext cx="7435850" cy="3154363"/>
          </a:xfrm>
          <a:prstGeom prst="rect">
            <a:avLst/>
          </a:prstGeom>
        </p:spPr>
        <p:txBody>
          <a:bodyPr vert="horz" lIns="92036" tIns="46017" rIns="92036" bIns="460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7975"/>
            <a:ext cx="4029075" cy="350838"/>
          </a:xfrm>
          <a:prstGeom prst="rect">
            <a:avLst/>
          </a:prstGeom>
        </p:spPr>
        <p:txBody>
          <a:bodyPr vert="horz" lIns="92036" tIns="46017" rIns="92036" bIns="4601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740" y="6657975"/>
            <a:ext cx="4029075" cy="350838"/>
          </a:xfrm>
          <a:prstGeom prst="rect">
            <a:avLst/>
          </a:prstGeom>
        </p:spPr>
        <p:txBody>
          <a:bodyPr vert="horz" lIns="92036" tIns="46017" rIns="92036" bIns="46017" rtlCol="0" anchor="b"/>
          <a:lstStyle>
            <a:lvl1pPr algn="r">
              <a:defRPr sz="1200"/>
            </a:lvl1pPr>
          </a:lstStyle>
          <a:p>
            <a:pPr>
              <a:defRPr/>
            </a:pPr>
            <a:fld id="{5C384E62-5027-4CA5-A2F3-B1F0EF8C80FE}" type="slidenum">
              <a:rPr lang="en-US"/>
              <a:pPr>
                <a:defRPr/>
              </a:pPr>
              <a:t>‹#›</a:t>
            </a:fld>
            <a:endParaRPr lang="en-US"/>
          </a:p>
        </p:txBody>
      </p:sp>
    </p:spTree>
    <p:extLst>
      <p:ext uri="{BB962C8B-B14F-4D97-AF65-F5344CB8AC3E}">
        <p14:creationId xmlns="" xmlns:p14="http://schemas.microsoft.com/office/powerpoint/2010/main" val="3819797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self and role</a:t>
            </a:r>
            <a:r>
              <a:rPr lang="en-US" baseline="0" dirty="0" smtClean="0"/>
              <a:t> as CI Practice Specialist</a:t>
            </a:r>
            <a:endParaRPr lang="en-US" dirty="0" smtClean="0"/>
          </a:p>
          <a:p>
            <a:pPr marL="171450" indent="-171450">
              <a:buFontTx/>
              <a:buChar char="-"/>
            </a:pPr>
            <a:r>
              <a:rPr lang="en-US" dirty="0" smtClean="0"/>
              <a:t>Brief overview of</a:t>
            </a:r>
            <a:r>
              <a:rPr lang="en-US" baseline="0" dirty="0" smtClean="0"/>
              <a:t> Signs of Safety</a:t>
            </a:r>
          </a:p>
          <a:p>
            <a:pPr marL="171450" indent="-171450">
              <a:buFontTx/>
              <a:buChar char="-"/>
            </a:pPr>
            <a:r>
              <a:rPr lang="en-US" baseline="0" dirty="0" smtClean="0"/>
              <a:t>Janice Haddow will walk you through a case example from Old’s Alberta</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1</a:t>
            </a:fld>
            <a:endParaRPr lang="en-US"/>
          </a:p>
        </p:txBody>
      </p:sp>
    </p:spTree>
    <p:extLst>
      <p:ext uri="{BB962C8B-B14F-4D97-AF65-F5344CB8AC3E}">
        <p14:creationId xmlns="" xmlns:p14="http://schemas.microsoft.com/office/powerpoint/2010/main" val="2214997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dirty="0" smtClean="0"/>
              <a:t>Must be developed with everyone involved</a:t>
            </a:r>
          </a:p>
          <a:p>
            <a:pPr eaLnBrk="1" hangingPunct="1"/>
            <a:r>
              <a:rPr lang="en-US" altLang="en-US" sz="1200" dirty="0" smtClean="0"/>
              <a:t>Identify the safety goal</a:t>
            </a:r>
          </a:p>
          <a:p>
            <a:pPr eaLnBrk="1" hangingPunct="1"/>
            <a:r>
              <a:rPr lang="en-US" altLang="en-US" sz="1200" dirty="0" smtClean="0"/>
              <a:t>Use bottom lines – how we are holding people accountable and how we will achieve the goal</a:t>
            </a:r>
          </a:p>
          <a:p>
            <a:pPr eaLnBrk="1" hangingPunct="1"/>
            <a:r>
              <a:rPr lang="en-CA" altLang="en-US" sz="1200" dirty="0" smtClean="0"/>
              <a:t>The steps the family will take to reach the safety goal of keeping their children safe</a:t>
            </a:r>
            <a:endParaRPr lang="en-US" altLang="en-US" sz="1200" dirty="0" smtClean="0"/>
          </a:p>
          <a:p>
            <a:pPr eaLnBrk="1" hangingPunct="1"/>
            <a:endParaRPr lang="en-US" dirty="0" smtClean="0"/>
          </a:p>
          <a:p>
            <a:pPr eaLnBrk="1" hangingPunct="1"/>
            <a:r>
              <a:rPr lang="en-US" dirty="0" smtClean="0"/>
              <a:t>Safety House - </a:t>
            </a:r>
            <a:r>
              <a:rPr lang="en-US" altLang="en-US" sz="1200" dirty="0" smtClean="0"/>
              <a:t>Is a words and pictures of the safety plan for the child</a:t>
            </a:r>
          </a:p>
          <a:p>
            <a:pPr eaLnBrk="1" hangingPunct="1"/>
            <a:r>
              <a:rPr lang="en-US" altLang="en-US" sz="1200" dirty="0" smtClean="0"/>
              <a:t>Allows child’s voice to the safety plan</a:t>
            </a:r>
          </a:p>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13</a:t>
            </a:fld>
            <a:endParaRPr lang="en-US"/>
          </a:p>
        </p:txBody>
      </p:sp>
    </p:spTree>
    <p:extLst>
      <p:ext uri="{BB962C8B-B14F-4D97-AF65-F5344CB8AC3E}">
        <p14:creationId xmlns="" xmlns:p14="http://schemas.microsoft.com/office/powerpoint/2010/main" val="103595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hangingPunct="1">
              <a:defRPr/>
            </a:pPr>
            <a:r>
              <a:rPr lang="en-US" sz="2800" dirty="0" smtClean="0"/>
              <a:t>Andrew </a:t>
            </a:r>
            <a:r>
              <a:rPr lang="en-US" sz="2800" dirty="0" err="1" smtClean="0"/>
              <a:t>Turnell</a:t>
            </a:r>
            <a:r>
              <a:rPr lang="en-US" sz="2800" dirty="0" smtClean="0"/>
              <a:t> was</a:t>
            </a:r>
            <a:r>
              <a:rPr lang="en-US" sz="2800" baseline="0" dirty="0" smtClean="0"/>
              <a:t> a therapist practicing Solution Focused Brief Therapy </a:t>
            </a:r>
          </a:p>
          <a:p>
            <a:pPr eaLnBrk="1" hangingPunct="1">
              <a:defRPr/>
            </a:pPr>
            <a:r>
              <a:rPr lang="en-US" sz="2800" baseline="0" dirty="0" smtClean="0"/>
              <a:t>Steve Edwards was a Child Protection Worker – found that </a:t>
            </a:r>
          </a:p>
          <a:p>
            <a:pPr eaLnBrk="1" hangingPunct="1">
              <a:defRPr/>
            </a:pPr>
            <a:r>
              <a:rPr lang="en-US" sz="2800" baseline="0" dirty="0" smtClean="0"/>
              <a:t>Went to 100 families what were the tools and techniques that they were using that were working.  </a:t>
            </a:r>
          </a:p>
          <a:p>
            <a:pPr eaLnBrk="1" hangingPunct="1">
              <a:defRPr/>
            </a:pPr>
            <a:endParaRPr lang="en-US" sz="2800" baseline="0" dirty="0" smtClean="0"/>
          </a:p>
          <a:p>
            <a:pPr eaLnBrk="1" hangingPunct="1">
              <a:defRPr/>
            </a:pPr>
            <a:r>
              <a:rPr lang="en-US" sz="2800" baseline="0" dirty="0" smtClean="0"/>
              <a:t>Being used in over 200 jurisdictions world wide.  Carver County and Olmstead in the USA have been using Signs of Safety the longest which has been about 9 years and Western Australia has been fully implemented for about 5 years now.</a:t>
            </a:r>
          </a:p>
          <a:p>
            <a:pPr eaLnBrk="1" hangingPunct="1">
              <a:defRPr/>
            </a:pPr>
            <a:endParaRPr lang="en-US" sz="2800" baseline="0" dirty="0" smtClean="0"/>
          </a:p>
          <a:p>
            <a:pPr eaLnBrk="1" hangingPunct="1">
              <a:defRPr/>
            </a:pPr>
            <a:r>
              <a:rPr lang="en-US" sz="2800" baseline="0" dirty="0" smtClean="0"/>
              <a:t>With Signs of Safety -  it aims to work collaboratively with all people involved in the case plan to increase safety and reduce risk.  It is not just the professionals of the CI worker working on their own or coming up with a plan and telling the family what they need to do.  Because that is what we have done traditionally which is the medical model or paternalistic. </a:t>
            </a:r>
          </a:p>
          <a:p>
            <a:pPr eaLnBrk="1" hangingPunct="1">
              <a:defRPr/>
            </a:pPr>
            <a:endParaRPr lang="en-US" sz="2800" baseline="0" dirty="0" smtClean="0"/>
          </a:p>
          <a:p>
            <a:pPr eaLnBrk="1" hangingPunct="1">
              <a:defRPr/>
            </a:pPr>
            <a:r>
              <a:rPr lang="en-US" sz="2800" dirty="0" smtClean="0"/>
              <a:t>Secrecy is the syndrome of child abuse”</a:t>
            </a:r>
          </a:p>
          <a:p>
            <a:pPr marL="0" indent="0" eaLnBrk="1" hangingPunct="1">
              <a:buFontTx/>
              <a:buNone/>
              <a:defRPr/>
            </a:pPr>
            <a:r>
              <a:rPr lang="en-US" sz="2800" dirty="0" smtClean="0"/>
              <a:t>   Andrew </a:t>
            </a:r>
            <a:r>
              <a:rPr lang="en-US" sz="2800" dirty="0" err="1" smtClean="0"/>
              <a:t>Turnell</a:t>
            </a:r>
            <a:endParaRPr lang="en-US" sz="2800" dirty="0" smtClean="0"/>
          </a:p>
          <a:p>
            <a:pPr eaLnBrk="1" hangingPunct="1">
              <a:defRPr/>
            </a:pPr>
            <a:r>
              <a:rPr lang="en-US" sz="2800" dirty="0" smtClean="0"/>
              <a:t>How do we break the secrecy of child abuse?</a:t>
            </a:r>
          </a:p>
          <a:p>
            <a:pPr lvl="2" eaLnBrk="1" hangingPunct="1">
              <a:defRPr/>
            </a:pPr>
            <a:r>
              <a:rPr lang="en-CA" sz="2600" dirty="0" smtClean="0"/>
              <a:t>Best predictor of future danger is past harm.</a:t>
            </a:r>
            <a:endParaRPr lang="en-US" sz="2600" dirty="0" smtClean="0"/>
          </a:p>
          <a:p>
            <a:pPr eaLnBrk="1" hangingPunct="1">
              <a:defRPr/>
            </a:pPr>
            <a:r>
              <a:rPr lang="en-US" sz="2800" dirty="0" smtClean="0"/>
              <a:t>How do we talk about child abuse?</a:t>
            </a:r>
          </a:p>
          <a:p>
            <a:pPr lvl="2" eaLnBrk="1" hangingPunct="1">
              <a:defRPr/>
            </a:pPr>
            <a:r>
              <a:rPr lang="en-CA" sz="2600" dirty="0" smtClean="0"/>
              <a:t>Openly, using child’s words to help their parents understand impact which will hopefully lead to change and building child safety.</a:t>
            </a:r>
            <a:endParaRPr lang="en-US" sz="26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2</a:t>
            </a:fld>
            <a:endParaRPr lang="en-US"/>
          </a:p>
        </p:txBody>
      </p:sp>
    </p:spTree>
    <p:extLst>
      <p:ext uri="{BB962C8B-B14F-4D97-AF65-F5344CB8AC3E}">
        <p14:creationId xmlns="" xmlns:p14="http://schemas.microsoft.com/office/powerpoint/2010/main" val="847809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Involving</a:t>
            </a:r>
            <a:r>
              <a:rPr lang="en-US" baseline="0" dirty="0" smtClean="0"/>
              <a:t> the family along with their informal and formal supports right from the beginning </a:t>
            </a:r>
          </a:p>
          <a:p>
            <a:pPr marL="228600" indent="-228600">
              <a:buAutoNum type="arabicPeriod" startAt="2"/>
            </a:pPr>
            <a:r>
              <a:rPr lang="en-US" baseline="0" dirty="0" smtClean="0"/>
              <a:t>Asking questions of families, ourselves, and of others involved.  We don’t form an opinion and keep that opinion, we have to be willing to look at new </a:t>
            </a:r>
            <a:r>
              <a:rPr lang="en-US" baseline="0" dirty="0" err="1" smtClean="0"/>
              <a:t>inforamtion</a:t>
            </a:r>
            <a:r>
              <a:rPr lang="en-US" baseline="0" dirty="0" smtClean="0"/>
              <a:t>.    Irene Munroe – a leading expert in Child Intervention says.– “The way to minimize errors in child intervention, is to admit that we might be wrong.”</a:t>
            </a:r>
          </a:p>
          <a:p>
            <a:pPr marL="228600" indent="-228600">
              <a:buAutoNum type="arabicPeriod" startAt="2"/>
            </a:pPr>
            <a:r>
              <a:rPr lang="en-US" baseline="0" dirty="0" smtClean="0"/>
              <a:t>SOS Rumors – SOS means we don’t </a:t>
            </a:r>
            <a:r>
              <a:rPr lang="en-US" baseline="0" dirty="0" err="1" smtClean="0"/>
              <a:t>aprehend</a:t>
            </a:r>
            <a:r>
              <a:rPr lang="en-US" baseline="0" dirty="0" smtClean="0"/>
              <a:t>.  SOS means that we try to build safety within the family and if we can not, then children will continue to come into care and in some cases we will continue to seek PGO for children.  We are not going to leave children in unsafe situations.</a:t>
            </a:r>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3</a:t>
            </a:fld>
            <a:endParaRPr lang="en-US"/>
          </a:p>
        </p:txBody>
      </p:sp>
    </p:spTree>
    <p:extLst>
      <p:ext uri="{BB962C8B-B14F-4D97-AF65-F5344CB8AC3E}">
        <p14:creationId xmlns="" xmlns:p14="http://schemas.microsoft.com/office/powerpoint/2010/main" val="257640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 speaks a different language</a:t>
            </a:r>
            <a:r>
              <a:rPr lang="en-US" baseline="0" dirty="0" smtClean="0"/>
              <a:t> – terms like domestic violence (what does that mean?) does that mean a verbal argument, that someone was trying to stab somebody?  Addiction – does that mean that people are drinking on the weekend to the point of intoxication or does that mean you are drinking everyday.  We want to get behaviorally specific and use that language of the youngest child in the family.</a:t>
            </a:r>
          </a:p>
          <a:p>
            <a:endParaRPr lang="en-US" baseline="0" dirty="0" smtClean="0"/>
          </a:p>
          <a:p>
            <a:r>
              <a:rPr lang="en-US" baseline="0" dirty="0" smtClean="0"/>
              <a:t>Through SOS we use a process called mapping to be very clear about what we are worried about and what needs to happen.</a:t>
            </a:r>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4</a:t>
            </a:fld>
            <a:endParaRPr lang="en-US"/>
          </a:p>
        </p:txBody>
      </p:sp>
    </p:spTree>
    <p:extLst>
      <p:ext uri="{BB962C8B-B14F-4D97-AF65-F5344CB8AC3E}">
        <p14:creationId xmlns="" xmlns:p14="http://schemas.microsoft.com/office/powerpoint/2010/main" val="329760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altLang="en-US" sz="1200" b="1" dirty="0" smtClean="0"/>
              <a:t>Harm </a:t>
            </a:r>
            <a:endParaRPr lang="en-US" altLang="en-US" sz="1200" dirty="0" smtClean="0"/>
          </a:p>
          <a:p>
            <a:pPr eaLnBrk="1" hangingPunct="1">
              <a:lnSpc>
                <a:spcPct val="80000"/>
              </a:lnSpc>
            </a:pPr>
            <a:r>
              <a:rPr lang="en-US" altLang="en-US" sz="1200" dirty="0" smtClean="0"/>
              <a:t>Has already happened (past harm)</a:t>
            </a:r>
          </a:p>
          <a:p>
            <a:pPr eaLnBrk="1" hangingPunct="1">
              <a:lnSpc>
                <a:spcPct val="80000"/>
              </a:lnSpc>
            </a:pPr>
            <a:r>
              <a:rPr lang="en-US" altLang="en-US" sz="1200" dirty="0" smtClean="0"/>
              <a:t>Caregiver behavior and it’s impact on the child</a:t>
            </a:r>
          </a:p>
          <a:p>
            <a:pPr eaLnBrk="1" hangingPunct="1">
              <a:lnSpc>
                <a:spcPct val="80000"/>
              </a:lnSpc>
            </a:pPr>
            <a:r>
              <a:rPr lang="en-US" altLang="en-US" sz="1200" dirty="0" smtClean="0"/>
              <a:t>We need behavioral detail (what you would see in detail and must describe it in detail) and how it impacted the child (needs to include the date if possible)</a:t>
            </a:r>
          </a:p>
          <a:p>
            <a:pPr eaLnBrk="1" hangingPunct="1">
              <a:lnSpc>
                <a:spcPct val="80000"/>
              </a:lnSpc>
            </a:pPr>
            <a:r>
              <a:rPr lang="en-US" altLang="en-US" sz="1200" dirty="0" smtClean="0"/>
              <a:t>harm statements should include S (severity – how bad), I (incidents – how often), and I (affect on child or impact on child)</a:t>
            </a:r>
          </a:p>
          <a:p>
            <a:pPr eaLnBrk="1" hangingPunct="1">
              <a:lnSpc>
                <a:spcPct val="80000"/>
              </a:lnSpc>
            </a:pPr>
            <a:r>
              <a:rPr lang="en-US" altLang="en-US" sz="1200" dirty="0" smtClean="0"/>
              <a:t>Use family language rather than professional language</a:t>
            </a:r>
          </a:p>
          <a:p>
            <a:pPr eaLnBrk="1" hangingPunct="1">
              <a:lnSpc>
                <a:spcPct val="80000"/>
              </a:lnSpc>
            </a:pPr>
            <a:r>
              <a:rPr lang="en-US" altLang="en-US" sz="1200" b="1" dirty="0" smtClean="0"/>
              <a:t>Danger</a:t>
            </a:r>
            <a:endParaRPr lang="en-US" altLang="en-US" sz="1200" dirty="0" smtClean="0"/>
          </a:p>
          <a:p>
            <a:pPr eaLnBrk="1" hangingPunct="1">
              <a:lnSpc>
                <a:spcPct val="80000"/>
              </a:lnSpc>
            </a:pPr>
            <a:r>
              <a:rPr lang="en-US" altLang="en-US" sz="1200" dirty="0" smtClean="0"/>
              <a:t>Future Danger what we are worried about and what others are worried about</a:t>
            </a:r>
          </a:p>
          <a:p>
            <a:pPr eaLnBrk="1" hangingPunct="1">
              <a:lnSpc>
                <a:spcPct val="80000"/>
              </a:lnSpc>
            </a:pPr>
            <a:r>
              <a:rPr lang="en-US" altLang="en-US" sz="1200" dirty="0" smtClean="0"/>
              <a:t>Past incidents predict future danger</a:t>
            </a:r>
          </a:p>
          <a:p>
            <a:pPr eaLnBrk="1" hangingPunct="1">
              <a:lnSpc>
                <a:spcPct val="80000"/>
              </a:lnSpc>
            </a:pPr>
            <a:r>
              <a:rPr lang="en-US" altLang="en-US" sz="1200" dirty="0" smtClean="0"/>
              <a:t>What would happen if we didn’t do anything or nothing changes</a:t>
            </a:r>
          </a:p>
          <a:p>
            <a:pPr eaLnBrk="1" hangingPunct="1">
              <a:lnSpc>
                <a:spcPct val="80000"/>
              </a:lnSpc>
            </a:pPr>
            <a:r>
              <a:rPr lang="en-US" altLang="en-US" sz="1200" dirty="0" smtClean="0"/>
              <a:t>Danger statements need to reflect the harm that is likely to happen to the children if nothing changes</a:t>
            </a:r>
          </a:p>
          <a:p>
            <a:pPr eaLnBrk="1" hangingPunct="1">
              <a:lnSpc>
                <a:spcPct val="80000"/>
              </a:lnSpc>
            </a:pPr>
            <a:r>
              <a:rPr lang="en-US" altLang="en-US" sz="1200" dirty="0" smtClean="0"/>
              <a:t>Danger statements should not be catastrophic but not minimize the danger either</a:t>
            </a:r>
          </a:p>
          <a:p>
            <a:pPr eaLnBrk="1" hangingPunct="1">
              <a:lnSpc>
                <a:spcPct val="80000"/>
              </a:lnSpc>
            </a:pPr>
            <a:r>
              <a:rPr lang="en-US" altLang="en-US" sz="1200" dirty="0" smtClean="0"/>
              <a:t>If CFSA does not have a danger statement then there should not be an open file</a:t>
            </a:r>
          </a:p>
          <a:p>
            <a:pPr eaLnBrk="1" hangingPunct="1">
              <a:lnSpc>
                <a:spcPct val="80000"/>
              </a:lnSpc>
            </a:pPr>
            <a:r>
              <a:rPr lang="en-US" altLang="en-US" sz="1200" dirty="0" smtClean="0"/>
              <a:t>Use family language that a child would understand</a:t>
            </a:r>
          </a:p>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5</a:t>
            </a:fld>
            <a:endParaRPr lang="en-US"/>
          </a:p>
        </p:txBody>
      </p:sp>
    </p:spTree>
    <p:extLst>
      <p:ext uri="{BB962C8B-B14F-4D97-AF65-F5344CB8AC3E}">
        <p14:creationId xmlns="" xmlns:p14="http://schemas.microsoft.com/office/powerpoint/2010/main" val="1146282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7</a:t>
            </a:fld>
            <a:endParaRPr lang="en-US"/>
          </a:p>
        </p:txBody>
      </p:sp>
    </p:spTree>
    <p:extLst>
      <p:ext uri="{BB962C8B-B14F-4D97-AF65-F5344CB8AC3E}">
        <p14:creationId xmlns="" xmlns:p14="http://schemas.microsoft.com/office/powerpoint/2010/main" val="102831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CA" altLang="en-US" sz="1200" dirty="0" smtClean="0"/>
              <a:t>Three column conversation with the child</a:t>
            </a:r>
            <a:endParaRPr lang="en-US" altLang="en-US" sz="1200" dirty="0" smtClean="0"/>
          </a:p>
          <a:p>
            <a:pPr eaLnBrk="1" hangingPunct="1"/>
            <a:r>
              <a:rPr lang="en-US" altLang="en-US" sz="1200" dirty="0" smtClean="0"/>
              <a:t>It starts talking about the secret</a:t>
            </a:r>
          </a:p>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8</a:t>
            </a:fld>
            <a:endParaRPr lang="en-US"/>
          </a:p>
        </p:txBody>
      </p:sp>
    </p:spTree>
    <p:extLst>
      <p:ext uri="{BB962C8B-B14F-4D97-AF65-F5344CB8AC3E}">
        <p14:creationId xmlns="" xmlns:p14="http://schemas.microsoft.com/office/powerpoint/2010/main" val="322059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1588" y="1206500"/>
            <a:ext cx="3506787" cy="2628900"/>
          </a:xfrm>
        </p:spPr>
      </p:sp>
      <p:sp>
        <p:nvSpPr>
          <p:cNvPr id="3" name="Notes Placeholder 2"/>
          <p:cNvSpPr>
            <a:spLocks noGrp="1"/>
          </p:cNvSpPr>
          <p:nvPr>
            <p:ph type="body" idx="1"/>
          </p:nvPr>
        </p:nvSpPr>
        <p:spPr/>
        <p:txBody>
          <a:bodyPr/>
          <a:lstStyle/>
          <a:p>
            <a:pPr marL="171450" indent="-171450">
              <a:spcBef>
                <a:spcPct val="0"/>
              </a:spcBef>
              <a:buFontTx/>
              <a:buChar char="-"/>
              <a:defRPr/>
            </a:pPr>
            <a:r>
              <a:rPr lang="en-US" dirty="0" smtClean="0"/>
              <a:t>even </a:t>
            </a:r>
            <a:r>
              <a:rPr lang="en-US" dirty="0"/>
              <a:t>articulate “unsafe” that well</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89663FFC-9AA2-4E05-B32B-30D753EFCC83}" type="slidenum">
              <a:rPr lang="en-US" smtClean="0"/>
              <a:pPr>
                <a:defRPr/>
              </a:pPr>
              <a:t>11</a:t>
            </a:fld>
            <a:endParaRPr lang="en-US" dirty="0"/>
          </a:p>
        </p:txBody>
      </p:sp>
    </p:spTree>
    <p:extLst>
      <p:ext uri="{BB962C8B-B14F-4D97-AF65-F5344CB8AC3E}">
        <p14:creationId xmlns="" xmlns:p14="http://schemas.microsoft.com/office/powerpoint/2010/main" val="294948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buFontTx/>
              <a:buNone/>
            </a:pPr>
            <a:r>
              <a:rPr lang="en-US" altLang="en-US" sz="1200" dirty="0" smtClean="0"/>
              <a:t>Numerous benefits:</a:t>
            </a:r>
          </a:p>
          <a:p>
            <a:pPr eaLnBrk="1" hangingPunct="1">
              <a:lnSpc>
                <a:spcPct val="90000"/>
              </a:lnSpc>
              <a:buFontTx/>
              <a:buNone/>
            </a:pPr>
            <a:r>
              <a:rPr lang="en-US" altLang="en-US" sz="1200" dirty="0" smtClean="0"/>
              <a:t>1 – Helps create the safety plan</a:t>
            </a:r>
          </a:p>
          <a:p>
            <a:pPr eaLnBrk="1" hangingPunct="1">
              <a:lnSpc>
                <a:spcPct val="90000"/>
              </a:lnSpc>
              <a:buFontTx/>
              <a:buNone/>
            </a:pPr>
            <a:r>
              <a:rPr lang="en-US" altLang="en-US" sz="1200" dirty="0" smtClean="0"/>
              <a:t>2 – Explains to the child what happened to them</a:t>
            </a:r>
          </a:p>
          <a:p>
            <a:pPr eaLnBrk="1" hangingPunct="1">
              <a:lnSpc>
                <a:spcPct val="90000"/>
              </a:lnSpc>
              <a:buFontTx/>
              <a:buNone/>
            </a:pPr>
            <a:r>
              <a:rPr lang="en-US" altLang="en-US" sz="1200" dirty="0" smtClean="0"/>
              <a:t>3 – Helps the child process the trauma and understand why they may be in care</a:t>
            </a:r>
          </a:p>
          <a:p>
            <a:pPr eaLnBrk="1" hangingPunct="1">
              <a:lnSpc>
                <a:spcPct val="90000"/>
              </a:lnSpc>
              <a:buFontTx/>
              <a:buNone/>
            </a:pPr>
            <a:r>
              <a:rPr lang="en-US" altLang="en-US" sz="1200" dirty="0" smtClean="0"/>
              <a:t>4 – Very impactful for parents</a:t>
            </a:r>
          </a:p>
          <a:p>
            <a:pPr eaLnBrk="1" hangingPunct="1">
              <a:lnSpc>
                <a:spcPct val="90000"/>
              </a:lnSpc>
              <a:buFontTx/>
              <a:buNone/>
            </a:pPr>
            <a:r>
              <a:rPr lang="en-US" altLang="en-US" sz="1200" dirty="0" smtClean="0"/>
              <a:t>5 – Impactful to the safety network</a:t>
            </a:r>
          </a:p>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12</a:t>
            </a:fld>
            <a:endParaRPr lang="en-US"/>
          </a:p>
        </p:txBody>
      </p:sp>
    </p:spTree>
    <p:extLst>
      <p:ext uri="{BB962C8B-B14F-4D97-AF65-F5344CB8AC3E}">
        <p14:creationId xmlns="" xmlns:p14="http://schemas.microsoft.com/office/powerpoint/2010/main" val="3719053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0" descr="AB Logo blue RGB_revers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76400" y="1676401"/>
            <a:ext cx="7239000" cy="1470025"/>
          </a:xfrm>
        </p:spPr>
        <p:txBody>
          <a:bodyPr>
            <a:normAutofit/>
          </a:bodyPr>
          <a:lstStyle>
            <a:lvl1pPr algn="ctr">
              <a:defRPr sz="36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ext Placeholder 13"/>
          <p:cNvSpPr>
            <a:spLocks noGrp="1"/>
          </p:cNvSpPr>
          <p:nvPr>
            <p:ph type="body" sz="quarter" idx="11"/>
          </p:nvPr>
        </p:nvSpPr>
        <p:spPr>
          <a:xfrm>
            <a:off x="71252" y="5791200"/>
            <a:ext cx="1224148" cy="914400"/>
          </a:xfrm>
        </p:spPr>
        <p:txBody>
          <a:bodyPr lIns="0" tIns="0" rIns="0" bIns="0">
            <a:normAutofit/>
          </a:bodyPr>
          <a:lstStyle>
            <a:lvl1pPr algn="r">
              <a:defRPr sz="1200" b="1">
                <a:solidFill>
                  <a:schemeClr val="bg1"/>
                </a:solidFill>
              </a:defRPr>
            </a:lvl1pPr>
          </a:lstStyle>
          <a:p>
            <a:pPr lvl="0"/>
            <a:r>
              <a:rPr lang="en-US" dirty="0" smtClean="0"/>
              <a:t>Click to edit Master text styles</a:t>
            </a:r>
          </a:p>
        </p:txBody>
      </p:sp>
    </p:spTree>
    <p:extLst>
      <p:ext uri="{BB962C8B-B14F-4D97-AF65-F5344CB8AC3E}">
        <p14:creationId xmlns="" xmlns:p14="http://schemas.microsoft.com/office/powerpoint/2010/main" val="141893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1"/>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2"/>
            <a:ext cx="1447800" cy="365125"/>
          </a:xfrm>
          <a:prstGeom prst="rect">
            <a:avLst/>
          </a:prstGeom>
        </p:spPr>
        <p:txBody>
          <a:bodyPr/>
          <a:lstStyle>
            <a:lvl1pPr algn="l">
              <a:defRPr sz="1200">
                <a:solidFill>
                  <a:srgbClr val="005072"/>
                </a:solidFill>
              </a:defRPr>
            </a:lvl1pPr>
          </a:lstStyle>
          <a:p>
            <a:pPr>
              <a:defRPr/>
            </a:pPr>
            <a:endParaRPr lang="en-US"/>
          </a:p>
        </p:txBody>
      </p:sp>
      <p:sp>
        <p:nvSpPr>
          <p:cNvPr id="5" name="Footer Placeholder 4"/>
          <p:cNvSpPr>
            <a:spLocks noGrp="1"/>
          </p:cNvSpPr>
          <p:nvPr>
            <p:ph type="ftr" sz="quarter" idx="11"/>
          </p:nvPr>
        </p:nvSpPr>
        <p:spPr>
          <a:xfrm>
            <a:off x="3886200" y="6356352"/>
            <a:ext cx="3124200" cy="365125"/>
          </a:xfrm>
          <a:prstGeom prst="rect">
            <a:avLst/>
          </a:prstGeom>
        </p:spPr>
        <p:txBody>
          <a:bodyPr/>
          <a:lstStyle>
            <a:lvl1pPr algn="ctr">
              <a:defRPr sz="1200">
                <a:solidFill>
                  <a:srgbClr val="005072"/>
                </a:solidFill>
              </a:defRPr>
            </a:lvl1pPr>
          </a:lstStyle>
          <a:p>
            <a:pPr>
              <a:defRPr/>
            </a:pPr>
            <a:endParaRPr lang="en-US"/>
          </a:p>
        </p:txBody>
      </p:sp>
      <p:sp>
        <p:nvSpPr>
          <p:cNvPr id="6" name="Slide Number Placeholder 5"/>
          <p:cNvSpPr>
            <a:spLocks noGrp="1"/>
          </p:cNvSpPr>
          <p:nvPr>
            <p:ph type="sldNum" sz="quarter" idx="12"/>
          </p:nvPr>
        </p:nvSpPr>
        <p:spPr>
          <a:xfrm>
            <a:off x="7848600" y="6356352"/>
            <a:ext cx="1066800" cy="365125"/>
          </a:xfrm>
          <a:prstGeom prst="rect">
            <a:avLst/>
          </a:prstGeom>
        </p:spPr>
        <p:txBody>
          <a:bodyPr/>
          <a:lstStyle>
            <a:lvl1pPr algn="r">
              <a:defRPr sz="1200">
                <a:solidFill>
                  <a:srgbClr val="005072"/>
                </a:solidFill>
              </a:defRPr>
            </a:lvl1pPr>
          </a:lstStyle>
          <a:p>
            <a:pPr>
              <a:defRPr/>
            </a:pPr>
            <a:fld id="{B2119C0F-580C-4994-8210-0EDB89632D9B}" type="slidenum">
              <a:rPr lang="en-US"/>
              <a:pPr>
                <a:defRPr/>
              </a:pPr>
              <a:t>‹#›</a:t>
            </a:fld>
            <a:endParaRPr lang="en-US" dirty="0"/>
          </a:p>
        </p:txBody>
      </p:sp>
    </p:spTree>
    <p:extLst>
      <p:ext uri="{BB962C8B-B14F-4D97-AF65-F5344CB8AC3E}">
        <p14:creationId xmlns="" xmlns:p14="http://schemas.microsoft.com/office/powerpoint/2010/main" val="111447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014BFF-4582-46A8-9DC2-FCE1DD8F2352}" type="slidenum">
              <a:rPr lang="en-US"/>
              <a:pPr>
                <a:defRPr/>
              </a:pPr>
              <a:t>‹#›</a:t>
            </a:fld>
            <a:endParaRPr lang="en-US"/>
          </a:p>
        </p:txBody>
      </p:sp>
    </p:spTree>
    <p:extLst>
      <p:ext uri="{BB962C8B-B14F-4D97-AF65-F5344CB8AC3E}">
        <p14:creationId xmlns="" xmlns:p14="http://schemas.microsoft.com/office/powerpoint/2010/main" val="236767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092B8D-DB7A-4435-A43B-7C5823853237}" type="slidenum">
              <a:rPr lang="en-US"/>
              <a:pPr>
                <a:defRPr/>
              </a:pPr>
              <a:t>‹#›</a:t>
            </a:fld>
            <a:endParaRPr lang="en-US"/>
          </a:p>
        </p:txBody>
      </p:sp>
    </p:spTree>
    <p:extLst>
      <p:ext uri="{BB962C8B-B14F-4D97-AF65-F5344CB8AC3E}">
        <p14:creationId xmlns="" xmlns:p14="http://schemas.microsoft.com/office/powerpoint/2010/main" val="203296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472195-6C87-4E2E-973A-A698BDE0EF75}" type="slidenum">
              <a:rPr lang="en-US"/>
              <a:pPr>
                <a:defRPr/>
              </a:pPr>
              <a:t>‹#›</a:t>
            </a:fld>
            <a:endParaRPr lang="en-US"/>
          </a:p>
        </p:txBody>
      </p:sp>
    </p:spTree>
    <p:extLst>
      <p:ext uri="{BB962C8B-B14F-4D97-AF65-F5344CB8AC3E}">
        <p14:creationId xmlns="" xmlns:p14="http://schemas.microsoft.com/office/powerpoint/2010/main" val="14174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1"/>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2"/>
            <a:ext cx="1447800" cy="365125"/>
          </a:xfrm>
          <a:prstGeom prst="rect">
            <a:avLst/>
          </a:prstGeom>
        </p:spPr>
        <p:txBody>
          <a:bodyPr/>
          <a:lstStyle>
            <a:lvl1pPr algn="l">
              <a:defRPr sz="1200">
                <a:solidFill>
                  <a:srgbClr val="005072"/>
                </a:solidFill>
              </a:defRPr>
            </a:lvl1pPr>
          </a:lstStyle>
          <a:p>
            <a:pPr>
              <a:defRPr/>
            </a:pPr>
            <a:endParaRPr lang="en-US"/>
          </a:p>
        </p:txBody>
      </p:sp>
      <p:sp>
        <p:nvSpPr>
          <p:cNvPr id="5" name="Footer Placeholder 4"/>
          <p:cNvSpPr>
            <a:spLocks noGrp="1"/>
          </p:cNvSpPr>
          <p:nvPr>
            <p:ph type="ftr" sz="quarter" idx="11"/>
          </p:nvPr>
        </p:nvSpPr>
        <p:spPr>
          <a:xfrm>
            <a:off x="3886200" y="6356352"/>
            <a:ext cx="3124200" cy="365125"/>
          </a:xfrm>
          <a:prstGeom prst="rect">
            <a:avLst/>
          </a:prstGeom>
        </p:spPr>
        <p:txBody>
          <a:bodyPr/>
          <a:lstStyle>
            <a:lvl1pPr algn="ctr">
              <a:defRPr sz="1200">
                <a:solidFill>
                  <a:srgbClr val="005072"/>
                </a:solidFill>
              </a:defRPr>
            </a:lvl1pPr>
          </a:lstStyle>
          <a:p>
            <a:pPr>
              <a:defRPr/>
            </a:pPr>
            <a:endParaRPr lang="en-US"/>
          </a:p>
        </p:txBody>
      </p:sp>
      <p:sp>
        <p:nvSpPr>
          <p:cNvPr id="6" name="Slide Number Placeholder 5"/>
          <p:cNvSpPr>
            <a:spLocks noGrp="1"/>
          </p:cNvSpPr>
          <p:nvPr>
            <p:ph type="sldNum" sz="quarter" idx="12"/>
          </p:nvPr>
        </p:nvSpPr>
        <p:spPr>
          <a:xfrm>
            <a:off x="7848600" y="6356352"/>
            <a:ext cx="1066800" cy="365125"/>
          </a:xfrm>
          <a:prstGeom prst="rect">
            <a:avLst/>
          </a:prstGeom>
        </p:spPr>
        <p:txBody>
          <a:bodyPr/>
          <a:lstStyle>
            <a:lvl1pPr algn="r">
              <a:defRPr sz="1200">
                <a:solidFill>
                  <a:srgbClr val="005072"/>
                </a:solidFill>
              </a:defRPr>
            </a:lvl1pPr>
          </a:lstStyle>
          <a:p>
            <a:pPr>
              <a:defRPr/>
            </a:pPr>
            <a:fld id="{B2119C0F-580C-4994-8210-0EDB89632D9B}" type="slidenum">
              <a:rPr lang="en-US"/>
              <a:pPr>
                <a:defRPr/>
              </a:pPr>
              <a:t>‹#›</a:t>
            </a:fld>
            <a:endParaRPr lang="en-US" dirty="0"/>
          </a:p>
        </p:txBody>
      </p:sp>
    </p:spTree>
    <p:extLst>
      <p:ext uri="{BB962C8B-B14F-4D97-AF65-F5344CB8AC3E}">
        <p14:creationId xmlns="" xmlns:p14="http://schemas.microsoft.com/office/powerpoint/2010/main" val="4097582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1905000"/>
            <a:ext cx="6858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828800" y="3429000"/>
            <a:ext cx="6858000"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subtitle style</a:t>
            </a:r>
          </a:p>
        </p:txBody>
      </p:sp>
      <p:pic>
        <p:nvPicPr>
          <p:cNvPr id="1028" name="Picture 7" descr="AB Logo blue RGB_reverse.png"/>
          <p:cNvPicPr>
            <a:picLocks noChangeAspect="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5" r:id="rId1"/>
    <p:sldLayoutId id="2147484156" r:id="rId2"/>
  </p:sldLayoutIdLst>
  <p:hf hdr="0" ftr="0" dt="0"/>
  <p:txStyles>
    <p:titleStyle>
      <a:lvl1pPr algn="ctr"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ctr" rtl="0" eaLnBrk="0" fontAlgn="base" hangingPunct="0">
        <a:spcBef>
          <a:spcPct val="20000"/>
        </a:spcBef>
        <a:spcAft>
          <a:spcPct val="0"/>
        </a:spcAft>
        <a:buFont typeface="Arial" charset="0"/>
        <a:defRPr sz="2400"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r="85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676400" y="274638"/>
            <a:ext cx="7239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676400" y="1600200"/>
            <a:ext cx="72390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76400" y="6356352"/>
            <a:ext cx="1447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886200" y="6356352"/>
            <a:ext cx="3124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48600" y="6356352"/>
            <a:ext cx="1066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084828C-B80A-43D1-8084-60871490CA5F}" type="slidenum">
              <a:rPr lang="en-US"/>
              <a:pPr>
                <a:defRPr/>
              </a:pPr>
              <a:t>‹#›</a:t>
            </a:fld>
            <a:endParaRPr lang="en-US"/>
          </a:p>
        </p:txBody>
      </p:sp>
      <p:pic>
        <p:nvPicPr>
          <p:cNvPr id="2055" name="Picture 7" descr="AB Logo blue RGB_reverse.png"/>
          <p:cNvPicPr>
            <a:picLocks noChangeAspect="1"/>
          </p:cNvPicPr>
          <p:nvPr userDrawn="1"/>
        </p:nvPicPr>
        <p:blipFill>
          <a:blip r:embed="rId7"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7" r:id="rId4"/>
  </p:sldLayoutIdLst>
  <p:hf hdr="0" ftr="0" dt="0"/>
  <p:txStyles>
    <p:titleStyle>
      <a:lvl1pPr algn="l"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5072"/>
          </a:solidFill>
          <a:latin typeface="Arial" charset="0"/>
          <a:cs typeface="Arial" charset="0"/>
        </a:defRPr>
      </a:lvl2pPr>
      <a:lvl3pPr algn="l" rtl="0" eaLnBrk="0" fontAlgn="base" hangingPunct="0">
        <a:spcBef>
          <a:spcPct val="0"/>
        </a:spcBef>
        <a:spcAft>
          <a:spcPct val="0"/>
        </a:spcAft>
        <a:defRPr sz="3600" b="1">
          <a:solidFill>
            <a:srgbClr val="005072"/>
          </a:solidFill>
          <a:latin typeface="Arial" charset="0"/>
          <a:cs typeface="Arial" charset="0"/>
        </a:defRPr>
      </a:lvl3pPr>
      <a:lvl4pPr algn="l" rtl="0" eaLnBrk="0" fontAlgn="base" hangingPunct="0">
        <a:spcBef>
          <a:spcPct val="0"/>
        </a:spcBef>
        <a:spcAft>
          <a:spcPct val="0"/>
        </a:spcAft>
        <a:defRPr sz="3600" b="1">
          <a:solidFill>
            <a:srgbClr val="005072"/>
          </a:solidFill>
          <a:latin typeface="Arial" charset="0"/>
          <a:cs typeface="Arial" charset="0"/>
        </a:defRPr>
      </a:lvl4pPr>
      <a:lvl5pPr algn="l" rtl="0" eaLnBrk="0" fontAlgn="base" hangingPunct="0">
        <a:spcBef>
          <a:spcPct val="0"/>
        </a:spcBef>
        <a:spcAft>
          <a:spcPct val="0"/>
        </a:spcAft>
        <a:defRPr sz="3600" b="1">
          <a:solidFill>
            <a:srgbClr val="005072"/>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5.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tkxvlq25Kq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ubtitle 2"/>
          <p:cNvSpPr>
            <a:spLocks noGrp="1"/>
          </p:cNvSpPr>
          <p:nvPr>
            <p:ph type="subTitle" idx="1"/>
          </p:nvPr>
        </p:nvSpPr>
        <p:spPr>
          <a:xfrm>
            <a:off x="1905000" y="1600200"/>
            <a:ext cx="6477000" cy="3352800"/>
          </a:xfrm>
        </p:spPr>
        <p:txBody>
          <a:bodyPr>
            <a:normAutofit/>
          </a:bodyPr>
          <a:lstStyle/>
          <a:p>
            <a:pPr algn="l" eaLnBrk="1" hangingPunct="1">
              <a:lnSpc>
                <a:spcPct val="80000"/>
              </a:lnSpc>
              <a:spcAft>
                <a:spcPts val="2400"/>
              </a:spcAft>
              <a:defRPr/>
            </a:pPr>
            <a:endParaRPr lang="en-US" altLang="en-US" sz="2600" b="1" dirty="0" smtClean="0"/>
          </a:p>
          <a:p>
            <a:pPr lvl="0" eaLnBrk="1" hangingPunct="1">
              <a:spcAft>
                <a:spcPts val="600"/>
              </a:spcAft>
              <a:defRPr/>
            </a:pPr>
            <a:r>
              <a:rPr lang="en-US" altLang="en-US" sz="3600" b="1" dirty="0">
                <a:latin typeface="Arial" charset="0"/>
                <a:cs typeface="Arial" charset="0"/>
              </a:rPr>
              <a:t>Signs of Safety</a:t>
            </a:r>
            <a:r>
              <a:rPr lang="en-US" altLang="en-US" sz="2800" b="1" dirty="0">
                <a:latin typeface="Arial" charset="0"/>
                <a:cs typeface="Arial" charset="0"/>
              </a:rPr>
              <a:t/>
            </a:r>
            <a:br>
              <a:rPr lang="en-US" altLang="en-US" sz="2800" b="1" dirty="0">
                <a:latin typeface="Arial" charset="0"/>
                <a:cs typeface="Arial" charset="0"/>
              </a:rPr>
            </a:br>
            <a:r>
              <a:rPr lang="en-US" altLang="en-US" sz="2800" b="1" dirty="0">
                <a:latin typeface="Arial" charset="0"/>
                <a:cs typeface="Arial" charset="0"/>
              </a:rPr>
              <a:t> </a:t>
            </a:r>
          </a:p>
          <a:p>
            <a:pPr lvl="0" eaLnBrk="1" hangingPunct="1">
              <a:spcAft>
                <a:spcPts val="600"/>
              </a:spcAft>
              <a:defRPr/>
            </a:pPr>
            <a:r>
              <a:rPr lang="en-US" altLang="en-US" sz="2800" dirty="0" smtClean="0">
                <a:latin typeface="Arial" charset="0"/>
                <a:cs typeface="Arial" charset="0"/>
              </a:rPr>
              <a:t>Barb Lacroix</a:t>
            </a:r>
          </a:p>
          <a:p>
            <a:pPr lvl="0" eaLnBrk="1" hangingPunct="1">
              <a:spcAft>
                <a:spcPts val="600"/>
              </a:spcAft>
              <a:defRPr/>
            </a:pPr>
            <a:r>
              <a:rPr lang="en-US" altLang="en-US" sz="2800" dirty="0" smtClean="0">
                <a:latin typeface="Arial" charset="0"/>
                <a:cs typeface="Arial" charset="0"/>
              </a:rPr>
              <a:t>Child Intervention Practice Specialist</a:t>
            </a:r>
            <a:endParaRPr lang="en-US" altLang="en-US" sz="2800" dirty="0">
              <a:latin typeface="Arial" charset="0"/>
              <a:cs typeface="Arial" charset="0"/>
            </a:endParaRPr>
          </a:p>
        </p:txBody>
      </p:sp>
      <p:sp>
        <p:nvSpPr>
          <p:cNvPr id="24580"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spcBef>
                <a:spcPct val="20000"/>
              </a:spcBef>
              <a:buFont typeface="Arial" charset="0"/>
              <a:defRPr sz="2400">
                <a:solidFill>
                  <a:srgbClr val="005072"/>
                </a:solidFill>
                <a:latin typeface="Arial" charset="0"/>
                <a:cs typeface="Arial" charset="0"/>
              </a:defRPr>
            </a:lvl1pPr>
            <a:lvl2pPr marL="742950" indent="-285750" eaLnBrk="0" hangingPunct="0">
              <a:spcBef>
                <a:spcPct val="20000"/>
              </a:spcBef>
              <a:buFont typeface="Arial" charset="0"/>
              <a:buChar char="–"/>
              <a:defRPr sz="2800">
                <a:solidFill>
                  <a:schemeClr val="bg1"/>
                </a:solidFill>
                <a:latin typeface="Arial" charset="0"/>
                <a:cs typeface="Arial" charset="0"/>
              </a:defRPr>
            </a:lvl2pPr>
            <a:lvl3pPr marL="1143000" indent="-228600" eaLnBrk="0" hangingPunct="0">
              <a:spcBef>
                <a:spcPct val="20000"/>
              </a:spcBef>
              <a:buFont typeface="Arial" charset="0"/>
              <a:buChar char="•"/>
              <a:defRPr sz="2400">
                <a:solidFill>
                  <a:schemeClr val="bg1"/>
                </a:solidFill>
                <a:latin typeface="Arial" charset="0"/>
                <a:cs typeface="Arial" charset="0"/>
              </a:defRPr>
            </a:lvl3pPr>
            <a:lvl4pPr marL="1600200" indent="-228600" eaLnBrk="0" hangingPunct="0">
              <a:spcBef>
                <a:spcPct val="20000"/>
              </a:spcBef>
              <a:buFont typeface="Arial" charset="0"/>
              <a:buChar char="–"/>
              <a:defRPr sz="2000">
                <a:solidFill>
                  <a:schemeClr val="bg1"/>
                </a:solidFill>
                <a:latin typeface="Arial" charset="0"/>
                <a:cs typeface="Arial" charset="0"/>
              </a:defRPr>
            </a:lvl4pPr>
            <a:lvl5pPr marL="2057400" indent="-228600" eaLnBrk="0" hangingPunct="0">
              <a:spcBef>
                <a:spcPct val="20000"/>
              </a:spcBef>
              <a:buFont typeface="Arial" charse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9pPr>
          </a:lstStyle>
          <a:p>
            <a:pPr algn="r" eaLnBrk="1" hangingPunct="1">
              <a:spcBef>
                <a:spcPct val="0"/>
              </a:spcBef>
              <a:buFontTx/>
              <a:buNone/>
            </a:pPr>
            <a:fld id="{8E4DD92E-551C-4F49-92A3-7EAB55470516}" type="slidenum">
              <a:rPr lang="en-US" altLang="en-US" sz="1200" smtClean="0"/>
              <a:pPr algn="r" eaLnBrk="1" hangingPunct="1">
                <a:spcBef>
                  <a:spcPct val="0"/>
                </a:spcBef>
                <a:buFontTx/>
                <a:buNone/>
              </a:pPr>
              <a:t>1</a:t>
            </a:fld>
            <a:endParaRPr lang="en-US" altLang="en-US" sz="1200" smtClean="0"/>
          </a:p>
        </p:txBody>
      </p:sp>
      <p:sp>
        <p:nvSpPr>
          <p:cNvPr id="5" name="Title 3"/>
          <p:cNvSpPr txBox="1">
            <a:spLocks/>
          </p:cNvSpPr>
          <p:nvPr/>
        </p:nvSpPr>
        <p:spPr bwMode="auto">
          <a:xfrm>
            <a:off x="1669774" y="398929"/>
            <a:ext cx="7169426"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algn="ctr"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a:lstStyle>
          <a:p>
            <a:pPr eaLnBrk="1" hangingPunct="1">
              <a:spcAft>
                <a:spcPts val="600"/>
              </a:spcAft>
              <a:defRPr/>
            </a:pPr>
            <a:r>
              <a:rPr lang="en-US" altLang="en-US" sz="12000" dirty="0" smtClean="0">
                <a:latin typeface="Arial" charset="0"/>
                <a:cs typeface="Arial" charset="0"/>
              </a:rPr>
              <a:t>Improving Child Intervention Practice</a:t>
            </a:r>
            <a:br>
              <a:rPr lang="en-US" altLang="en-US" sz="12000" dirty="0" smtClean="0">
                <a:latin typeface="Arial" charset="0"/>
                <a:cs typeface="Arial" charset="0"/>
              </a:rPr>
            </a:br>
            <a:r>
              <a:rPr lang="en-US" altLang="en-US" sz="12000" b="0" i="1" dirty="0" smtClean="0">
                <a:latin typeface="Arial" charset="0"/>
                <a:cs typeface="Arial" charset="0"/>
              </a:rPr>
              <a:t/>
            </a:r>
            <a:br>
              <a:rPr lang="en-US" altLang="en-US" sz="120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Tree>
    <p:extLst>
      <p:ext uri="{BB962C8B-B14F-4D97-AF65-F5344CB8AC3E}">
        <p14:creationId xmlns="" xmlns:p14="http://schemas.microsoft.com/office/powerpoint/2010/main" val="3268254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2472195-6C87-4E2E-973A-A698BDE0EF75}" type="slidenum">
              <a:rPr lang="en-US" smtClean="0"/>
              <a:pPr>
                <a:defRPr/>
              </a:pPr>
              <a:t>10</a:t>
            </a:fld>
            <a:endParaRPr lang="en-US"/>
          </a:p>
        </p:txBody>
      </p:sp>
      <p:graphicFrame>
        <p:nvGraphicFramePr>
          <p:cNvPr id="3" name="Object 2"/>
          <p:cNvGraphicFramePr>
            <a:graphicFrameLocks noChangeAspect="1"/>
          </p:cNvGraphicFramePr>
          <p:nvPr>
            <p:extLst>
              <p:ext uri="{D42A27DB-BD31-4B8C-83A1-F6EECF244321}">
                <p14:modId xmlns="" xmlns:p14="http://schemas.microsoft.com/office/powerpoint/2010/main" val="4021294455"/>
              </p:ext>
            </p:extLst>
          </p:nvPr>
        </p:nvGraphicFramePr>
        <p:xfrm>
          <a:off x="2133600" y="83711"/>
          <a:ext cx="5867400" cy="8049594"/>
        </p:xfrm>
        <a:graphic>
          <a:graphicData uri="http://schemas.openxmlformats.org/presentationml/2006/ole">
            <p:oleObj spid="_x0000_s2053" name="Document" r:id="rId3" imgW="0" imgH="0" progId="Word.Document.12">
              <p:embed/>
            </p:oleObj>
          </a:graphicData>
        </a:graphic>
      </p:graphicFrame>
    </p:spTree>
    <p:extLst>
      <p:ext uri="{BB962C8B-B14F-4D97-AF65-F5344CB8AC3E}">
        <p14:creationId xmlns="" xmlns:p14="http://schemas.microsoft.com/office/powerpoint/2010/main" val="2215741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543800" cy="1143000"/>
          </a:xfrm>
        </p:spPr>
        <p:txBody>
          <a:bodyPr>
            <a:noAutofit/>
          </a:bodyPr>
          <a:lstStyle/>
          <a:p>
            <a:r>
              <a:rPr lang="en-US" sz="3200" dirty="0"/>
              <a:t>Words and Pictures Explanation and Child Relevant Safety Plans</a:t>
            </a:r>
            <a:br>
              <a:rPr lang="en-US" sz="3200" dirty="0"/>
            </a:br>
            <a:endParaRPr lang="en-US" sz="3200" dirty="0"/>
          </a:p>
        </p:txBody>
      </p:sp>
      <p:sp>
        <p:nvSpPr>
          <p:cNvPr id="3" name="Content Placeholder 2"/>
          <p:cNvSpPr>
            <a:spLocks noGrp="1"/>
          </p:cNvSpPr>
          <p:nvPr>
            <p:ph idx="1"/>
          </p:nvPr>
        </p:nvSpPr>
        <p:spPr>
          <a:xfrm>
            <a:off x="1676400" y="1828800"/>
            <a:ext cx="7239000" cy="4495800"/>
          </a:xfrm>
        </p:spPr>
        <p:txBody>
          <a:bodyPr/>
          <a:lstStyle/>
          <a:p>
            <a:pPr lvl="0">
              <a:spcBef>
                <a:spcPts val="0"/>
              </a:spcBef>
            </a:pPr>
            <a:r>
              <a:rPr lang="en-US" b="0" dirty="0">
                <a:solidFill>
                  <a:srgbClr val="0070C0"/>
                </a:solidFill>
              </a:rPr>
              <a:t>“Words and pictures” is a process for informing young children about child protection concerns and a safety planning method that both involves and directly speaks to children</a:t>
            </a:r>
            <a:r>
              <a:rPr lang="en-US" b="0" dirty="0" smtClean="0">
                <a:solidFill>
                  <a:srgbClr val="0070C0"/>
                </a:solidFill>
              </a:rPr>
              <a:t>.</a:t>
            </a:r>
          </a:p>
          <a:p>
            <a:pPr marL="0" lvl="0" indent="0">
              <a:spcBef>
                <a:spcPts val="0"/>
              </a:spcBef>
              <a:buNone/>
            </a:pPr>
            <a:endParaRPr lang="en-US" b="0" dirty="0" smtClean="0">
              <a:solidFill>
                <a:srgbClr val="0070C0"/>
              </a:solidFill>
            </a:endParaRPr>
          </a:p>
          <a:p>
            <a:pPr lvl="0">
              <a:spcBef>
                <a:spcPts val="0"/>
              </a:spcBef>
            </a:pPr>
            <a:r>
              <a:rPr lang="en-US" b="0" dirty="0" smtClean="0">
                <a:solidFill>
                  <a:srgbClr val="0070C0"/>
                </a:solidFill>
              </a:rPr>
              <a:t>This </a:t>
            </a:r>
            <a:r>
              <a:rPr lang="en-US" b="0" dirty="0">
                <a:solidFill>
                  <a:srgbClr val="0070C0"/>
                </a:solidFill>
              </a:rPr>
              <a:t>is done without trivializing or minimizing the seriousness of the child protection concerns</a:t>
            </a:r>
            <a:r>
              <a:rPr lang="en-US" b="0" dirty="0" smtClean="0">
                <a:solidFill>
                  <a:srgbClr val="0070C0"/>
                </a:solidFill>
              </a:rPr>
              <a:t>.</a:t>
            </a:r>
          </a:p>
          <a:p>
            <a:pPr marL="0" lvl="0" indent="0">
              <a:spcBef>
                <a:spcPts val="0"/>
              </a:spcBef>
              <a:buNone/>
            </a:pPr>
            <a:endParaRPr lang="en-US" b="0" dirty="0" smtClean="0">
              <a:solidFill>
                <a:srgbClr val="0070C0"/>
              </a:solidFill>
            </a:endParaRPr>
          </a:p>
          <a:p>
            <a:pPr lvl="0">
              <a:spcBef>
                <a:spcPts val="0"/>
              </a:spcBef>
            </a:pPr>
            <a:r>
              <a:rPr lang="en-US" b="0" dirty="0" smtClean="0">
                <a:solidFill>
                  <a:srgbClr val="0070C0"/>
                </a:solidFill>
              </a:rPr>
              <a:t>It gives everyone working with the child a common language when talking to the child </a:t>
            </a:r>
          </a:p>
          <a:p>
            <a:pPr lvl="0">
              <a:spcBef>
                <a:spcPts val="0"/>
              </a:spcBef>
            </a:pPr>
            <a:endParaRPr lang="en-US" b="0" dirty="0" smtClean="0">
              <a:solidFill>
                <a:schemeClr val="tx1"/>
              </a:solidFill>
            </a:endParaRPr>
          </a:p>
          <a:p>
            <a:pPr marL="0" lvl="0" indent="0">
              <a:buNone/>
            </a:pPr>
            <a:endParaRPr lang="en-US" b="0" dirty="0">
              <a:solidFill>
                <a:schemeClr val="tx1"/>
              </a:solidFill>
              <a:latin typeface="Gill Sans MT" panose="020B0502020104020203" pitchFamily="34" charset="0"/>
            </a:endParaRPr>
          </a:p>
        </p:txBody>
      </p:sp>
    </p:spTree>
    <p:extLst>
      <p:ext uri="{BB962C8B-B14F-4D97-AF65-F5344CB8AC3E}">
        <p14:creationId xmlns="" xmlns:p14="http://schemas.microsoft.com/office/powerpoint/2010/main" val="11225468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Words and Pictures for the Caregiver</a:t>
            </a:r>
            <a:endParaRPr lang="en-US" dirty="0"/>
          </a:p>
        </p:txBody>
      </p:sp>
      <p:sp>
        <p:nvSpPr>
          <p:cNvPr id="4" name="Content Placeholder 3"/>
          <p:cNvSpPr>
            <a:spLocks noGrp="1"/>
          </p:cNvSpPr>
          <p:nvPr>
            <p:ph idx="1"/>
          </p:nvPr>
        </p:nvSpPr>
        <p:spPr/>
        <p:txBody>
          <a:bodyPr/>
          <a:lstStyle/>
          <a:p>
            <a:pPr lvl="0" indent="-182880">
              <a:spcBef>
                <a:spcPts val="0"/>
              </a:spcBef>
            </a:pPr>
            <a:r>
              <a:rPr lang="en-US" b="0" dirty="0" smtClean="0">
                <a:solidFill>
                  <a:srgbClr val="0070C0"/>
                </a:solidFill>
              </a:rPr>
              <a:t>Allows them to see the strengths of the family and can use positives from the story to build their relationship with the child and the family</a:t>
            </a:r>
          </a:p>
          <a:p>
            <a:pPr lvl="0" indent="-182880">
              <a:spcBef>
                <a:spcPts val="0"/>
              </a:spcBef>
            </a:pPr>
            <a:endParaRPr lang="en-US" b="0" dirty="0" smtClean="0">
              <a:solidFill>
                <a:srgbClr val="0070C0"/>
              </a:solidFill>
            </a:endParaRPr>
          </a:p>
          <a:p>
            <a:pPr lvl="0" indent="-182880">
              <a:spcBef>
                <a:spcPts val="0"/>
              </a:spcBef>
            </a:pPr>
            <a:r>
              <a:rPr lang="en-US" b="0" dirty="0" smtClean="0">
                <a:solidFill>
                  <a:srgbClr val="0070C0"/>
                </a:solidFill>
              </a:rPr>
              <a:t>Gives them a clear picture of the reason for the child’s placement and is tool they can use when the child has questions</a:t>
            </a:r>
          </a:p>
          <a:p>
            <a:pPr marL="160020" lvl="0" indent="0">
              <a:spcBef>
                <a:spcPts val="0"/>
              </a:spcBef>
              <a:buNone/>
            </a:pPr>
            <a:endParaRPr lang="en-US" b="0" dirty="0" smtClean="0">
              <a:solidFill>
                <a:srgbClr val="0070C0"/>
              </a:solidFill>
            </a:endParaRPr>
          </a:p>
          <a:p>
            <a:pPr lvl="0" indent="-182880">
              <a:spcBef>
                <a:spcPts val="0"/>
              </a:spcBef>
            </a:pPr>
            <a:r>
              <a:rPr lang="en-US" b="0" dirty="0" smtClean="0">
                <a:solidFill>
                  <a:srgbClr val="0070C0"/>
                </a:solidFill>
              </a:rPr>
              <a:t>Can help support reunification by discussing the safety plan with the child if they are expressing worries </a:t>
            </a:r>
            <a:endParaRPr lang="en-US" b="0" dirty="0">
              <a:solidFill>
                <a:srgbClr val="0070C0"/>
              </a:solidFill>
            </a:endParaRPr>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12</a:t>
            </a:fld>
            <a:endParaRPr lang="en-US"/>
          </a:p>
        </p:txBody>
      </p:sp>
    </p:spTree>
    <p:extLst>
      <p:ext uri="{BB962C8B-B14F-4D97-AF65-F5344CB8AC3E}">
        <p14:creationId xmlns="" xmlns:p14="http://schemas.microsoft.com/office/powerpoint/2010/main" val="2046718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28601"/>
            <a:ext cx="7010400" cy="761999"/>
          </a:xfrm>
        </p:spPr>
        <p:txBody>
          <a:bodyPr>
            <a:noAutofit/>
          </a:bodyPr>
          <a:lstStyle/>
          <a:p>
            <a:pPr eaLnBrk="1" hangingPunct="1">
              <a:spcAft>
                <a:spcPts val="600"/>
              </a:spcAft>
              <a:defRPr/>
            </a:pPr>
            <a:r>
              <a:rPr lang="en-US" sz="3200" dirty="0"/>
              <a:t>Safety </a:t>
            </a:r>
            <a:r>
              <a:rPr lang="en-US" sz="3200" dirty="0" smtClean="0"/>
              <a:t>Planning in Signs of Safety </a:t>
            </a:r>
            <a:r>
              <a:rPr lang="en-US" sz="3200" dirty="0">
                <a:solidFill>
                  <a:srgbClr val="002060"/>
                </a:solidFill>
              </a:rPr>
              <a:t/>
            </a:r>
            <a:br>
              <a:rPr lang="en-US" sz="3200" dirty="0">
                <a:solidFill>
                  <a:srgbClr val="002060"/>
                </a:solidFill>
              </a:rPr>
            </a:br>
            <a:endParaRPr lang="en-US" altLang="en-US" sz="3200" b="0" i="1" dirty="0" smtClean="0">
              <a:solidFill>
                <a:srgbClr val="002060"/>
              </a:solidFill>
              <a:latin typeface="Arial" charset="0"/>
              <a:cs typeface="Arial" charset="0"/>
            </a:endParaRPr>
          </a:p>
        </p:txBody>
      </p:sp>
      <p:sp>
        <p:nvSpPr>
          <p:cNvPr id="12291" name="Content Placeholder 4"/>
          <p:cNvSpPr>
            <a:spLocks noGrp="1"/>
          </p:cNvSpPr>
          <p:nvPr>
            <p:ph idx="1"/>
          </p:nvPr>
        </p:nvSpPr>
        <p:spPr>
          <a:xfrm>
            <a:off x="1676400" y="1066800"/>
            <a:ext cx="7239000" cy="5410200"/>
          </a:xfrm>
        </p:spPr>
        <p:txBody>
          <a:bodyPr/>
          <a:lstStyle/>
          <a:p>
            <a:pPr marL="274320" indent="-274320" eaLnBrk="1" fontAlgn="auto" hangingPunct="1">
              <a:spcAft>
                <a:spcPts val="1200"/>
              </a:spcAft>
              <a:buClr>
                <a:srgbClr val="0070C0"/>
              </a:buClr>
              <a:buFont typeface="Arial" pitchFamily="34" charset="0"/>
              <a:buChar char="•"/>
              <a:defRPr/>
            </a:pPr>
            <a:r>
              <a:rPr lang="en-US" sz="2800" b="0" dirty="0" smtClean="0">
                <a:solidFill>
                  <a:srgbClr val="0070C0"/>
                </a:solidFill>
              </a:rPr>
              <a:t>Safety </a:t>
            </a:r>
            <a:r>
              <a:rPr lang="en-US" sz="2800" b="0" dirty="0">
                <a:solidFill>
                  <a:srgbClr val="0070C0"/>
                </a:solidFill>
              </a:rPr>
              <a:t>is strengths demonstrated as protection over time. </a:t>
            </a:r>
          </a:p>
          <a:p>
            <a:pPr marL="274320" indent="-274320" eaLnBrk="1" fontAlgn="auto" hangingPunct="1">
              <a:spcAft>
                <a:spcPts val="1200"/>
              </a:spcAft>
              <a:buClr>
                <a:srgbClr val="0070C0"/>
              </a:buClr>
              <a:buFont typeface="Arial" pitchFamily="34" charset="0"/>
              <a:buChar char="•"/>
              <a:defRPr/>
            </a:pPr>
            <a:r>
              <a:rPr lang="en-US" sz="2800" b="0" dirty="0">
                <a:solidFill>
                  <a:srgbClr val="0070C0"/>
                </a:solidFill>
              </a:rPr>
              <a:t>Organizing a network (village) that surrounds the child with a common understanding of the concern and specific roles for protection. </a:t>
            </a:r>
          </a:p>
          <a:p>
            <a:pPr marL="274320" indent="-274320" eaLnBrk="1" fontAlgn="auto" hangingPunct="1">
              <a:spcAft>
                <a:spcPts val="1200"/>
              </a:spcAft>
              <a:buClr>
                <a:srgbClr val="0070C0"/>
              </a:buClr>
              <a:buFont typeface="Arial" pitchFamily="34" charset="0"/>
              <a:buChar char="•"/>
              <a:defRPr/>
            </a:pPr>
            <a:r>
              <a:rPr lang="en-US" sz="2800" i="1" dirty="0" smtClean="0">
                <a:solidFill>
                  <a:srgbClr val="0070C0"/>
                </a:solidFill>
              </a:rPr>
              <a:t>A </a:t>
            </a:r>
            <a:r>
              <a:rPr lang="en-US" sz="2800" i="1" dirty="0">
                <a:solidFill>
                  <a:srgbClr val="0070C0"/>
                </a:solidFill>
              </a:rPr>
              <a:t>service plan </a:t>
            </a:r>
            <a:r>
              <a:rPr lang="en-US" sz="2800" i="1" dirty="0" smtClean="0">
                <a:solidFill>
                  <a:srgbClr val="0070C0"/>
                </a:solidFill>
              </a:rPr>
              <a:t>or services are  </a:t>
            </a:r>
            <a:r>
              <a:rPr lang="en-US" sz="2800" i="1" dirty="0">
                <a:solidFill>
                  <a:srgbClr val="0070C0"/>
                </a:solidFill>
              </a:rPr>
              <a:t>NOT a safety plan. </a:t>
            </a:r>
            <a:r>
              <a:rPr lang="en-US" sz="2800" b="0" dirty="0">
                <a:solidFill>
                  <a:srgbClr val="0070C0"/>
                </a:solidFill>
              </a:rPr>
              <a:t>A safety plan is a specific set of rules and arrangements that describe how the family will go about everyday life and show that the children will be safe.</a:t>
            </a:r>
          </a:p>
          <a:p>
            <a:pPr marL="0" indent="0" algn="ctr" eaLnBrk="1" hangingPunct="1">
              <a:spcAft>
                <a:spcPts val="600"/>
              </a:spcAft>
              <a:buFont typeface="Arial" charset="0"/>
              <a:buNone/>
              <a:defRPr/>
            </a:pPr>
            <a:endParaRPr lang="en-US" altLang="en-US" sz="20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57D510D-38BB-411B-B070-65BFA001027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39000" cy="792162"/>
          </a:xfrm>
        </p:spPr>
        <p:txBody>
          <a:bodyPr/>
          <a:lstStyle/>
          <a:p>
            <a:r>
              <a:rPr lang="en-US" dirty="0"/>
              <a:t>You Might See Workers:</a:t>
            </a:r>
          </a:p>
        </p:txBody>
      </p:sp>
      <p:sp>
        <p:nvSpPr>
          <p:cNvPr id="4" name="Content Placeholder 3"/>
          <p:cNvSpPr>
            <a:spLocks noGrp="1"/>
          </p:cNvSpPr>
          <p:nvPr>
            <p:ph idx="1"/>
          </p:nvPr>
        </p:nvSpPr>
        <p:spPr>
          <a:xfrm>
            <a:off x="1676400" y="1143000"/>
            <a:ext cx="7239000" cy="5486400"/>
          </a:xfrm>
        </p:spPr>
        <p:txBody>
          <a:bodyPr/>
          <a:lstStyle/>
          <a:p>
            <a:pPr>
              <a:buFont typeface="Arial" panose="020B0604020202020204" pitchFamily="34" charset="0"/>
              <a:buChar char="•"/>
            </a:pPr>
            <a:r>
              <a:rPr lang="en-US" sz="2800" b="0" dirty="0">
                <a:solidFill>
                  <a:srgbClr val="0070C0"/>
                </a:solidFill>
              </a:rPr>
              <a:t>Taking more time to engage the family in both the information gathering and planning process</a:t>
            </a:r>
          </a:p>
          <a:p>
            <a:pPr>
              <a:buFont typeface="Arial" panose="020B0604020202020204" pitchFamily="34" charset="0"/>
              <a:buChar char="•"/>
            </a:pPr>
            <a:r>
              <a:rPr lang="en-US" sz="2800" b="0" dirty="0">
                <a:solidFill>
                  <a:srgbClr val="0070C0"/>
                </a:solidFill>
              </a:rPr>
              <a:t>Encouraging participation from extended family,  formal and informal supports who can contribute and be a part of the family’s safety plan</a:t>
            </a:r>
          </a:p>
          <a:p>
            <a:pPr>
              <a:buFont typeface="Arial" panose="020B0604020202020204" pitchFamily="34" charset="0"/>
              <a:buChar char="•"/>
            </a:pPr>
            <a:r>
              <a:rPr lang="en-US" sz="2800" b="0" dirty="0">
                <a:solidFill>
                  <a:srgbClr val="0070C0"/>
                </a:solidFill>
              </a:rPr>
              <a:t>Focusing on the strengths of the family that support </a:t>
            </a:r>
            <a:r>
              <a:rPr lang="en-US" sz="2800" b="0" dirty="0" smtClean="0">
                <a:solidFill>
                  <a:srgbClr val="0070C0"/>
                </a:solidFill>
              </a:rPr>
              <a:t>safety</a:t>
            </a:r>
          </a:p>
          <a:p>
            <a:pPr>
              <a:buFont typeface="Arial" panose="020B0604020202020204" pitchFamily="34" charset="0"/>
              <a:buChar char="•"/>
            </a:pPr>
            <a:r>
              <a:rPr lang="en-US" sz="2800" b="0" dirty="0">
                <a:solidFill>
                  <a:srgbClr val="0070C0"/>
                </a:solidFill>
              </a:rPr>
              <a:t>Workers asking different types of questions geared more toward the strengths of a family</a:t>
            </a:r>
          </a:p>
          <a:p>
            <a:pPr>
              <a:buFont typeface="Arial" panose="020B0604020202020204" pitchFamily="34" charset="0"/>
              <a:buChar char="•"/>
            </a:pPr>
            <a:endParaRPr lang="en-US" sz="2800" b="0" dirty="0"/>
          </a:p>
          <a:p>
            <a:endParaRPr lang="en-US" dirty="0"/>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14</a:t>
            </a:fld>
            <a:endParaRPr lang="en-US"/>
          </a:p>
        </p:txBody>
      </p:sp>
    </p:spTree>
    <p:extLst>
      <p:ext uri="{BB962C8B-B14F-4D97-AF65-F5344CB8AC3E}">
        <p14:creationId xmlns="" xmlns:p14="http://schemas.microsoft.com/office/powerpoint/2010/main" val="1852024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What do these shifts mean to caregiver?</a:t>
            </a:r>
          </a:p>
        </p:txBody>
      </p:sp>
      <p:sp>
        <p:nvSpPr>
          <p:cNvPr id="5" name="Content Placeholder 4"/>
          <p:cNvSpPr>
            <a:spLocks noGrp="1"/>
          </p:cNvSpPr>
          <p:nvPr>
            <p:ph idx="1"/>
          </p:nvPr>
        </p:nvSpPr>
        <p:spPr/>
        <p:txBody>
          <a:bodyPr/>
          <a:lstStyle/>
          <a:p>
            <a:r>
              <a:rPr lang="en-US" sz="2800" b="0" dirty="0">
                <a:solidFill>
                  <a:srgbClr val="0070C0"/>
                </a:solidFill>
              </a:rPr>
              <a:t>You may be asked to support a family in a new and different </a:t>
            </a:r>
            <a:r>
              <a:rPr lang="en-US" sz="2800" b="0" dirty="0" smtClean="0">
                <a:solidFill>
                  <a:srgbClr val="0070C0"/>
                </a:solidFill>
              </a:rPr>
              <a:t>way</a:t>
            </a:r>
          </a:p>
          <a:p>
            <a:r>
              <a:rPr lang="en-US" sz="2800" b="0" dirty="0" smtClean="0">
                <a:solidFill>
                  <a:srgbClr val="0070C0"/>
                </a:solidFill>
              </a:rPr>
              <a:t>You </a:t>
            </a:r>
            <a:r>
              <a:rPr lang="en-US" sz="2800" b="0" dirty="0">
                <a:solidFill>
                  <a:srgbClr val="0070C0"/>
                </a:solidFill>
              </a:rPr>
              <a:t>may be invited to a family meeting to participation in the ongoing safety planning for the children with their family</a:t>
            </a:r>
          </a:p>
          <a:p>
            <a:r>
              <a:rPr lang="en-US" sz="2800" b="0" dirty="0">
                <a:solidFill>
                  <a:srgbClr val="0070C0"/>
                </a:solidFill>
              </a:rPr>
              <a:t>Actively participate  and collaborate on the development of a service plan designed to achieve intended outcomes </a:t>
            </a: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15</a:t>
            </a:fld>
            <a:endParaRPr lang="en-US"/>
          </a:p>
        </p:txBody>
      </p:sp>
    </p:spTree>
    <p:extLst>
      <p:ext uri="{BB962C8B-B14F-4D97-AF65-F5344CB8AC3E}">
        <p14:creationId xmlns="" xmlns:p14="http://schemas.microsoft.com/office/powerpoint/2010/main" val="365677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239000" cy="715962"/>
          </a:xfrm>
        </p:spPr>
        <p:txBody>
          <a:bodyPr>
            <a:normAutofit/>
          </a:bodyPr>
          <a:lstStyle/>
          <a:p>
            <a:r>
              <a:rPr lang="en-US" dirty="0"/>
              <a:t>What has worked well?</a:t>
            </a:r>
          </a:p>
        </p:txBody>
      </p:sp>
      <p:sp>
        <p:nvSpPr>
          <p:cNvPr id="4" name="Content Placeholder 3"/>
          <p:cNvSpPr>
            <a:spLocks noGrp="1"/>
          </p:cNvSpPr>
          <p:nvPr>
            <p:ph idx="1"/>
          </p:nvPr>
        </p:nvSpPr>
        <p:spPr>
          <a:xfrm>
            <a:off x="1600200" y="1219200"/>
            <a:ext cx="7239000" cy="5029200"/>
          </a:xfrm>
        </p:spPr>
        <p:txBody>
          <a:bodyPr/>
          <a:lstStyle/>
          <a:p>
            <a:pPr lvl="0" eaLnBrk="1" fontAlgn="auto" hangingPunct="1">
              <a:spcAft>
                <a:spcPts val="0"/>
              </a:spcAft>
              <a:buFont typeface="Arial" panose="020B0604020202020204" pitchFamily="34" charset="0"/>
              <a:buChar char="•"/>
            </a:pPr>
            <a:r>
              <a:rPr lang="en-US" altLang="en-US" sz="2000" b="0" dirty="0">
                <a:solidFill>
                  <a:srgbClr val="0070C0"/>
                </a:solidFill>
              </a:rPr>
              <a:t>Families more engaged.</a:t>
            </a:r>
          </a:p>
          <a:p>
            <a:pPr lvl="0" eaLnBrk="1" fontAlgn="auto" hangingPunct="1">
              <a:spcAft>
                <a:spcPts val="0"/>
              </a:spcAft>
              <a:buFont typeface="Arial" panose="020B0604020202020204" pitchFamily="34" charset="0"/>
              <a:buChar char="•"/>
            </a:pPr>
            <a:r>
              <a:rPr lang="en-US" altLang="en-US" sz="2000" b="0" dirty="0">
                <a:solidFill>
                  <a:srgbClr val="0070C0"/>
                </a:solidFill>
              </a:rPr>
              <a:t>When parents are viewed as the experts it builds confidence and capacity in them to take ownership and implement THEIR plans.</a:t>
            </a:r>
          </a:p>
          <a:p>
            <a:pPr lvl="0" eaLnBrk="1" fontAlgn="auto" hangingPunct="1">
              <a:spcAft>
                <a:spcPts val="0"/>
              </a:spcAft>
              <a:buFont typeface="Arial" panose="020B0604020202020204" pitchFamily="34" charset="0"/>
              <a:buChar char="•"/>
            </a:pPr>
            <a:r>
              <a:rPr lang="en-US" altLang="en-US" sz="2000" b="0" dirty="0">
                <a:solidFill>
                  <a:srgbClr val="0070C0"/>
                </a:solidFill>
              </a:rPr>
              <a:t>Workers growing in confidence that children can be kept safe in the home. </a:t>
            </a:r>
          </a:p>
          <a:p>
            <a:pPr lvl="0" eaLnBrk="1" fontAlgn="auto" hangingPunct="1">
              <a:spcAft>
                <a:spcPts val="0"/>
              </a:spcAft>
              <a:buFont typeface="Arial" panose="020B0604020202020204" pitchFamily="34" charset="0"/>
              <a:buChar char="•"/>
            </a:pPr>
            <a:r>
              <a:rPr lang="en-US" altLang="en-US" sz="2000" b="0" dirty="0">
                <a:solidFill>
                  <a:srgbClr val="0070C0"/>
                </a:solidFill>
              </a:rPr>
              <a:t>We are challenging our assumptions and becoming more clear on what is harming the child and what is safe enough. Workers and families build a joint understanding of the concerns. </a:t>
            </a:r>
          </a:p>
          <a:p>
            <a:pPr lvl="0" eaLnBrk="1" fontAlgn="auto" hangingPunct="1">
              <a:spcAft>
                <a:spcPts val="0"/>
              </a:spcAft>
              <a:buFont typeface="Arial" panose="020B0604020202020204" pitchFamily="34" charset="0"/>
              <a:buChar char="•"/>
            </a:pPr>
            <a:r>
              <a:rPr lang="en-US" altLang="en-US" sz="2000" b="0" dirty="0">
                <a:solidFill>
                  <a:srgbClr val="0070C0"/>
                </a:solidFill>
              </a:rPr>
              <a:t>Assessment process is less reactive and considers everyone’s perspective.   </a:t>
            </a:r>
          </a:p>
          <a:p>
            <a:pPr lvl="0" eaLnBrk="1" fontAlgn="auto" hangingPunct="1">
              <a:spcAft>
                <a:spcPts val="0"/>
              </a:spcAft>
              <a:buFont typeface="Arial" panose="020B0604020202020204" pitchFamily="34" charset="0"/>
              <a:buChar char="•"/>
            </a:pPr>
            <a:r>
              <a:rPr lang="en-US" altLang="en-US" sz="2000" b="0" dirty="0">
                <a:solidFill>
                  <a:srgbClr val="0070C0"/>
                </a:solidFill>
              </a:rPr>
              <a:t>Everyone is on the same page.  </a:t>
            </a:r>
          </a:p>
          <a:p>
            <a:pPr lvl="0" eaLnBrk="1" fontAlgn="auto" hangingPunct="1">
              <a:spcAft>
                <a:spcPts val="0"/>
              </a:spcAft>
              <a:buFont typeface="Arial" panose="020B0604020202020204" pitchFamily="34" charset="0"/>
              <a:buChar char="•"/>
            </a:pPr>
            <a:r>
              <a:rPr lang="en-US" altLang="en-US" sz="2000" b="0" dirty="0">
                <a:solidFill>
                  <a:srgbClr val="0070C0"/>
                </a:solidFill>
              </a:rPr>
              <a:t>Shift from managing risk to building safety – reduces anxiety.</a:t>
            </a:r>
          </a:p>
          <a:p>
            <a:pPr lvl="0" eaLnBrk="1" fontAlgn="auto" hangingPunct="1">
              <a:spcAft>
                <a:spcPts val="0"/>
              </a:spcAft>
              <a:buFont typeface="Arial" panose="020B0604020202020204" pitchFamily="34" charset="0"/>
              <a:buChar char="•"/>
            </a:pPr>
            <a:endParaRPr lang="en-US" altLang="en-US" sz="2000" b="0" dirty="0">
              <a:solidFill>
                <a:schemeClr val="accent3">
                  <a:lumMod val="50000"/>
                </a:schemeClr>
              </a:solidFill>
            </a:endParaRPr>
          </a:p>
          <a:p>
            <a:pPr marL="0" lvl="0" indent="0" eaLnBrk="1" fontAlgn="auto" hangingPunct="1">
              <a:spcAft>
                <a:spcPts val="0"/>
              </a:spcAft>
              <a:buNone/>
            </a:pPr>
            <a:endParaRPr lang="en-US" sz="2600" b="0" dirty="0">
              <a:solidFill>
                <a:prstClr val="black"/>
              </a:solidFill>
              <a:latin typeface="Cambria" panose="02040503050406030204" pitchFamily="18" charset="0"/>
            </a:endParaRPr>
          </a:p>
          <a:p>
            <a:endParaRPr lang="en-US" sz="1800" dirty="0"/>
          </a:p>
        </p:txBody>
      </p:sp>
    </p:spTree>
    <p:extLst>
      <p:ext uri="{BB962C8B-B14F-4D97-AF65-F5344CB8AC3E}">
        <p14:creationId xmlns="" xmlns:p14="http://schemas.microsoft.com/office/powerpoint/2010/main" val="575853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Our Practice Then vs Signs of Safety Now</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120044093"/>
              </p:ext>
            </p:extLst>
          </p:nvPr>
        </p:nvGraphicFramePr>
        <p:xfrm>
          <a:off x="1676400" y="1905000"/>
          <a:ext cx="7239000" cy="3699256"/>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lang="en-US" dirty="0" smtClean="0"/>
                        <a:t>Then</a:t>
                      </a:r>
                      <a:endParaRPr lang="en-US" dirty="0"/>
                    </a:p>
                  </a:txBody>
                  <a:tcPr/>
                </a:tc>
                <a:tc>
                  <a:txBody>
                    <a:bodyPr/>
                    <a:lstStyle/>
                    <a:p>
                      <a:r>
                        <a:rPr lang="en-US" dirty="0" smtClean="0"/>
                        <a:t>Signs</a:t>
                      </a:r>
                      <a:r>
                        <a:rPr lang="en-US" baseline="0" dirty="0" smtClean="0"/>
                        <a:t> of Safety</a:t>
                      </a:r>
                      <a:endParaRPr lang="en-US" dirty="0"/>
                    </a:p>
                  </a:txBody>
                  <a:tcPr/>
                </a:tc>
              </a:tr>
              <a:tr h="370840">
                <a:tc>
                  <a:txBody>
                    <a:bodyPr/>
                    <a:lstStyle/>
                    <a:p>
                      <a:pPr marL="285750" indent="-285750" eaLnBrk="1" hangingPunct="1">
                        <a:lnSpc>
                          <a:spcPct val="90000"/>
                        </a:lnSpc>
                        <a:buFont typeface="Arial" panose="020B0604020202020204" pitchFamily="34" charset="0"/>
                        <a:buChar char="•"/>
                      </a:pPr>
                      <a:r>
                        <a:rPr lang="en-US" altLang="en-US" sz="1800" dirty="0" smtClean="0"/>
                        <a:t>Medical Model Approach</a:t>
                      </a:r>
                    </a:p>
                    <a:p>
                      <a:pPr marL="285750" indent="-285750" eaLnBrk="1" hangingPunct="1">
                        <a:lnSpc>
                          <a:spcPct val="90000"/>
                        </a:lnSpc>
                        <a:buFont typeface="Arial" panose="020B0604020202020204" pitchFamily="34" charset="0"/>
                        <a:buChar char="•"/>
                      </a:pPr>
                      <a:r>
                        <a:rPr lang="en-US" altLang="en-US" sz="1800" dirty="0" smtClean="0"/>
                        <a:t>Underdeveloped support networks</a:t>
                      </a:r>
                    </a:p>
                    <a:p>
                      <a:pPr marL="285750" indent="-285750" eaLnBrk="1" hangingPunct="1">
                        <a:lnSpc>
                          <a:spcPct val="90000"/>
                        </a:lnSpc>
                        <a:buFont typeface="Arial" panose="020B0604020202020204" pitchFamily="34" charset="0"/>
                        <a:buChar char="•"/>
                      </a:pPr>
                      <a:r>
                        <a:rPr lang="en-US" altLang="en-US" sz="1800" dirty="0" smtClean="0"/>
                        <a:t>Case consultation is a think tank and attempts to “solve” the case and makes judgments on risk</a:t>
                      </a:r>
                    </a:p>
                    <a:p>
                      <a:pPr marL="285750" indent="-285750" eaLnBrk="1" hangingPunct="1">
                        <a:lnSpc>
                          <a:spcPct val="90000"/>
                        </a:lnSpc>
                        <a:buFont typeface="Arial" panose="020B0604020202020204" pitchFamily="34" charset="0"/>
                        <a:buChar char="•"/>
                      </a:pPr>
                      <a:r>
                        <a:rPr lang="en-CA" altLang="en-US" sz="1800" dirty="0" smtClean="0"/>
                        <a:t>Professionally driven service plan focused on experts and professional services</a:t>
                      </a:r>
                      <a:endParaRPr lang="en-US" altLang="en-US" sz="1800" dirty="0" smtClean="0"/>
                    </a:p>
                    <a:p>
                      <a:endParaRPr lang="en-US" dirty="0"/>
                    </a:p>
                  </a:txBody>
                  <a:tcPr/>
                </a:tc>
                <a:tc>
                  <a:txBody>
                    <a:bodyPr/>
                    <a:lstStyle/>
                    <a:p>
                      <a:pPr marL="285750" indent="-285750" eaLnBrk="1" hangingPunct="1">
                        <a:lnSpc>
                          <a:spcPct val="90000"/>
                        </a:lnSpc>
                        <a:buFont typeface="Arial" panose="020B0604020202020204" pitchFamily="34" charset="0"/>
                        <a:buChar char="•"/>
                      </a:pPr>
                      <a:r>
                        <a:rPr lang="en-US" altLang="en-US" sz="1800" dirty="0" smtClean="0"/>
                        <a:t>Family driven solution focus approach</a:t>
                      </a:r>
                    </a:p>
                    <a:p>
                      <a:pPr marL="285750" indent="-285750" eaLnBrk="1" hangingPunct="1">
                        <a:lnSpc>
                          <a:spcPct val="90000"/>
                        </a:lnSpc>
                        <a:buFont typeface="Arial" panose="020B0604020202020204" pitchFamily="34" charset="0"/>
                        <a:buChar char="•"/>
                      </a:pPr>
                      <a:r>
                        <a:rPr lang="en-US" altLang="en-US" sz="1800" dirty="0" smtClean="0"/>
                        <a:t>Support networks and family are openly talking about the abuse and solutions</a:t>
                      </a:r>
                    </a:p>
                    <a:p>
                      <a:pPr marL="285750" indent="-285750" eaLnBrk="1" hangingPunct="1">
                        <a:lnSpc>
                          <a:spcPct val="90000"/>
                        </a:lnSpc>
                        <a:buFont typeface="Arial" panose="020B0604020202020204" pitchFamily="34" charset="0"/>
                        <a:buChar char="•"/>
                      </a:pPr>
                      <a:r>
                        <a:rPr lang="en-US" altLang="en-US" sz="1800" dirty="0" smtClean="0"/>
                        <a:t>We discuss acts of protection, over time, that relate to the danger to the child </a:t>
                      </a:r>
                    </a:p>
                    <a:p>
                      <a:pPr marL="285750" indent="-285750" eaLnBrk="1" hangingPunct="1">
                        <a:lnSpc>
                          <a:spcPct val="90000"/>
                        </a:lnSpc>
                        <a:buFont typeface="Arial" panose="020B0604020202020204" pitchFamily="34" charset="0"/>
                        <a:buChar char="•"/>
                      </a:pPr>
                      <a:r>
                        <a:rPr lang="en-US" altLang="en-US" sz="1800" dirty="0" smtClean="0"/>
                        <a:t>Use questions that result in conversations that help everyone think through the case and scale the level of risk</a:t>
                      </a:r>
                    </a:p>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2A014BFF-4582-46A8-9DC2-FCE1DD8F2352}" type="slidenum">
              <a:rPr lang="en-US" smtClean="0"/>
              <a:pPr>
                <a:defRPr/>
              </a:pPr>
              <a:t>17</a:t>
            </a:fld>
            <a:endParaRPr lang="en-US"/>
          </a:p>
        </p:txBody>
      </p:sp>
    </p:spTree>
    <p:extLst>
      <p:ext uri="{BB962C8B-B14F-4D97-AF65-F5344CB8AC3E}">
        <p14:creationId xmlns="" xmlns:p14="http://schemas.microsoft.com/office/powerpoint/2010/main" val="2851549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9"/>
            <a:ext cx="7467600" cy="1401762"/>
          </a:xfrm>
        </p:spPr>
        <p:txBody>
          <a:bodyPr>
            <a:normAutofit/>
          </a:bodyPr>
          <a:lstStyle/>
          <a:p>
            <a:pPr eaLnBrk="1" hangingPunct="1">
              <a:spcAft>
                <a:spcPts val="600"/>
              </a:spcAft>
              <a:defRPr/>
            </a:pP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BAB73776-DE63-439F-8908-F9A99515BDF3}" type="slidenum">
              <a:rPr lang="en-US" smtClean="0"/>
              <a:pPr>
                <a:defRPr/>
              </a:pPr>
              <a:t>18</a:t>
            </a:fld>
            <a:endParaRPr lang="en-US"/>
          </a:p>
        </p:txBody>
      </p:sp>
      <p:pic>
        <p:nvPicPr>
          <p:cNvPr id="4403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00200" y="228602"/>
            <a:ext cx="7162800" cy="57911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63601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flipV="1">
            <a:off x="1676400" y="152401"/>
            <a:ext cx="7467600" cy="122238"/>
          </a:xfrm>
        </p:spPr>
        <p:txBody>
          <a:bodyPr>
            <a:normAutofit fontScale="90000"/>
          </a:bodyPr>
          <a:lstStyle/>
          <a:p>
            <a:pPr eaLnBrk="1" hangingPunct="1">
              <a:spcAft>
                <a:spcPts val="600"/>
              </a:spcAft>
              <a:defRPr/>
            </a:pPr>
            <a:r>
              <a:rPr lang="en-US" altLang="en-US" dirty="0">
                <a:latin typeface="Arial" charset="0"/>
                <a:cs typeface="Arial" charset="0"/>
              </a:rPr>
              <a:t/>
            </a:r>
            <a:br>
              <a:rPr lang="en-US" altLang="en-US" dirty="0">
                <a:latin typeface="Arial" charset="0"/>
                <a:cs typeface="Arial" charset="0"/>
              </a:rPr>
            </a:br>
            <a:r>
              <a:rPr lang="en-US" altLang="en-US" sz="2800" i="1" dirty="0" smtClean="0">
                <a:solidFill>
                  <a:schemeClr val="tx2">
                    <a:lumMod val="40000"/>
                    <a:lumOff val="60000"/>
                  </a:schemeClr>
                </a:solidFill>
                <a:latin typeface="Arial" charset="0"/>
                <a:cs typeface="Arial" charset="0"/>
              </a:rPr>
              <a:t>Signs of Safety</a:t>
            </a: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12291" name="Content Placeholder 4"/>
          <p:cNvSpPr>
            <a:spLocks noGrp="1"/>
          </p:cNvSpPr>
          <p:nvPr>
            <p:ph idx="1"/>
          </p:nvPr>
        </p:nvSpPr>
        <p:spPr>
          <a:xfrm>
            <a:off x="1676400" y="152400"/>
            <a:ext cx="7239000" cy="5973763"/>
          </a:xfrm>
        </p:spPr>
        <p:txBody>
          <a:bodyPr/>
          <a:lstStyle/>
          <a:p>
            <a:pPr marL="0" indent="0" eaLnBrk="1" hangingPunct="1">
              <a:spcAft>
                <a:spcPts val="1200"/>
              </a:spcAft>
              <a:buFont typeface="Arial" charset="0"/>
              <a:buNone/>
              <a:defRPr/>
            </a:pPr>
            <a:r>
              <a:rPr lang="en-US" sz="3600" dirty="0" smtClean="0"/>
              <a:t>What is Signs of Safety (SOS)?</a:t>
            </a:r>
          </a:p>
          <a:p>
            <a:pPr eaLnBrk="1" hangingPunct="1">
              <a:spcAft>
                <a:spcPts val="1200"/>
              </a:spcAft>
              <a:buFont typeface="Arial" pitchFamily="34" charset="0"/>
              <a:buChar char="•"/>
              <a:defRPr/>
            </a:pPr>
            <a:r>
              <a:rPr lang="en-US" b="0" dirty="0" smtClean="0">
                <a:solidFill>
                  <a:srgbClr val="0070C0"/>
                </a:solidFill>
              </a:rPr>
              <a:t>A </a:t>
            </a:r>
            <a:r>
              <a:rPr lang="en-US" b="0" dirty="0">
                <a:solidFill>
                  <a:srgbClr val="0070C0"/>
                </a:solidFill>
              </a:rPr>
              <a:t>strengths-based, safety-organized approach to child protection casework</a:t>
            </a:r>
            <a:r>
              <a:rPr lang="en-US" b="0" dirty="0" smtClean="0">
                <a:solidFill>
                  <a:srgbClr val="0070C0"/>
                </a:solidFill>
              </a:rPr>
              <a:t>.</a:t>
            </a:r>
            <a:endParaRPr lang="en-US" b="0" dirty="0">
              <a:solidFill>
                <a:srgbClr val="0070C0"/>
              </a:solidFill>
            </a:endParaRPr>
          </a:p>
          <a:p>
            <a:pPr eaLnBrk="1" hangingPunct="1">
              <a:spcAft>
                <a:spcPts val="1200"/>
              </a:spcAft>
              <a:buFont typeface="Arial" pitchFamily="34" charset="0"/>
              <a:buChar char="•"/>
              <a:defRPr/>
            </a:pPr>
            <a:r>
              <a:rPr lang="en-US" altLang="en-US" b="0" dirty="0">
                <a:solidFill>
                  <a:srgbClr val="0070C0"/>
                </a:solidFill>
              </a:rPr>
              <a:t>Developed by Andrew </a:t>
            </a:r>
            <a:r>
              <a:rPr lang="en-US" altLang="en-US" b="0" dirty="0" err="1">
                <a:solidFill>
                  <a:srgbClr val="0070C0"/>
                </a:solidFill>
              </a:rPr>
              <a:t>Turnell</a:t>
            </a:r>
            <a:r>
              <a:rPr lang="en-US" altLang="en-US" b="0" dirty="0">
                <a:solidFill>
                  <a:srgbClr val="0070C0"/>
                </a:solidFill>
              </a:rPr>
              <a:t> and Steve Edwards in Western Australia in 1990 using techniques from strengths based, solution-focused brief therapy techniques</a:t>
            </a:r>
            <a:r>
              <a:rPr lang="en-US" altLang="en-US" b="0" dirty="0" smtClean="0">
                <a:solidFill>
                  <a:srgbClr val="0070C0"/>
                </a:solidFill>
              </a:rPr>
              <a:t>.</a:t>
            </a:r>
            <a:endParaRPr lang="en-US" b="0" dirty="0">
              <a:solidFill>
                <a:srgbClr val="0070C0"/>
              </a:solidFill>
            </a:endParaRPr>
          </a:p>
          <a:p>
            <a:pPr eaLnBrk="1" hangingPunct="1">
              <a:spcAft>
                <a:spcPts val="1200"/>
              </a:spcAft>
              <a:buFont typeface="Arial" pitchFamily="34" charset="0"/>
              <a:buChar char="•"/>
              <a:defRPr/>
            </a:pPr>
            <a:r>
              <a:rPr lang="en-US" b="0" dirty="0">
                <a:solidFill>
                  <a:srgbClr val="0070C0"/>
                </a:solidFill>
              </a:rPr>
              <a:t>Aims to work collaboratively with all people involved in a case to assess and plan for increasing safety and reducing risk and danger by focusing on strengths, resources and networks the family have.</a:t>
            </a:r>
          </a:p>
          <a:p>
            <a:pPr marL="0" indent="0" algn="ctr" eaLnBrk="1" hangingPunct="1">
              <a:spcAft>
                <a:spcPts val="600"/>
              </a:spcAft>
              <a:buFont typeface="Arial" charset="0"/>
              <a:buNone/>
              <a:defRPr/>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2932A6F6-B5AE-4E2B-BD43-8E71AE989C5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152400"/>
            <a:ext cx="7467600" cy="1066800"/>
          </a:xfrm>
        </p:spPr>
        <p:txBody>
          <a:bodyPr>
            <a:normAutofit fontScale="90000"/>
          </a:bodyPr>
          <a:lstStyle/>
          <a:p>
            <a:pPr eaLnBrk="1" hangingPunct="1">
              <a:spcAft>
                <a:spcPts val="600"/>
              </a:spcAft>
              <a:defRPr/>
            </a:pPr>
            <a:r>
              <a:rPr lang="en-US" altLang="en-US" dirty="0">
                <a:latin typeface="Arial" charset="0"/>
                <a:cs typeface="Arial" charset="0"/>
              </a:rPr>
              <a:t>Three Core Principles of the </a:t>
            </a:r>
            <a:r>
              <a:rPr lang="en-US" altLang="en-US" dirty="0" err="1">
                <a:latin typeface="Arial" charset="0"/>
                <a:cs typeface="Arial" charset="0"/>
              </a:rPr>
              <a:t>SoS</a:t>
            </a:r>
            <a:r>
              <a:rPr lang="en-US" altLang="en-US" dirty="0">
                <a:latin typeface="Arial" charset="0"/>
                <a:cs typeface="Arial" charset="0"/>
              </a:rPr>
              <a:t> Approach</a:t>
            </a:r>
            <a:r>
              <a:rPr lang="en-US" altLang="en-US" sz="2400" dirty="0">
                <a:solidFill>
                  <a:srgbClr val="000000"/>
                </a:solidFill>
                <a:latin typeface="Arial" charset="0"/>
                <a:cs typeface="Arial" charset="0"/>
              </a:rPr>
              <a:t/>
            </a:r>
            <a:br>
              <a:rPr lang="en-US" altLang="en-US" sz="2400" dirty="0">
                <a:solidFill>
                  <a:srgbClr val="000000"/>
                </a:solidFill>
                <a:latin typeface="Arial" charset="0"/>
                <a:cs typeface="Arial" charset="0"/>
              </a:rPr>
            </a:br>
            <a:endParaRPr lang="en-US" altLang="en-US" sz="2200" b="0" i="1" dirty="0" smtClean="0">
              <a:latin typeface="Arial" charset="0"/>
              <a:cs typeface="Arial" charset="0"/>
            </a:endParaRPr>
          </a:p>
        </p:txBody>
      </p:sp>
      <p:sp>
        <p:nvSpPr>
          <p:cNvPr id="36867" name="Content Placeholder 4"/>
          <p:cNvSpPr>
            <a:spLocks noGrp="1"/>
          </p:cNvSpPr>
          <p:nvPr>
            <p:ph idx="1"/>
          </p:nvPr>
        </p:nvSpPr>
        <p:spPr>
          <a:xfrm>
            <a:off x="1676400" y="1295400"/>
            <a:ext cx="7239000" cy="4648201"/>
          </a:xfrm>
        </p:spPr>
        <p:txBody>
          <a:bodyPr/>
          <a:lstStyle/>
          <a:p>
            <a:pPr marL="120650" indent="-61913" eaLnBrk="1" hangingPunct="1">
              <a:spcAft>
                <a:spcPts val="1200"/>
              </a:spcAft>
              <a:buFont typeface="Arial" charset="0"/>
              <a:buNone/>
            </a:pPr>
            <a:r>
              <a:rPr lang="en-US" altLang="en-US" b="0" dirty="0" err="1" smtClean="0">
                <a:solidFill>
                  <a:srgbClr val="0070C0"/>
                </a:solidFill>
                <a:latin typeface="Arial" charset="0"/>
                <a:cs typeface="Arial" charset="0"/>
              </a:rPr>
              <a:t>SoS</a:t>
            </a:r>
            <a:r>
              <a:rPr lang="en-US" altLang="en-US" b="0" dirty="0" smtClean="0">
                <a:solidFill>
                  <a:srgbClr val="0070C0"/>
                </a:solidFill>
                <a:latin typeface="Arial" charset="0"/>
                <a:cs typeface="Arial" charset="0"/>
              </a:rPr>
              <a:t> seeks to address child abuse and maltreatment through 3 core principles:</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Establishing constructive working relationships and partnerships between professionals and family members.</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Engaging in critical thinking and maintaining a position of inquiry.</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Staying grounded in the everyday work of child protection workers</a:t>
            </a:r>
          </a:p>
          <a:p>
            <a:pPr marL="0" indent="0" algn="ctr" eaLnBrk="1" hangingPunct="1">
              <a:spcAft>
                <a:spcPts val="600"/>
              </a:spcAft>
              <a:buFont typeface="Arial" charset="0"/>
              <a:buNone/>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8A5455B-A08B-42B7-BAFE-19AE266ABBF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304799"/>
            <a:ext cx="7467600" cy="685801"/>
          </a:xfrm>
        </p:spPr>
        <p:txBody>
          <a:bodyPr>
            <a:normAutofit fontScale="90000"/>
          </a:bodyPr>
          <a:lstStyle/>
          <a:p>
            <a:pPr eaLnBrk="1" hangingPunct="1">
              <a:spcAft>
                <a:spcPts val="600"/>
              </a:spcAft>
              <a:defRPr/>
            </a:pPr>
            <a:r>
              <a:rPr lang="en-US" altLang="en-US" b="0" i="1" dirty="0" smtClean="0">
                <a:latin typeface="Arial" charset="0"/>
                <a:cs typeface="Arial" charset="0"/>
              </a:rPr>
              <a:t> </a:t>
            </a:r>
            <a:r>
              <a:rPr lang="en-US" dirty="0" smtClean="0"/>
              <a:t>Mapping</a:t>
            </a:r>
            <a:r>
              <a:rPr lang="en-US" sz="2400" dirty="0"/>
              <a:t/>
            </a:r>
            <a:br>
              <a:rPr lang="en-US" sz="2400" dirty="0"/>
            </a:br>
            <a:endParaRPr lang="en-US" altLang="en-US" sz="2200" b="0" i="1" dirty="0" smtClean="0">
              <a:latin typeface="Arial" charset="0"/>
              <a:cs typeface="Arial" charset="0"/>
            </a:endParaRPr>
          </a:p>
        </p:txBody>
      </p:sp>
      <p:sp>
        <p:nvSpPr>
          <p:cNvPr id="12291" name="Content Placeholder 4"/>
          <p:cNvSpPr>
            <a:spLocks noGrp="1"/>
          </p:cNvSpPr>
          <p:nvPr>
            <p:ph idx="1"/>
          </p:nvPr>
        </p:nvSpPr>
        <p:spPr>
          <a:xfrm>
            <a:off x="1600200" y="990600"/>
            <a:ext cx="7239000" cy="5715000"/>
          </a:xfrm>
        </p:spPr>
        <p:txBody>
          <a:bodyPr/>
          <a:lstStyle/>
          <a:p>
            <a:pPr lvl="0" eaLnBrk="1" fontAlgn="auto" hangingPunct="1">
              <a:spcBef>
                <a:spcPts val="800"/>
              </a:spcBef>
              <a:spcAft>
                <a:spcPts val="600"/>
              </a:spcAft>
              <a:buFont typeface="Arial" pitchFamily="34" charset="0"/>
              <a:buChar char="•"/>
            </a:pPr>
            <a:r>
              <a:rPr lang="en-US" b="0" dirty="0">
                <a:solidFill>
                  <a:srgbClr val="0070C0"/>
                </a:solidFill>
              </a:rPr>
              <a:t>One of the biggest problems in child protection is everyone speaks a different language.</a:t>
            </a:r>
          </a:p>
          <a:p>
            <a:pPr eaLnBrk="1" hangingPunct="1">
              <a:spcAft>
                <a:spcPts val="1200"/>
              </a:spcAft>
              <a:buFont typeface="Arial" pitchFamily="34" charset="0"/>
              <a:buChar char="•"/>
              <a:defRPr/>
            </a:pPr>
            <a:r>
              <a:rPr lang="en-US" b="0" dirty="0" smtClean="0">
                <a:solidFill>
                  <a:srgbClr val="0070C0"/>
                </a:solidFill>
              </a:rPr>
              <a:t>We  need to build </a:t>
            </a:r>
            <a:r>
              <a:rPr lang="en-US" b="0" dirty="0">
                <a:solidFill>
                  <a:srgbClr val="0070C0"/>
                </a:solidFill>
              </a:rPr>
              <a:t>a joint understanding of the situation causing harm and what needs to happen to build child safety.</a:t>
            </a:r>
          </a:p>
          <a:p>
            <a:pPr eaLnBrk="1" hangingPunct="1">
              <a:spcAft>
                <a:spcPts val="1200"/>
              </a:spcAft>
              <a:buFont typeface="Arial" pitchFamily="34" charset="0"/>
              <a:buChar char="•"/>
              <a:defRPr/>
            </a:pPr>
            <a:r>
              <a:rPr lang="en-US" b="0" dirty="0">
                <a:solidFill>
                  <a:srgbClr val="0070C0"/>
                </a:solidFill>
              </a:rPr>
              <a:t>This process is called “mapping” the case.</a:t>
            </a:r>
          </a:p>
          <a:p>
            <a:pPr eaLnBrk="1" hangingPunct="1">
              <a:spcAft>
                <a:spcPts val="1200"/>
              </a:spcAft>
              <a:buFont typeface="Arial" pitchFamily="34" charset="0"/>
              <a:buChar char="•"/>
              <a:defRPr/>
            </a:pPr>
            <a:r>
              <a:rPr lang="en-US" b="0" dirty="0">
                <a:solidFill>
                  <a:srgbClr val="0070C0"/>
                </a:solidFill>
              </a:rPr>
              <a:t>The map is a mechanism to arrive at a destination – that destination is rigorous, sustainable everyday child safety in the child’s home.</a:t>
            </a:r>
          </a:p>
          <a:p>
            <a:pPr eaLnBrk="1" hangingPunct="1">
              <a:spcAft>
                <a:spcPts val="1200"/>
              </a:spcAft>
              <a:buFont typeface="Arial" pitchFamily="34" charset="0"/>
              <a:buChar char="•"/>
              <a:defRPr/>
            </a:pPr>
            <a:r>
              <a:rPr lang="en-US" b="0" dirty="0">
                <a:solidFill>
                  <a:srgbClr val="0070C0"/>
                </a:solidFill>
              </a:rPr>
              <a:t>Mapping uses the language of the family; language understood by the youngest child involved.  </a:t>
            </a:r>
          </a:p>
          <a:p>
            <a:pPr marL="0" indent="0" algn="ctr" eaLnBrk="1" hangingPunct="1">
              <a:spcAft>
                <a:spcPts val="600"/>
              </a:spcAft>
              <a:buFont typeface="Arial" charset="0"/>
              <a:buNone/>
              <a:defRPr/>
            </a:pPr>
            <a:endParaRPr lang="en-US" altLang="en-US" dirty="0" smtClean="0">
              <a:solidFill>
                <a:srgbClr val="0070C0"/>
              </a:solidFill>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39CE033-A9BD-4A31-A5B8-233A1EA895A6}" type="slidenum">
              <a:rPr lang="en-US" smtClean="0"/>
              <a:pPr>
                <a:defRPr/>
              </a:pPr>
              <a:t>4</a:t>
            </a:fld>
            <a:endParaRPr lang="en-US"/>
          </a:p>
        </p:txBody>
      </p:sp>
    </p:spTree>
    <p:extLst>
      <p:ext uri="{BB962C8B-B14F-4D97-AF65-F5344CB8AC3E}">
        <p14:creationId xmlns="" xmlns:p14="http://schemas.microsoft.com/office/powerpoint/2010/main" val="81277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447800" y="274639"/>
            <a:ext cx="7543800" cy="563561"/>
          </a:xfrm>
        </p:spPr>
        <p:txBody>
          <a:bodyPr>
            <a:normAutofit fontScale="90000"/>
          </a:bodyPr>
          <a:lstStyle/>
          <a:p>
            <a:pPr eaLnBrk="1" hangingPunct="1">
              <a:spcAft>
                <a:spcPts val="600"/>
              </a:spcAft>
              <a:defRPr/>
            </a:pPr>
            <a:r>
              <a:rPr lang="en-US" sz="3100" dirty="0"/>
              <a:t>Four Domains for </a:t>
            </a:r>
            <a:r>
              <a:rPr lang="en-US" sz="3100" dirty="0" smtClean="0"/>
              <a:t>Inquiry in Signs of Safety </a:t>
            </a:r>
            <a:r>
              <a:rPr lang="en-US" dirty="0">
                <a:solidFill>
                  <a:schemeClr val="tx2">
                    <a:lumMod val="75000"/>
                  </a:schemeClr>
                </a:solidFill>
              </a:rPr>
              <a:t/>
            </a:r>
            <a:br>
              <a:rPr lang="en-US" dirty="0">
                <a:solidFill>
                  <a:schemeClr val="tx2">
                    <a:lumMod val="75000"/>
                  </a:schemeClr>
                </a:solidFill>
              </a:rPr>
            </a:br>
            <a:r>
              <a:rPr lang="en-US" altLang="en-US" dirty="0">
                <a:latin typeface="Arial" charset="0"/>
                <a:cs typeface="Arial" charset="0"/>
              </a:rPr>
              <a:t/>
            </a:r>
            <a:br>
              <a:rPr lang="en-US" altLang="en-US" dirty="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5409DA3F-8906-46C0-B0F1-662032054AC1}" type="slidenum">
              <a:rPr lang="en-US" smtClean="0"/>
              <a:pPr>
                <a:defRPr/>
              </a:pPr>
              <a:t>5</a:t>
            </a:fld>
            <a:endParaRPr lang="en-US"/>
          </a:p>
        </p:txBody>
      </p:sp>
      <p:sp>
        <p:nvSpPr>
          <p:cNvPr id="6" name="Content Placeholder 4"/>
          <p:cNvSpPr txBox="1">
            <a:spLocks/>
          </p:cNvSpPr>
          <p:nvPr/>
        </p:nvSpPr>
        <p:spPr bwMode="auto">
          <a:xfrm>
            <a:off x="1676400" y="838200"/>
            <a:ext cx="6858000" cy="53244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Autofit/>
          </a:bodyPr>
          <a:lst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0"/>
              </a:spcBef>
              <a:spcAft>
                <a:spcPts val="0"/>
              </a:spcAft>
              <a:buClr>
                <a:srgbClr val="0070C0"/>
              </a:buClr>
              <a:buFont typeface="Arial" panose="020B0604020202020204" pitchFamily="34" charset="0"/>
              <a:buChar char="•"/>
              <a:defRPr/>
            </a:pPr>
            <a:r>
              <a:rPr lang="en-US" sz="2000" b="0" dirty="0" smtClean="0">
                <a:solidFill>
                  <a:srgbClr val="0070C0"/>
                </a:solidFill>
              </a:rPr>
              <a:t>What are we worried about?  </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Harm Statements</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Danger Statements </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Complicating Factors </a:t>
            </a:r>
          </a:p>
          <a:p>
            <a:pPr marL="0" indent="0" fontAlgn="auto">
              <a:spcBef>
                <a:spcPts val="0"/>
              </a:spcBef>
              <a:spcAft>
                <a:spcPts val="0"/>
              </a:spcAft>
              <a:buClr>
                <a:schemeClr val="accent3"/>
              </a:buClr>
              <a:buFont typeface="Wingdings 2"/>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What is working well (existing strength and safety)?</a:t>
            </a:r>
          </a:p>
          <a:p>
            <a:pPr marL="0" indent="0" fontAlgn="auto">
              <a:spcBef>
                <a:spcPts val="0"/>
              </a:spcBef>
              <a:spcAft>
                <a:spcPts val="0"/>
              </a:spcAft>
              <a:buClr>
                <a:srgbClr val="0070C0"/>
              </a:buClr>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What needs to happen (future safety/ next steps)?</a:t>
            </a:r>
          </a:p>
          <a:p>
            <a:pPr marL="0" indent="0" fontAlgn="auto">
              <a:spcBef>
                <a:spcPts val="0"/>
              </a:spcBef>
              <a:spcAft>
                <a:spcPts val="0"/>
              </a:spcAft>
              <a:buClr>
                <a:srgbClr val="0070C0"/>
              </a:buClr>
              <a:buFont typeface="Arial" charset="0"/>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Where are we on a scale of 0 to 10?  </a:t>
            </a:r>
          </a:p>
          <a:p>
            <a:pPr marL="0" lvl="1" indent="0" fontAlgn="auto">
              <a:spcAft>
                <a:spcPts val="0"/>
              </a:spcAft>
              <a:buClr>
                <a:srgbClr val="0070C0"/>
              </a:buClr>
              <a:buFont typeface="Wingdings 2"/>
              <a:buNone/>
              <a:defRPr/>
            </a:pPr>
            <a:endParaRPr lang="en-US" dirty="0" smtClean="0">
              <a:solidFill>
                <a:srgbClr val="0070C0"/>
              </a:solidFill>
            </a:endParaRPr>
          </a:p>
          <a:p>
            <a:pPr marL="0" lvl="1" indent="0" fontAlgn="auto">
              <a:spcAft>
                <a:spcPts val="0"/>
              </a:spcAft>
              <a:buClr>
                <a:srgbClr val="0070C0"/>
              </a:buClr>
              <a:buFont typeface="Wingdings 2"/>
              <a:buNone/>
              <a:defRPr/>
            </a:pPr>
            <a:r>
              <a:rPr lang="en-US" dirty="0" smtClean="0">
                <a:solidFill>
                  <a:srgbClr val="0070C0"/>
                </a:solidFill>
              </a:rPr>
              <a:t>10 means there is enough safety to close the case and 0 	means it is certain the child will be abused</a:t>
            </a:r>
          </a:p>
          <a:p>
            <a:pPr marL="0" indent="0" fontAlgn="auto">
              <a:spcAft>
                <a:spcPts val="0"/>
              </a:spcAft>
              <a:buClr>
                <a:schemeClr val="accent3"/>
              </a:buClr>
              <a:buFont typeface="Wingdings 2"/>
              <a:buNone/>
              <a:defRPr/>
            </a:pPr>
            <a:r>
              <a:rPr lang="en-US" sz="2000" b="0" dirty="0" smtClean="0">
                <a:solidFill>
                  <a:srgbClr val="0070C0"/>
                </a:solidFill>
              </a:rPr>
              <a:t>  0-</a:t>
            </a:r>
            <a:r>
              <a:rPr lang="en-US" sz="2000" dirty="0" smtClean="0">
                <a:solidFill>
                  <a:srgbClr val="0070C0"/>
                </a:solidFill>
              </a:rPr>
              <a:t>--------------------------------------------------------------------</a:t>
            </a:r>
            <a:r>
              <a:rPr lang="en-US" sz="2000" b="0" dirty="0" smtClean="0">
                <a:solidFill>
                  <a:srgbClr val="0070C0"/>
                </a:solidFill>
              </a:rPr>
              <a:t>10</a:t>
            </a:r>
          </a:p>
          <a:p>
            <a:pPr marL="0" indent="0" fontAlgn="auto">
              <a:spcAft>
                <a:spcPts val="0"/>
              </a:spcAft>
              <a:buClr>
                <a:schemeClr val="accent3"/>
              </a:buClr>
              <a:buFont typeface="Wingdings 2"/>
              <a:buNone/>
              <a:defRPr/>
            </a:pPr>
            <a:r>
              <a:rPr lang="en-US" sz="2000" b="0" dirty="0" smtClean="0">
                <a:solidFill>
                  <a:srgbClr val="0070C0"/>
                </a:solidFill>
              </a:rPr>
              <a:t> Danger Statement         </a:t>
            </a:r>
            <a:r>
              <a:rPr lang="en-US" sz="2000" b="0" dirty="0">
                <a:solidFill>
                  <a:srgbClr val="0070C0"/>
                </a:solidFill>
              </a:rPr>
              <a:t> </a:t>
            </a:r>
            <a:r>
              <a:rPr lang="en-US" sz="2000" b="0" dirty="0" smtClean="0">
                <a:solidFill>
                  <a:srgbClr val="0070C0"/>
                </a:solidFill>
              </a:rPr>
              <a:t>                               Safety Goal</a:t>
            </a:r>
          </a:p>
          <a:p>
            <a:pPr marL="0" indent="0">
              <a:buFont typeface="Arial" charset="0"/>
              <a:buNone/>
              <a:defRPr/>
            </a:pPr>
            <a:endParaRPr lang="en-US" sz="2000" b="0" dirty="0">
              <a:solidFill>
                <a:schemeClr val="tx1"/>
              </a:solidFill>
              <a:latin typeface="Gill Sans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9"/>
            <a:ext cx="7467600" cy="868361"/>
          </a:xfrm>
        </p:spPr>
        <p:txBody>
          <a:bodyPr>
            <a:normAutofit fontScale="90000"/>
          </a:bodyPr>
          <a:lstStyle/>
          <a:p>
            <a:pPr eaLnBrk="1" hangingPunct="1">
              <a:spcAft>
                <a:spcPts val="600"/>
              </a:spcAft>
              <a:defRPr/>
            </a:pPr>
            <a:r>
              <a:rPr lang="en-US" altLang="en-US" dirty="0"/>
              <a:t>Signs of Safety</a:t>
            </a:r>
            <a:r>
              <a:rPr lang="en-US" altLang="en-US" dirty="0">
                <a:solidFill>
                  <a:srgbClr val="002060"/>
                </a:solidFill>
                <a:latin typeface="Arial" charset="0"/>
                <a:cs typeface="Arial" charset="0"/>
              </a:rPr>
              <a:t/>
            </a:r>
            <a:br>
              <a:rPr lang="en-US" altLang="en-US" dirty="0">
                <a:solidFill>
                  <a:srgbClr val="002060"/>
                </a:solidFill>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10B05CE-9C05-4B1D-8F3A-656647C96C9F}" type="slidenum">
              <a:rPr lang="en-US" smtClean="0"/>
              <a:pPr>
                <a:defRPr/>
              </a:pPr>
              <a:t>6</a:t>
            </a:fld>
            <a:endParaRPr lang="en-US"/>
          </a:p>
        </p:txBody>
      </p:sp>
      <p:pic>
        <p:nvPicPr>
          <p:cNvPr id="39940"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1600202" y="1456765"/>
            <a:ext cx="7426325" cy="3724835"/>
          </a:xfrm>
        </p:spPr>
      </p:pic>
      <p:sp>
        <p:nvSpPr>
          <p:cNvPr id="7" name="TextBox 6"/>
          <p:cNvSpPr txBox="1"/>
          <p:nvPr/>
        </p:nvSpPr>
        <p:spPr>
          <a:xfrm>
            <a:off x="1600200" y="5334000"/>
            <a:ext cx="7391400" cy="923330"/>
          </a:xfrm>
          <a:prstGeom prst="rect">
            <a:avLst/>
          </a:prstGeom>
          <a:solidFill>
            <a:srgbClr val="00B050"/>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solidFill>
                  <a:srgbClr val="FFFFFF"/>
                </a:solidFill>
              </a:rPr>
              <a:t>How worried are we? </a:t>
            </a:r>
          </a:p>
          <a:p>
            <a:pPr algn="ctr">
              <a:defRPr/>
            </a:pPr>
            <a:r>
              <a:rPr lang="en-US" dirty="0">
                <a:solidFill>
                  <a:srgbClr val="FFFFFF"/>
                </a:solidFill>
              </a:rPr>
              <a:t>A judgment about risk using the Safety Scale</a:t>
            </a:r>
          </a:p>
          <a:p>
            <a:pPr algn="ctr">
              <a:defRPr/>
            </a:pPr>
            <a:r>
              <a:rPr lang="en-US" dirty="0">
                <a:solidFill>
                  <a:srgbClr val="FFFFFF"/>
                </a:solidFill>
                <a:latin typeface="Times New Roman" pitchFamily="18" charset="0"/>
              </a:rPr>
              <a:t>0------------------------------------------------------------------------------------------10</a:t>
            </a:r>
          </a:p>
        </p:txBody>
      </p:sp>
      <p:sp>
        <p:nvSpPr>
          <p:cNvPr id="39942" name="Content Placeholder 4"/>
          <p:cNvSpPr txBox="1">
            <a:spLocks/>
          </p:cNvSpPr>
          <p:nvPr/>
        </p:nvSpPr>
        <p:spPr bwMode="auto">
          <a:xfrm>
            <a:off x="1600200" y="923365"/>
            <a:ext cx="72390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rgbClr val="005072"/>
                </a:solidFill>
                <a:latin typeface="Arial" charset="0"/>
                <a:cs typeface="Arial" charset="0"/>
              </a:defRPr>
            </a:lvl1pPr>
            <a:lvl2pPr marL="742950" indent="-285750" eaLnBrk="0" hangingPunct="0">
              <a:spcBef>
                <a:spcPct val="20000"/>
              </a:spcBef>
              <a:buFont typeface="Arial" charset="0"/>
              <a:buChar char="–"/>
              <a:defRPr sz="2000">
                <a:solidFill>
                  <a:srgbClr val="0081AB"/>
                </a:solidFill>
                <a:latin typeface="Arial" charset="0"/>
                <a:cs typeface="Arial" charset="0"/>
              </a:defRPr>
            </a:lvl2pPr>
            <a:lvl3pPr marL="1143000" indent="-228600" eaLnBrk="0" hangingPunct="0">
              <a:spcBef>
                <a:spcPct val="20000"/>
              </a:spcBef>
              <a:buFont typeface="Arial" charset="0"/>
              <a:buChar char="•"/>
              <a:defRPr>
                <a:solidFill>
                  <a:srgbClr val="0081AB"/>
                </a:solidFill>
                <a:latin typeface="Arial" charset="0"/>
                <a:cs typeface="Arial" charset="0"/>
              </a:defRPr>
            </a:lvl3pPr>
            <a:lvl4pPr marL="1600200" indent="-228600" eaLnBrk="0" hangingPunct="0">
              <a:spcBef>
                <a:spcPct val="20000"/>
              </a:spcBef>
              <a:buFont typeface="Arial" charset="0"/>
              <a:buChar char="–"/>
              <a:defRPr>
                <a:solidFill>
                  <a:srgbClr val="0081AB"/>
                </a:solidFill>
                <a:latin typeface="Arial" charset="0"/>
                <a:cs typeface="Arial" charset="0"/>
              </a:defRPr>
            </a:lvl4pPr>
            <a:lvl5pPr marL="2057400" indent="-228600" eaLnBrk="0" hangingPunct="0">
              <a:spcBef>
                <a:spcPct val="20000"/>
              </a:spcBef>
              <a:buFont typeface="Arial" charset="0"/>
              <a:buChar char="»"/>
              <a:defRPr>
                <a:solidFill>
                  <a:srgbClr val="0081AB"/>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rgbClr val="0081AB"/>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rgbClr val="0081AB"/>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rgbClr val="0081AB"/>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rgbClr val="0081AB"/>
                </a:solidFill>
                <a:latin typeface="Arial" charset="0"/>
                <a:cs typeface="Arial" charset="0"/>
              </a:defRPr>
            </a:lvl9pPr>
          </a:lstStyle>
          <a:p>
            <a:pPr eaLnBrk="1" hangingPunct="1">
              <a:buFont typeface="Arial" charset="0"/>
              <a:buNone/>
            </a:pPr>
            <a:r>
              <a:rPr lang="en-US" altLang="en-US" dirty="0">
                <a:solidFill>
                  <a:srgbClr val="0070C0"/>
                </a:solidFill>
              </a:rPr>
              <a:t>Mapping is Critical Thinking</a:t>
            </a:r>
          </a:p>
        </p:txBody>
      </p:sp>
    </p:spTree>
    <p:extLst>
      <p:ext uri="{BB962C8B-B14F-4D97-AF65-F5344CB8AC3E}">
        <p14:creationId xmlns="" xmlns:p14="http://schemas.microsoft.com/office/powerpoint/2010/main" val="2931008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8"/>
            <a:ext cx="7467600" cy="487362"/>
          </a:xfrm>
        </p:spPr>
        <p:txBody>
          <a:bodyPr>
            <a:normAutofit fontScale="90000"/>
          </a:bodyPr>
          <a:lstStyle/>
          <a:p>
            <a:pPr eaLnBrk="1" hangingPunct="1">
              <a:spcAft>
                <a:spcPts val="600"/>
              </a:spcAft>
              <a:defRPr/>
            </a:pP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0963" name="Content Placeholder 4"/>
          <p:cNvSpPr>
            <a:spLocks noGrp="1"/>
          </p:cNvSpPr>
          <p:nvPr>
            <p:ph idx="1"/>
          </p:nvPr>
        </p:nvSpPr>
        <p:spPr>
          <a:xfrm>
            <a:off x="1600200" y="228600"/>
            <a:ext cx="7315200" cy="762000"/>
          </a:xfrm>
        </p:spPr>
        <p:txBody>
          <a:bodyPr/>
          <a:lstStyle/>
          <a:p>
            <a:pPr marL="0" indent="0" eaLnBrk="1" hangingPunct="1">
              <a:buFont typeface="Arial" charset="0"/>
              <a:buNone/>
            </a:pPr>
            <a:r>
              <a:rPr lang="en-US" altLang="en-US" sz="3200" dirty="0" smtClean="0">
                <a:latin typeface="Arial" charset="0"/>
                <a:cs typeface="Arial" charset="0"/>
              </a:rPr>
              <a:t>Involving Children in Signs of Safety </a:t>
            </a:r>
          </a:p>
        </p:txBody>
      </p:sp>
      <p:sp>
        <p:nvSpPr>
          <p:cNvPr id="4" name="Slide Number Placeholder 3"/>
          <p:cNvSpPr>
            <a:spLocks noGrp="1"/>
          </p:cNvSpPr>
          <p:nvPr>
            <p:ph type="sldNum" sz="quarter" idx="12"/>
          </p:nvPr>
        </p:nvSpPr>
        <p:spPr/>
        <p:txBody>
          <a:bodyPr/>
          <a:lstStyle/>
          <a:p>
            <a:pPr>
              <a:defRPr/>
            </a:pPr>
            <a:fld id="{E0B4C1FA-FA73-4C80-9E44-5EF41F42AF1B}" type="slidenum">
              <a:rPr lang="en-US" smtClean="0"/>
              <a:pPr>
                <a:defRPr/>
              </a:pPr>
              <a:t>7</a:t>
            </a:fld>
            <a:endParaRPr lang="en-US"/>
          </a:p>
        </p:txBody>
      </p:sp>
      <p:sp>
        <p:nvSpPr>
          <p:cNvPr id="40965" name="Content Placeholder 4"/>
          <p:cNvSpPr txBox="1">
            <a:spLocks/>
          </p:cNvSpPr>
          <p:nvPr/>
        </p:nvSpPr>
        <p:spPr bwMode="auto">
          <a:xfrm>
            <a:off x="1423147" y="1219200"/>
            <a:ext cx="73914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2400" b="1">
                <a:solidFill>
                  <a:srgbClr val="005072"/>
                </a:solidFill>
                <a:latin typeface="Arial" charset="0"/>
                <a:cs typeface="Arial" charset="0"/>
              </a:defRPr>
            </a:lvl1pPr>
            <a:lvl2pPr marL="742950" indent="-285750" eaLnBrk="0" hangingPunct="0">
              <a:spcBef>
                <a:spcPct val="20000"/>
              </a:spcBef>
              <a:buFont typeface="Arial" charset="0"/>
              <a:buChar char="–"/>
              <a:defRPr sz="2000">
                <a:solidFill>
                  <a:srgbClr val="0081AB"/>
                </a:solidFill>
                <a:latin typeface="Arial" charset="0"/>
                <a:cs typeface="Arial" charset="0"/>
              </a:defRPr>
            </a:lvl2pPr>
            <a:lvl3pPr marL="1143000" indent="-228600" eaLnBrk="0" hangingPunct="0">
              <a:spcBef>
                <a:spcPct val="20000"/>
              </a:spcBef>
              <a:buFont typeface="Arial" charset="0"/>
              <a:buChar char="•"/>
              <a:defRPr>
                <a:solidFill>
                  <a:srgbClr val="0081AB"/>
                </a:solidFill>
                <a:latin typeface="Arial" charset="0"/>
                <a:cs typeface="Arial" charset="0"/>
              </a:defRPr>
            </a:lvl3pPr>
            <a:lvl4pPr marL="1600200" indent="-228600" eaLnBrk="0" hangingPunct="0">
              <a:spcBef>
                <a:spcPct val="20000"/>
              </a:spcBef>
              <a:buFont typeface="Arial" charset="0"/>
              <a:buChar char="–"/>
              <a:defRPr>
                <a:solidFill>
                  <a:srgbClr val="0081AB"/>
                </a:solidFill>
                <a:latin typeface="Arial" charset="0"/>
                <a:cs typeface="Arial" charset="0"/>
              </a:defRPr>
            </a:lvl4pPr>
            <a:lvl5pPr marL="2057400" indent="-228600" eaLnBrk="0" hangingPunct="0">
              <a:spcBef>
                <a:spcPct val="20000"/>
              </a:spcBef>
              <a:buFont typeface="Arial" charset="0"/>
              <a:buChar char="»"/>
              <a:defRPr>
                <a:solidFill>
                  <a:srgbClr val="0081AB"/>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rgbClr val="0081AB"/>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rgbClr val="0081AB"/>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rgbClr val="0081AB"/>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rgbClr val="0081AB"/>
                </a:solidFill>
                <a:latin typeface="Arial" charset="0"/>
                <a:cs typeface="Arial" charset="0"/>
              </a:defRPr>
            </a:lvl9pPr>
          </a:lstStyle>
          <a:p>
            <a:pPr marL="504825" indent="-330200"/>
            <a:r>
              <a:rPr lang="en-US" altLang="en-US" b="0" dirty="0" smtClean="0">
                <a:solidFill>
                  <a:srgbClr val="0070C0"/>
                </a:solidFill>
                <a:latin typeface="Arial" panose="020B0604020202020204" pitchFamily="34" charset="0"/>
                <a:cs typeface="Arial" panose="020B0604020202020204" pitchFamily="34" charset="0"/>
              </a:rPr>
              <a:t>Children </a:t>
            </a:r>
            <a:r>
              <a:rPr lang="en-US" altLang="en-US" b="0" dirty="0">
                <a:solidFill>
                  <a:srgbClr val="0070C0"/>
                </a:solidFill>
                <a:latin typeface="Arial" panose="020B0604020202020204" pitchFamily="34" charset="0"/>
                <a:cs typeface="Arial" panose="020B0604020202020204" pitchFamily="34" charset="0"/>
              </a:rPr>
              <a:t>involved in child intervention have reported they feel like “pawns in big people’s games” and they have little say or contribution in what happens to them</a:t>
            </a:r>
            <a:r>
              <a:rPr lang="en-US" altLang="en-US" b="0" dirty="0" smtClean="0">
                <a:solidFill>
                  <a:srgbClr val="0070C0"/>
                </a:solidFill>
                <a:latin typeface="Arial" panose="020B0604020202020204" pitchFamily="34" charset="0"/>
                <a:cs typeface="Arial" panose="020B0604020202020204" pitchFamily="34" charset="0"/>
              </a:rPr>
              <a:t>.</a:t>
            </a:r>
          </a:p>
          <a:p>
            <a:pPr marL="504825" indent="-330200"/>
            <a:endParaRPr lang="en-US" altLang="en-US" b="0" dirty="0" smtClean="0">
              <a:solidFill>
                <a:srgbClr val="0070C0"/>
              </a:solidFill>
              <a:latin typeface="Arial" panose="020B0604020202020204" pitchFamily="34" charset="0"/>
              <a:cs typeface="Arial" panose="020B0604020202020204" pitchFamily="34" charset="0"/>
            </a:endParaRPr>
          </a:p>
          <a:p>
            <a:pPr marL="174625" indent="0">
              <a:buNone/>
            </a:pPr>
            <a:r>
              <a:rPr lang="en-US" u="sng" dirty="0">
                <a:hlinkClick r:id="rId3"/>
              </a:rPr>
              <a:t>http://www.youtube.com/watch?v=tkxvlq25Kqw</a:t>
            </a:r>
            <a:endParaRPr lang="en-US" dirty="0"/>
          </a:p>
          <a:p>
            <a:pPr marL="504825" indent="-330200">
              <a:buNone/>
            </a:pPr>
            <a:endParaRPr lang="en-US" altLang="en-US" sz="1200" b="0" dirty="0">
              <a:solidFill>
                <a:srgbClr val="0070C0"/>
              </a:solidFill>
              <a:latin typeface="Arial" panose="020B0604020202020204" pitchFamily="34" charset="0"/>
              <a:cs typeface="Arial" panose="020B0604020202020204" pitchFamily="34" charset="0"/>
            </a:endParaRPr>
          </a:p>
          <a:p>
            <a:pPr marL="504825" indent="-330200"/>
            <a:r>
              <a:rPr lang="en-US" altLang="en-US" b="0" dirty="0" smtClean="0">
                <a:solidFill>
                  <a:srgbClr val="0070C0"/>
                </a:solidFill>
                <a:latin typeface="Arial" panose="020B0604020202020204" pitchFamily="34" charset="0"/>
                <a:cs typeface="Arial" panose="020B0604020202020204" pitchFamily="34" charset="0"/>
              </a:rPr>
              <a:t>Primary </a:t>
            </a:r>
            <a:r>
              <a:rPr lang="en-US" altLang="en-US" b="0" dirty="0">
                <a:solidFill>
                  <a:srgbClr val="0070C0"/>
                </a:solidFill>
                <a:latin typeface="Arial" panose="020B0604020202020204" pitchFamily="34" charset="0"/>
                <a:cs typeface="Arial" panose="020B0604020202020204" pitchFamily="34" charset="0"/>
              </a:rPr>
              <a:t>reason is lack of straight forward tools and practical guidance</a:t>
            </a:r>
            <a:r>
              <a:rPr lang="en-US" altLang="en-US" b="0" dirty="0" smtClean="0">
                <a:solidFill>
                  <a:srgbClr val="0070C0"/>
                </a:solidFill>
                <a:latin typeface="Arial" panose="020B0604020202020204" pitchFamily="34" charset="0"/>
                <a:cs typeface="Arial" panose="020B0604020202020204" pitchFamily="34" charset="0"/>
              </a:rPr>
              <a:t>.</a:t>
            </a:r>
          </a:p>
          <a:p>
            <a:pPr marL="504825" indent="-330200"/>
            <a:endParaRPr lang="en-US" altLang="en-US" sz="1200" b="0" dirty="0">
              <a:solidFill>
                <a:srgbClr val="0070C0"/>
              </a:solidFill>
              <a:latin typeface="Arial" panose="020B0604020202020204" pitchFamily="34" charset="0"/>
              <a:cs typeface="Arial" panose="020B0604020202020204" pitchFamily="34" charset="0"/>
            </a:endParaRPr>
          </a:p>
          <a:p>
            <a:pPr marL="504825" indent="-330200" eaLnBrk="1" hangingPunct="1"/>
            <a:r>
              <a:rPr lang="en-US" altLang="en-US" b="0" dirty="0" err="1" smtClean="0">
                <a:solidFill>
                  <a:srgbClr val="0070C0"/>
                </a:solidFill>
                <a:latin typeface="Arial" panose="020B0604020202020204" pitchFamily="34" charset="0"/>
                <a:cs typeface="Arial" panose="020B0604020202020204" pitchFamily="34" charset="0"/>
              </a:rPr>
              <a:t>SoS</a:t>
            </a:r>
            <a:r>
              <a:rPr lang="en-US" altLang="en-US" b="0" dirty="0" smtClean="0">
                <a:solidFill>
                  <a:srgbClr val="0070C0"/>
                </a:solidFill>
                <a:latin typeface="Arial" panose="020B0604020202020204" pitchFamily="34" charset="0"/>
                <a:cs typeface="Arial" panose="020B0604020202020204" pitchFamily="34" charset="0"/>
              </a:rPr>
              <a:t> </a:t>
            </a:r>
            <a:r>
              <a:rPr lang="en-US" altLang="en-US" b="0" dirty="0">
                <a:solidFill>
                  <a:srgbClr val="0070C0"/>
                </a:solidFill>
                <a:latin typeface="Arial" panose="020B0604020202020204" pitchFamily="34" charset="0"/>
                <a:cs typeface="Arial" panose="020B0604020202020204" pitchFamily="34" charset="0"/>
              </a:rPr>
              <a:t>uses straight forward tools to work with children: Three Houses, Wizards and Fairies, Safety House, Words and Pictures, etc.</a:t>
            </a:r>
          </a:p>
          <a:p>
            <a:pPr eaLnBrk="1" hangingPunct="1"/>
            <a:endParaRPr lang="en-US" altLang="en-US" b="0" dirty="0">
              <a:solidFill>
                <a:srgbClr val="000000"/>
              </a:solidFill>
              <a:latin typeface="Gill Sans MT" pitchFamily="34" charset="0"/>
            </a:endParaRPr>
          </a:p>
        </p:txBody>
      </p:sp>
    </p:spTree>
    <p:extLst>
      <p:ext uri="{BB962C8B-B14F-4D97-AF65-F5344CB8AC3E}">
        <p14:creationId xmlns="" xmlns:p14="http://schemas.microsoft.com/office/powerpoint/2010/main" val="24596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092B8D-DB7A-4435-A43B-7C5823853237}" type="slidenum">
              <a:rPr lang="en-US" smtClean="0"/>
              <a:pPr/>
              <a:t>8</a:t>
            </a:fld>
            <a:endParaRPr lang="en-US"/>
          </a:p>
        </p:txBody>
      </p:sp>
      <p:pic>
        <p:nvPicPr>
          <p:cNvPr id="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97106" y="381000"/>
            <a:ext cx="7543800" cy="59480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892897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2472195-6C87-4E2E-973A-A698BDE0EF75}" type="slidenum">
              <a:rPr lang="en-US" smtClean="0"/>
              <a:pPr>
                <a:defRPr/>
              </a:pPr>
              <a:t>9</a:t>
            </a:fld>
            <a:endParaRPr lang="en-US"/>
          </a:p>
        </p:txBody>
      </p:sp>
      <p:graphicFrame>
        <p:nvGraphicFramePr>
          <p:cNvPr id="6" name="Object 5"/>
          <p:cNvGraphicFramePr>
            <a:graphicFrameLocks noChangeAspect="1"/>
          </p:cNvGraphicFramePr>
          <p:nvPr>
            <p:extLst>
              <p:ext uri="{D42A27DB-BD31-4B8C-83A1-F6EECF244321}">
                <p14:modId xmlns="" xmlns:p14="http://schemas.microsoft.com/office/powerpoint/2010/main" val="3259819971"/>
              </p:ext>
            </p:extLst>
          </p:nvPr>
        </p:nvGraphicFramePr>
        <p:xfrm>
          <a:off x="2057400" y="-6100"/>
          <a:ext cx="4968955" cy="6787900"/>
        </p:xfrm>
        <a:graphic>
          <a:graphicData uri="http://schemas.openxmlformats.org/presentationml/2006/ole">
            <p:oleObj spid="_x0000_s1030" name="Document" r:id="rId3" imgW="0" imgH="0" progId="Word.Document.12">
              <p:embed/>
            </p:oleObj>
          </a:graphicData>
        </a:graphic>
      </p:graphicFrame>
    </p:spTree>
    <p:extLst>
      <p:ext uri="{BB962C8B-B14F-4D97-AF65-F5344CB8AC3E}">
        <p14:creationId xmlns="" xmlns:p14="http://schemas.microsoft.com/office/powerpoint/2010/main" val="1435172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nd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190BDD53789546AA1E2F9934112004" ma:contentTypeVersion="3" ma:contentTypeDescription="Create a new document." ma:contentTypeScope="" ma:versionID="752e4a1ed2f127767d4ef0271e489298">
  <xsd:schema xmlns:xsd="http://www.w3.org/2001/XMLSchema" xmlns:p="http://schemas.microsoft.com/office/2006/metadata/properties" xmlns:ns1="http://schemas.microsoft.com/sharepoint/v3" targetNamespace="http://schemas.microsoft.com/office/2006/metadata/properties" ma:root="true" ma:fieldsID="1632d6b3f1ee7940332c8174cbbf079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B9EF41-88B1-4119-9329-04CC0D49A622}">
  <ds:schemaRefs>
    <ds:schemaRef ds:uri="http://schemas.openxmlformats.org/package/2006/metadata/core-properties"/>
    <ds:schemaRef ds:uri="http://schemas.microsoft.com/sharepoint/v3"/>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5933785F-6B20-441F-83E9-C8A62EBC6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F221566-43D1-41EF-9907-E620154E0F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8434</TotalTime>
  <Words>1694</Words>
  <Application>Microsoft Office PowerPoint</Application>
  <PresentationFormat>On-screen Show (4:3)</PresentationFormat>
  <Paragraphs>175</Paragraphs>
  <Slides>18</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Title slide</vt:lpstr>
      <vt:lpstr>Content and Divider slide</vt:lpstr>
      <vt:lpstr>Document</vt:lpstr>
      <vt:lpstr>Slide 1</vt:lpstr>
      <vt:lpstr> Signs of Safety      </vt:lpstr>
      <vt:lpstr>Three Core Principles of the SoS Approach </vt:lpstr>
      <vt:lpstr> Mapping </vt:lpstr>
      <vt:lpstr>Four Domains for Inquiry in Signs of Safety        </vt:lpstr>
      <vt:lpstr>Signs of Safety  </vt:lpstr>
      <vt:lpstr>   </vt:lpstr>
      <vt:lpstr>Slide 8</vt:lpstr>
      <vt:lpstr>Slide 9</vt:lpstr>
      <vt:lpstr>Slide 10</vt:lpstr>
      <vt:lpstr>Words and Pictures Explanation and Child Relevant Safety Plans </vt:lpstr>
      <vt:lpstr>Benefits of Words and Pictures for the Caregiver</vt:lpstr>
      <vt:lpstr>Safety Planning in Signs of Safety  </vt:lpstr>
      <vt:lpstr>You Might See Workers:</vt:lpstr>
      <vt:lpstr>What do these shifts mean to caregiver?</vt:lpstr>
      <vt:lpstr>What has worked well?</vt:lpstr>
      <vt:lpstr>Our Practice Then vs Signs of Safety Now</vt:lpstr>
      <vt:lpstr>      </vt:lpstr>
    </vt:vector>
  </TitlesOfParts>
  <Company>Government Of Alberta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james.stuart</dc:creator>
  <cp:lastModifiedBy>rbarraclough</cp:lastModifiedBy>
  <cp:revision>600</cp:revision>
  <cp:lastPrinted>2014-06-12T16:03:44Z</cp:lastPrinted>
  <dcterms:created xsi:type="dcterms:W3CDTF">2012-05-30T21:36:39Z</dcterms:created>
  <dcterms:modified xsi:type="dcterms:W3CDTF">2016-10-19T06:57:27Z</dcterms:modified>
</cp:coreProperties>
</file>