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4051" r:id="rId5"/>
  </p:sldMasterIdLst>
  <p:notesMasterIdLst>
    <p:notesMasterId r:id="rId24"/>
  </p:notesMasterIdLst>
  <p:handoutMasterIdLst>
    <p:handoutMasterId r:id="rId25"/>
  </p:handoutMasterIdLst>
  <p:sldIdLst>
    <p:sldId id="569" r:id="rId6"/>
    <p:sldId id="341" r:id="rId7"/>
    <p:sldId id="343" r:id="rId8"/>
    <p:sldId id="570" r:id="rId9"/>
    <p:sldId id="345" r:id="rId10"/>
    <p:sldId id="568" r:id="rId11"/>
    <p:sldId id="590" r:id="rId12"/>
    <p:sldId id="591" r:id="rId13"/>
    <p:sldId id="578" r:id="rId14"/>
    <p:sldId id="579" r:id="rId15"/>
    <p:sldId id="580" r:id="rId16"/>
    <p:sldId id="587" r:id="rId17"/>
    <p:sldId id="588" r:id="rId18"/>
    <p:sldId id="349" r:id="rId19"/>
    <p:sldId id="593" r:id="rId20"/>
    <p:sldId id="594" r:id="rId21"/>
    <p:sldId id="582" r:id="rId22"/>
    <p:sldId id="560" r:id="rId23"/>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5072"/>
    <a:srgbClr val="0081A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43" autoAdjust="0"/>
    <p:restoredTop sz="85899" autoAdjust="0"/>
  </p:normalViewPr>
  <p:slideViewPr>
    <p:cSldViewPr>
      <p:cViewPr>
        <p:scale>
          <a:sx n="100" d="100"/>
          <a:sy n="100" d="100"/>
        </p:scale>
        <p:origin x="-330" y="-72"/>
      </p:cViewPr>
      <p:guideLst>
        <p:guide orient="horz" pos="2160"/>
        <p:guide pos="33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164"/>
    </p:cViewPr>
  </p:sorterViewPr>
  <p:notesViewPr>
    <p:cSldViewPr>
      <p:cViewPr varScale="1">
        <p:scale>
          <a:sx n="111" d="100"/>
          <a:sy n="111" d="100"/>
        </p:scale>
        <p:origin x="-1728" y="-90"/>
      </p:cViewPr>
      <p:guideLst>
        <p:guide orient="horz" pos="2209"/>
        <p:guide pos="29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9075" cy="350838"/>
          </a:xfrm>
          <a:prstGeom prst="rect">
            <a:avLst/>
          </a:prstGeom>
        </p:spPr>
        <p:txBody>
          <a:bodyPr vert="horz" lIns="92036" tIns="46017" rIns="92036" bIns="46017" rtlCol="0"/>
          <a:lstStyle>
            <a:lvl1pPr algn="l">
              <a:defRPr sz="1200"/>
            </a:lvl1pPr>
          </a:lstStyle>
          <a:p>
            <a:pPr>
              <a:defRPr/>
            </a:pPr>
            <a:endParaRPr lang="en-US"/>
          </a:p>
        </p:txBody>
      </p:sp>
      <p:sp>
        <p:nvSpPr>
          <p:cNvPr id="3" name="Date Placeholder 2"/>
          <p:cNvSpPr>
            <a:spLocks noGrp="1"/>
          </p:cNvSpPr>
          <p:nvPr>
            <p:ph type="dt" sz="quarter" idx="1"/>
          </p:nvPr>
        </p:nvSpPr>
        <p:spPr>
          <a:xfrm>
            <a:off x="5265740" y="0"/>
            <a:ext cx="4029075" cy="350838"/>
          </a:xfrm>
          <a:prstGeom prst="rect">
            <a:avLst/>
          </a:prstGeom>
        </p:spPr>
        <p:txBody>
          <a:bodyPr vert="horz" lIns="92036" tIns="46017" rIns="92036" bIns="46017" rtlCol="0"/>
          <a:lstStyle>
            <a:lvl1pPr algn="r">
              <a:defRPr sz="1200"/>
            </a:lvl1pPr>
          </a:lstStyle>
          <a:p>
            <a:pPr>
              <a:defRPr/>
            </a:pPr>
            <a:fld id="{CCF74AA3-B820-49DB-B21A-DD0014BF0051}" type="datetimeFigureOut">
              <a:rPr lang="en-US"/>
              <a:pPr>
                <a:defRPr/>
              </a:pPr>
              <a:t>10/19/2016</a:t>
            </a:fld>
            <a:endParaRPr lang="en-US"/>
          </a:p>
        </p:txBody>
      </p:sp>
      <p:sp>
        <p:nvSpPr>
          <p:cNvPr id="4" name="Footer Placeholder 3"/>
          <p:cNvSpPr>
            <a:spLocks noGrp="1"/>
          </p:cNvSpPr>
          <p:nvPr>
            <p:ph type="ftr" sz="quarter" idx="2"/>
          </p:nvPr>
        </p:nvSpPr>
        <p:spPr>
          <a:xfrm>
            <a:off x="2" y="6657975"/>
            <a:ext cx="4029075" cy="350838"/>
          </a:xfrm>
          <a:prstGeom prst="rect">
            <a:avLst/>
          </a:prstGeom>
        </p:spPr>
        <p:txBody>
          <a:bodyPr vert="horz" lIns="92036" tIns="46017" rIns="92036" bIns="46017"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5265740" y="6657975"/>
            <a:ext cx="4029075" cy="350838"/>
          </a:xfrm>
          <a:prstGeom prst="rect">
            <a:avLst/>
          </a:prstGeom>
        </p:spPr>
        <p:txBody>
          <a:bodyPr vert="horz" lIns="92036" tIns="46017" rIns="92036" bIns="46017" rtlCol="0" anchor="b"/>
          <a:lstStyle>
            <a:lvl1pPr algn="r">
              <a:defRPr sz="1200"/>
            </a:lvl1pPr>
          </a:lstStyle>
          <a:p>
            <a:pPr>
              <a:defRPr/>
            </a:pPr>
            <a:fld id="{C4663EB4-49FF-45FB-998C-8D5D0DF0873E}" type="slidenum">
              <a:rPr lang="en-US"/>
              <a:pPr>
                <a:defRPr/>
              </a:pPr>
              <a:t>‹#›</a:t>
            </a:fld>
            <a:endParaRPr lang="en-US"/>
          </a:p>
        </p:txBody>
      </p:sp>
    </p:spTree>
    <p:extLst>
      <p:ext uri="{BB962C8B-B14F-4D97-AF65-F5344CB8AC3E}">
        <p14:creationId xmlns="" xmlns:p14="http://schemas.microsoft.com/office/powerpoint/2010/main" val="38673359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9075" cy="350838"/>
          </a:xfrm>
          <a:prstGeom prst="rect">
            <a:avLst/>
          </a:prstGeom>
        </p:spPr>
        <p:txBody>
          <a:bodyPr vert="horz" lIns="92036" tIns="46017" rIns="92036" bIns="46017" rtlCol="0"/>
          <a:lstStyle>
            <a:lvl1pPr algn="l">
              <a:defRPr sz="1200"/>
            </a:lvl1pPr>
          </a:lstStyle>
          <a:p>
            <a:pPr>
              <a:defRPr/>
            </a:pPr>
            <a:endParaRPr lang="en-US"/>
          </a:p>
        </p:txBody>
      </p:sp>
      <p:sp>
        <p:nvSpPr>
          <p:cNvPr id="3" name="Date Placeholder 2"/>
          <p:cNvSpPr>
            <a:spLocks noGrp="1"/>
          </p:cNvSpPr>
          <p:nvPr>
            <p:ph type="dt" idx="1"/>
          </p:nvPr>
        </p:nvSpPr>
        <p:spPr>
          <a:xfrm>
            <a:off x="5265740" y="0"/>
            <a:ext cx="4029075" cy="350838"/>
          </a:xfrm>
          <a:prstGeom prst="rect">
            <a:avLst/>
          </a:prstGeom>
        </p:spPr>
        <p:txBody>
          <a:bodyPr vert="horz" lIns="92036" tIns="46017" rIns="92036" bIns="46017" rtlCol="0"/>
          <a:lstStyle>
            <a:lvl1pPr algn="r">
              <a:defRPr sz="1200"/>
            </a:lvl1pPr>
          </a:lstStyle>
          <a:p>
            <a:pPr>
              <a:defRPr/>
            </a:pPr>
            <a:fld id="{471F0F50-E681-4F45-BE81-AD3953CBB848}" type="datetimeFigureOut">
              <a:rPr lang="en-US"/>
              <a:pPr>
                <a:defRPr/>
              </a:pPr>
              <a:t>10/19/2016</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2036" tIns="46017" rIns="92036" bIns="46017" rtlCol="0" anchor="ctr"/>
          <a:lstStyle/>
          <a:p>
            <a:pPr lvl="0"/>
            <a:endParaRPr lang="en-US" noProof="0" smtClean="0"/>
          </a:p>
        </p:txBody>
      </p:sp>
      <p:sp>
        <p:nvSpPr>
          <p:cNvPr id="5" name="Notes Placeholder 4"/>
          <p:cNvSpPr>
            <a:spLocks noGrp="1"/>
          </p:cNvSpPr>
          <p:nvPr>
            <p:ph type="body" sz="quarter" idx="3"/>
          </p:nvPr>
        </p:nvSpPr>
        <p:spPr>
          <a:xfrm>
            <a:off x="930276" y="3330578"/>
            <a:ext cx="7435850" cy="3154363"/>
          </a:xfrm>
          <a:prstGeom prst="rect">
            <a:avLst/>
          </a:prstGeom>
        </p:spPr>
        <p:txBody>
          <a:bodyPr vert="horz" lIns="92036" tIns="46017" rIns="92036" bIns="4601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2" y="6657975"/>
            <a:ext cx="4029075" cy="350838"/>
          </a:xfrm>
          <a:prstGeom prst="rect">
            <a:avLst/>
          </a:prstGeom>
        </p:spPr>
        <p:txBody>
          <a:bodyPr vert="horz" lIns="92036" tIns="46017" rIns="92036" bIns="46017"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5265740" y="6657975"/>
            <a:ext cx="4029075" cy="350838"/>
          </a:xfrm>
          <a:prstGeom prst="rect">
            <a:avLst/>
          </a:prstGeom>
        </p:spPr>
        <p:txBody>
          <a:bodyPr vert="horz" lIns="92036" tIns="46017" rIns="92036" bIns="46017" rtlCol="0" anchor="b"/>
          <a:lstStyle>
            <a:lvl1pPr algn="r">
              <a:defRPr sz="1200"/>
            </a:lvl1pPr>
          </a:lstStyle>
          <a:p>
            <a:pPr>
              <a:defRPr/>
            </a:pPr>
            <a:fld id="{5C384E62-5027-4CA5-A2F3-B1F0EF8C80FE}" type="slidenum">
              <a:rPr lang="en-US"/>
              <a:pPr>
                <a:defRPr/>
              </a:pPr>
              <a:t>‹#›</a:t>
            </a:fld>
            <a:endParaRPr lang="en-US"/>
          </a:p>
        </p:txBody>
      </p:sp>
    </p:spTree>
    <p:extLst>
      <p:ext uri="{BB962C8B-B14F-4D97-AF65-F5344CB8AC3E}">
        <p14:creationId xmlns="" xmlns:p14="http://schemas.microsoft.com/office/powerpoint/2010/main" val="38197970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C384E62-5027-4CA5-A2F3-B1F0EF8C80FE}" type="slidenum">
              <a:rPr lang="en-US" smtClean="0"/>
              <a:pPr>
                <a:defRPr/>
              </a:pPr>
              <a:t>3</a:t>
            </a:fld>
            <a:endParaRPr lang="en-US"/>
          </a:p>
        </p:txBody>
      </p:sp>
    </p:spTree>
    <p:extLst>
      <p:ext uri="{BB962C8B-B14F-4D97-AF65-F5344CB8AC3E}">
        <p14:creationId xmlns="" xmlns:p14="http://schemas.microsoft.com/office/powerpoint/2010/main" val="2576402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C384E62-5027-4CA5-A2F3-B1F0EF8C80FE}" type="slidenum">
              <a:rPr lang="en-US" smtClean="0"/>
              <a:pPr>
                <a:defRPr/>
              </a:pPr>
              <a:t>7</a:t>
            </a:fld>
            <a:endParaRPr lang="en-US"/>
          </a:p>
        </p:txBody>
      </p:sp>
    </p:spTree>
    <p:extLst>
      <p:ext uri="{BB962C8B-B14F-4D97-AF65-F5344CB8AC3E}">
        <p14:creationId xmlns="" xmlns:p14="http://schemas.microsoft.com/office/powerpoint/2010/main" val="1028316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C1BEFC-1EBC-41CD-929A-F2CBDC0E1CC1}" type="slidenum">
              <a:rPr lang="en-US" smtClean="0"/>
              <a:pPr/>
              <a:t>9</a:t>
            </a:fld>
            <a:endParaRPr lang="en-US"/>
          </a:p>
        </p:txBody>
      </p:sp>
    </p:spTree>
    <p:extLst>
      <p:ext uri="{BB962C8B-B14F-4D97-AF65-F5344CB8AC3E}">
        <p14:creationId xmlns="" xmlns:p14="http://schemas.microsoft.com/office/powerpoint/2010/main" val="1154006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Caseworker’s ongoing relationship with the boys allowed her to ensure she captured their voices through the questioning she asked them while they played, and spent time together.  Due to their anxiety around anything new, caseworker shared how when she pulled the papers out to do the ‘three houses’ they knew this was going to be documented and shared.  The actual paper versions of the three houses was not used until after our family mapping session.  This was so we captured the children’s honesty as they are fearful of what will be written down and shared.  What was interesting for the</a:t>
            </a:r>
            <a:r>
              <a:rPr lang="en-US" sz="1200" kern="1200" baseline="0" dirty="0" smtClean="0">
                <a:solidFill>
                  <a:schemeClr val="tx1"/>
                </a:solidFill>
                <a:effectLst/>
                <a:latin typeface="+mn-lt"/>
                <a:ea typeface="+mn-ea"/>
                <a:cs typeface="+mn-cs"/>
              </a:rPr>
              <a:t> caseworker</a:t>
            </a:r>
            <a:r>
              <a:rPr lang="en-US" sz="1200" kern="1200" dirty="0" smtClean="0">
                <a:solidFill>
                  <a:schemeClr val="tx1"/>
                </a:solidFill>
                <a:effectLst/>
                <a:latin typeface="+mn-lt"/>
                <a:ea typeface="+mn-ea"/>
                <a:cs typeface="+mn-cs"/>
              </a:rPr>
              <a:t> is how their answers changed.  They didn’t have many worries in their pictures…they just wanted to be home with mom.  It is important not to get hung up on using the “paper, concrete tools” of the three houses, but instead use the principles of building relationships with children to ensure their voices are heard in planning.  </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8C1BEFC-1EBC-41CD-929A-F2CBDC0E1CC1}" type="slidenum">
              <a:rPr lang="en-US" smtClean="0"/>
              <a:pPr/>
              <a:t>10</a:t>
            </a:fld>
            <a:endParaRPr lang="en-US"/>
          </a:p>
        </p:txBody>
      </p:sp>
    </p:spTree>
    <p:extLst>
      <p:ext uri="{BB962C8B-B14F-4D97-AF65-F5344CB8AC3E}">
        <p14:creationId xmlns="" xmlns:p14="http://schemas.microsoft.com/office/powerpoint/2010/main" val="586696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Caseworker’s ongoing relationship with the boys allowed her to ensure she captured their voices through the questioning she asked them while they played, and spent time together.  Due to their anxiety around anything new, caseworker shared how when she pulled the papers out to do the ‘three houses’ they knew this was going to be documented and shared.  The actual paper versions of the three houses was not used until after our family mapping session.  This was so we captured the children’s honesty as they are fearful of what will be written down and shared.  What was interesting for the</a:t>
            </a:r>
            <a:r>
              <a:rPr lang="en-US" sz="1200" kern="1200" baseline="0" dirty="0" smtClean="0">
                <a:solidFill>
                  <a:schemeClr val="tx1"/>
                </a:solidFill>
                <a:effectLst/>
                <a:latin typeface="+mn-lt"/>
                <a:ea typeface="+mn-ea"/>
                <a:cs typeface="+mn-cs"/>
              </a:rPr>
              <a:t> caseworker</a:t>
            </a:r>
            <a:r>
              <a:rPr lang="en-US" sz="1200" kern="1200" dirty="0" smtClean="0">
                <a:solidFill>
                  <a:schemeClr val="tx1"/>
                </a:solidFill>
                <a:effectLst/>
                <a:latin typeface="+mn-lt"/>
                <a:ea typeface="+mn-ea"/>
                <a:cs typeface="+mn-cs"/>
              </a:rPr>
              <a:t> is how their answers changed.  They didn’t have many worries in their pictures…they just wanted to be home with mom.  It is important not to get hung up on using the “paper, concrete tools” of the three houses, but instead use the principles of building relationships with children to ensure their voices are heard in planning.</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8C1BEFC-1EBC-41CD-929A-F2CBDC0E1CC1}" type="slidenum">
              <a:rPr lang="en-US" smtClean="0"/>
              <a:pPr/>
              <a:t>11</a:t>
            </a:fld>
            <a:endParaRPr lang="en-US"/>
          </a:p>
        </p:txBody>
      </p:sp>
    </p:spTree>
    <p:extLst>
      <p:ext uri="{BB962C8B-B14F-4D97-AF65-F5344CB8AC3E}">
        <p14:creationId xmlns="" xmlns:p14="http://schemas.microsoft.com/office/powerpoint/2010/main" val="2588354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41588" y="1206500"/>
            <a:ext cx="3506787" cy="2628900"/>
          </a:xfrm>
        </p:spPr>
      </p:sp>
      <p:sp>
        <p:nvSpPr>
          <p:cNvPr id="3" name="Notes Placeholder 2"/>
          <p:cNvSpPr>
            <a:spLocks noGrp="1"/>
          </p:cNvSpPr>
          <p:nvPr>
            <p:ph type="body" idx="1"/>
          </p:nvPr>
        </p:nvSpPr>
        <p:spPr/>
        <p:txBody>
          <a:bodyPr/>
          <a:lstStyle/>
          <a:p>
            <a:pPr marL="171450" indent="-171450">
              <a:spcBef>
                <a:spcPct val="0"/>
              </a:spcBef>
              <a:buFontTx/>
              <a:buChar char="-"/>
              <a:defRPr/>
            </a:pPr>
            <a:r>
              <a:rPr lang="en-US" dirty="0" smtClean="0"/>
              <a:t>even </a:t>
            </a:r>
            <a:r>
              <a:rPr lang="en-US" dirty="0"/>
              <a:t>articulate “unsafe” that well</a:t>
            </a:r>
            <a:r>
              <a:rPr lang="en-US" dirty="0" smtClean="0"/>
              <a:t>.</a:t>
            </a:r>
            <a:endParaRPr lang="en-US" dirty="0"/>
          </a:p>
        </p:txBody>
      </p:sp>
      <p:sp>
        <p:nvSpPr>
          <p:cNvPr id="4" name="Slide Number Placeholder 3"/>
          <p:cNvSpPr>
            <a:spLocks noGrp="1"/>
          </p:cNvSpPr>
          <p:nvPr>
            <p:ph type="sldNum" sz="quarter" idx="10"/>
          </p:nvPr>
        </p:nvSpPr>
        <p:spPr/>
        <p:txBody>
          <a:bodyPr/>
          <a:lstStyle/>
          <a:p>
            <a:pPr>
              <a:defRPr/>
            </a:pPr>
            <a:fld id="{89663FFC-9AA2-4E05-B32B-30D753EFCC83}" type="slidenum">
              <a:rPr lang="en-US" smtClean="0"/>
              <a:pPr>
                <a:defRPr/>
              </a:pPr>
              <a:t>12</a:t>
            </a:fld>
            <a:endParaRPr lang="en-US" dirty="0"/>
          </a:p>
        </p:txBody>
      </p:sp>
    </p:spTree>
    <p:extLst>
      <p:ext uri="{BB962C8B-B14F-4D97-AF65-F5344CB8AC3E}">
        <p14:creationId xmlns="" xmlns:p14="http://schemas.microsoft.com/office/powerpoint/2010/main" val="29494892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10" descr="AB Logo blue RGB_reverse.png"/>
          <p:cNvPicPr>
            <a:picLocks noChangeAspect="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114300" y="304802"/>
            <a:ext cx="1143000" cy="320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676400" y="1676401"/>
            <a:ext cx="7239000" cy="1470025"/>
          </a:xfrm>
        </p:spPr>
        <p:txBody>
          <a:bodyPr>
            <a:normAutofit/>
          </a:bodyPr>
          <a:lstStyle>
            <a:lvl1pPr algn="ctr">
              <a:defRPr sz="3600" b="1">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676400" y="3429000"/>
            <a:ext cx="7239000" cy="2209800"/>
          </a:xfrm>
        </p:spPr>
        <p:txBody>
          <a:bodyPr>
            <a:normAutofit/>
          </a:bodyPr>
          <a:lstStyle>
            <a:lvl1pPr marL="0" indent="0" algn="ctr">
              <a:buNone/>
              <a:defRPr sz="2400" b="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4" name="Text Placeholder 13"/>
          <p:cNvSpPr>
            <a:spLocks noGrp="1"/>
          </p:cNvSpPr>
          <p:nvPr>
            <p:ph type="body" sz="quarter" idx="11"/>
          </p:nvPr>
        </p:nvSpPr>
        <p:spPr>
          <a:xfrm>
            <a:off x="71252" y="5791200"/>
            <a:ext cx="1224148" cy="914400"/>
          </a:xfrm>
        </p:spPr>
        <p:txBody>
          <a:bodyPr lIns="0" tIns="0" rIns="0" bIns="0">
            <a:normAutofit/>
          </a:bodyPr>
          <a:lstStyle>
            <a:lvl1pPr algn="r">
              <a:defRPr sz="1200" b="1">
                <a:solidFill>
                  <a:schemeClr val="bg1"/>
                </a:solidFill>
              </a:defRPr>
            </a:lvl1pPr>
          </a:lstStyle>
          <a:p>
            <a:pPr lvl="0"/>
            <a:r>
              <a:rPr lang="en-US" dirty="0" smtClean="0"/>
              <a:t>Click to edit Master text styles</a:t>
            </a:r>
          </a:p>
        </p:txBody>
      </p:sp>
    </p:spTree>
    <p:extLst>
      <p:ext uri="{BB962C8B-B14F-4D97-AF65-F5344CB8AC3E}">
        <p14:creationId xmlns="" xmlns:p14="http://schemas.microsoft.com/office/powerpoint/2010/main" val="1418936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1676400" y="1676401"/>
            <a:ext cx="7239000" cy="1470025"/>
          </a:xfrm>
        </p:spPr>
        <p:txBody>
          <a:bodyPr>
            <a:normAutofit/>
          </a:bodyPr>
          <a:lstStyle>
            <a:lvl1pPr algn="ctr">
              <a:defRPr sz="3600" b="1">
                <a:solidFill>
                  <a:srgbClr val="005072"/>
                </a:solidFill>
                <a:latin typeface="Arial" pitchFamily="34" charset="0"/>
                <a:cs typeface="Arial" pitchFamily="34" charset="0"/>
              </a:defRPr>
            </a:lvl1pPr>
          </a:lstStyle>
          <a:p>
            <a:r>
              <a:rPr lang="en-US" smtClean="0"/>
              <a:t>Click to edit Master title style</a:t>
            </a:r>
            <a:endParaRPr lang="en-US" dirty="0"/>
          </a:p>
        </p:txBody>
      </p:sp>
      <p:sp>
        <p:nvSpPr>
          <p:cNvPr id="8" name="Subtitle 2"/>
          <p:cNvSpPr>
            <a:spLocks noGrp="1"/>
          </p:cNvSpPr>
          <p:nvPr>
            <p:ph type="subTitle" idx="1"/>
          </p:nvPr>
        </p:nvSpPr>
        <p:spPr>
          <a:xfrm>
            <a:off x="1676400" y="3429000"/>
            <a:ext cx="7239000" cy="2209800"/>
          </a:xfrm>
        </p:spPr>
        <p:txBody>
          <a:bodyPr>
            <a:normAutofit/>
          </a:bodyPr>
          <a:lstStyle>
            <a:lvl1pPr marL="0" indent="0" algn="ctr">
              <a:buNone/>
              <a:defRPr sz="2400" b="0">
                <a:solidFill>
                  <a:srgbClr val="00507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1676400" y="6356352"/>
            <a:ext cx="1447800" cy="365125"/>
          </a:xfrm>
          <a:prstGeom prst="rect">
            <a:avLst/>
          </a:prstGeom>
        </p:spPr>
        <p:txBody>
          <a:bodyPr/>
          <a:lstStyle>
            <a:lvl1pPr algn="l">
              <a:defRPr sz="1200">
                <a:solidFill>
                  <a:srgbClr val="005072"/>
                </a:solidFill>
              </a:defRPr>
            </a:lvl1pPr>
          </a:lstStyle>
          <a:p>
            <a:pPr>
              <a:defRPr/>
            </a:pPr>
            <a:endParaRPr lang="en-US"/>
          </a:p>
        </p:txBody>
      </p:sp>
      <p:sp>
        <p:nvSpPr>
          <p:cNvPr id="5" name="Footer Placeholder 4"/>
          <p:cNvSpPr>
            <a:spLocks noGrp="1"/>
          </p:cNvSpPr>
          <p:nvPr>
            <p:ph type="ftr" sz="quarter" idx="11"/>
          </p:nvPr>
        </p:nvSpPr>
        <p:spPr>
          <a:xfrm>
            <a:off x="3886200" y="6356352"/>
            <a:ext cx="3124200" cy="365125"/>
          </a:xfrm>
          <a:prstGeom prst="rect">
            <a:avLst/>
          </a:prstGeom>
        </p:spPr>
        <p:txBody>
          <a:bodyPr/>
          <a:lstStyle>
            <a:lvl1pPr algn="ctr">
              <a:defRPr sz="1200">
                <a:solidFill>
                  <a:srgbClr val="005072"/>
                </a:solidFill>
              </a:defRPr>
            </a:lvl1pPr>
          </a:lstStyle>
          <a:p>
            <a:pPr>
              <a:defRPr/>
            </a:pPr>
            <a:endParaRPr lang="en-US"/>
          </a:p>
        </p:txBody>
      </p:sp>
      <p:sp>
        <p:nvSpPr>
          <p:cNvPr id="6" name="Slide Number Placeholder 5"/>
          <p:cNvSpPr>
            <a:spLocks noGrp="1"/>
          </p:cNvSpPr>
          <p:nvPr>
            <p:ph type="sldNum" sz="quarter" idx="12"/>
          </p:nvPr>
        </p:nvSpPr>
        <p:spPr>
          <a:xfrm>
            <a:off x="7848600" y="6356352"/>
            <a:ext cx="1066800" cy="365125"/>
          </a:xfrm>
          <a:prstGeom prst="rect">
            <a:avLst/>
          </a:prstGeom>
        </p:spPr>
        <p:txBody>
          <a:bodyPr/>
          <a:lstStyle>
            <a:lvl1pPr algn="r">
              <a:defRPr sz="1200">
                <a:solidFill>
                  <a:srgbClr val="005072"/>
                </a:solidFill>
              </a:defRPr>
            </a:lvl1pPr>
          </a:lstStyle>
          <a:p>
            <a:pPr>
              <a:defRPr/>
            </a:pPr>
            <a:fld id="{B2119C0F-580C-4994-8210-0EDB89632D9B}" type="slidenum">
              <a:rPr lang="en-US"/>
              <a:pPr>
                <a:defRPr/>
              </a:pPr>
              <a:t>‹#›</a:t>
            </a:fld>
            <a:endParaRPr lang="en-US" dirty="0"/>
          </a:p>
        </p:txBody>
      </p:sp>
    </p:spTree>
    <p:extLst>
      <p:ext uri="{BB962C8B-B14F-4D97-AF65-F5344CB8AC3E}">
        <p14:creationId xmlns="" xmlns:p14="http://schemas.microsoft.com/office/powerpoint/2010/main" val="1114472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014BFF-4582-46A8-9DC2-FCE1DD8F2352}" type="slidenum">
              <a:rPr lang="en-US"/>
              <a:pPr>
                <a:defRPr/>
              </a:pPr>
              <a:t>‹#›</a:t>
            </a:fld>
            <a:endParaRPr lang="en-US"/>
          </a:p>
        </p:txBody>
      </p:sp>
    </p:spTree>
    <p:extLst>
      <p:ext uri="{BB962C8B-B14F-4D97-AF65-F5344CB8AC3E}">
        <p14:creationId xmlns="" xmlns:p14="http://schemas.microsoft.com/office/powerpoint/2010/main" val="2367673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0092B8D-DB7A-4435-A43B-7C5823853237}" type="slidenum">
              <a:rPr lang="en-US"/>
              <a:pPr>
                <a:defRPr/>
              </a:pPr>
              <a:t>‹#›</a:t>
            </a:fld>
            <a:endParaRPr lang="en-US"/>
          </a:p>
        </p:txBody>
      </p:sp>
    </p:spTree>
    <p:extLst>
      <p:ext uri="{BB962C8B-B14F-4D97-AF65-F5344CB8AC3E}">
        <p14:creationId xmlns="" xmlns:p14="http://schemas.microsoft.com/office/powerpoint/2010/main" val="2032966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472195-6C87-4E2E-973A-A698BDE0EF75}" type="slidenum">
              <a:rPr lang="en-US"/>
              <a:pPr>
                <a:defRPr/>
              </a:pPr>
              <a:t>‹#›</a:t>
            </a:fld>
            <a:endParaRPr lang="en-US"/>
          </a:p>
        </p:txBody>
      </p:sp>
    </p:spTree>
    <p:extLst>
      <p:ext uri="{BB962C8B-B14F-4D97-AF65-F5344CB8AC3E}">
        <p14:creationId xmlns="" xmlns:p14="http://schemas.microsoft.com/office/powerpoint/2010/main" val="1417449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Divider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1676400" y="1676401"/>
            <a:ext cx="7239000" cy="1470025"/>
          </a:xfrm>
        </p:spPr>
        <p:txBody>
          <a:bodyPr>
            <a:normAutofit/>
          </a:bodyPr>
          <a:lstStyle>
            <a:lvl1pPr algn="ctr">
              <a:defRPr sz="3600" b="1">
                <a:solidFill>
                  <a:srgbClr val="005072"/>
                </a:solidFill>
                <a:latin typeface="Arial" pitchFamily="34" charset="0"/>
                <a:cs typeface="Arial" pitchFamily="34" charset="0"/>
              </a:defRPr>
            </a:lvl1pPr>
          </a:lstStyle>
          <a:p>
            <a:r>
              <a:rPr lang="en-US" smtClean="0"/>
              <a:t>Click to edit Master title style</a:t>
            </a:r>
            <a:endParaRPr lang="en-US" dirty="0"/>
          </a:p>
        </p:txBody>
      </p:sp>
      <p:sp>
        <p:nvSpPr>
          <p:cNvPr id="8" name="Subtitle 2"/>
          <p:cNvSpPr>
            <a:spLocks noGrp="1"/>
          </p:cNvSpPr>
          <p:nvPr>
            <p:ph type="subTitle" idx="1"/>
          </p:nvPr>
        </p:nvSpPr>
        <p:spPr>
          <a:xfrm>
            <a:off x="1676400" y="3429000"/>
            <a:ext cx="7239000" cy="2209800"/>
          </a:xfrm>
        </p:spPr>
        <p:txBody>
          <a:bodyPr>
            <a:normAutofit/>
          </a:bodyPr>
          <a:lstStyle>
            <a:lvl1pPr marL="0" indent="0" algn="ctr">
              <a:buNone/>
              <a:defRPr sz="2400" b="0">
                <a:solidFill>
                  <a:srgbClr val="00507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1676400" y="6356352"/>
            <a:ext cx="1447800" cy="365125"/>
          </a:xfrm>
          <a:prstGeom prst="rect">
            <a:avLst/>
          </a:prstGeom>
        </p:spPr>
        <p:txBody>
          <a:bodyPr/>
          <a:lstStyle>
            <a:lvl1pPr algn="l">
              <a:defRPr sz="1200">
                <a:solidFill>
                  <a:srgbClr val="005072"/>
                </a:solidFill>
              </a:defRPr>
            </a:lvl1pPr>
          </a:lstStyle>
          <a:p>
            <a:pPr>
              <a:defRPr/>
            </a:pPr>
            <a:endParaRPr lang="en-US"/>
          </a:p>
        </p:txBody>
      </p:sp>
      <p:sp>
        <p:nvSpPr>
          <p:cNvPr id="5" name="Footer Placeholder 4"/>
          <p:cNvSpPr>
            <a:spLocks noGrp="1"/>
          </p:cNvSpPr>
          <p:nvPr>
            <p:ph type="ftr" sz="quarter" idx="11"/>
          </p:nvPr>
        </p:nvSpPr>
        <p:spPr>
          <a:xfrm>
            <a:off x="3886200" y="6356352"/>
            <a:ext cx="3124200" cy="365125"/>
          </a:xfrm>
          <a:prstGeom prst="rect">
            <a:avLst/>
          </a:prstGeom>
        </p:spPr>
        <p:txBody>
          <a:bodyPr/>
          <a:lstStyle>
            <a:lvl1pPr algn="ctr">
              <a:defRPr sz="1200">
                <a:solidFill>
                  <a:srgbClr val="005072"/>
                </a:solidFill>
              </a:defRPr>
            </a:lvl1pPr>
          </a:lstStyle>
          <a:p>
            <a:pPr>
              <a:defRPr/>
            </a:pPr>
            <a:endParaRPr lang="en-US"/>
          </a:p>
        </p:txBody>
      </p:sp>
      <p:sp>
        <p:nvSpPr>
          <p:cNvPr id="6" name="Slide Number Placeholder 5"/>
          <p:cNvSpPr>
            <a:spLocks noGrp="1"/>
          </p:cNvSpPr>
          <p:nvPr>
            <p:ph type="sldNum" sz="quarter" idx="12"/>
          </p:nvPr>
        </p:nvSpPr>
        <p:spPr>
          <a:xfrm>
            <a:off x="7848600" y="6356352"/>
            <a:ext cx="1066800" cy="365125"/>
          </a:xfrm>
          <a:prstGeom prst="rect">
            <a:avLst/>
          </a:prstGeom>
        </p:spPr>
        <p:txBody>
          <a:bodyPr/>
          <a:lstStyle>
            <a:lvl1pPr algn="r">
              <a:defRPr sz="1200">
                <a:solidFill>
                  <a:srgbClr val="005072"/>
                </a:solidFill>
              </a:defRPr>
            </a:lvl1pPr>
          </a:lstStyle>
          <a:p>
            <a:pPr>
              <a:defRPr/>
            </a:pPr>
            <a:fld id="{B2119C0F-580C-4994-8210-0EDB89632D9B}" type="slidenum">
              <a:rPr lang="en-US"/>
              <a:pPr>
                <a:defRPr/>
              </a:pPr>
              <a:t>‹#›</a:t>
            </a:fld>
            <a:endParaRPr lang="en-US" dirty="0"/>
          </a:p>
        </p:txBody>
      </p:sp>
    </p:spTree>
    <p:extLst>
      <p:ext uri="{BB962C8B-B14F-4D97-AF65-F5344CB8AC3E}">
        <p14:creationId xmlns="" xmlns:p14="http://schemas.microsoft.com/office/powerpoint/2010/main" val="40975825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4.emf"/><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828800" y="1905000"/>
            <a:ext cx="68580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1828800" y="3429000"/>
            <a:ext cx="6858000" cy="2209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subtitle style</a:t>
            </a:r>
          </a:p>
        </p:txBody>
      </p:sp>
      <p:pic>
        <p:nvPicPr>
          <p:cNvPr id="1028" name="Picture 7" descr="AB Logo blue RGB_reverse.png"/>
          <p:cNvPicPr>
            <a:picLocks noChangeAspect="1"/>
          </p:cNvPicPr>
          <p:nvPr userDrawn="1"/>
        </p:nvPicPr>
        <p:blipFill>
          <a:blip r:embed="rId5" cstate="print">
            <a:extLst>
              <a:ext uri="{28A0092B-C50C-407E-A947-70E740481C1C}">
                <a14:useLocalDpi xmlns="" xmlns:a14="http://schemas.microsoft.com/office/drawing/2010/main" val="0"/>
              </a:ext>
            </a:extLst>
          </a:blip>
          <a:srcRect/>
          <a:stretch>
            <a:fillRect/>
          </a:stretch>
        </p:blipFill>
        <p:spPr bwMode="auto">
          <a:xfrm>
            <a:off x="114300" y="304802"/>
            <a:ext cx="1143000" cy="320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55" r:id="rId1"/>
    <p:sldLayoutId id="2147484156" r:id="rId2"/>
  </p:sldLayoutIdLst>
  <p:hf hdr="0" ftr="0" dt="0"/>
  <p:txStyles>
    <p:titleStyle>
      <a:lvl1pPr algn="ctr" rtl="0" eaLnBrk="0" fontAlgn="base" hangingPunct="0">
        <a:spcBef>
          <a:spcPct val="0"/>
        </a:spcBef>
        <a:spcAft>
          <a:spcPct val="0"/>
        </a:spcAft>
        <a:defRPr sz="3600" b="1" kern="120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3600" b="1">
          <a:solidFill>
            <a:schemeClr val="bg1"/>
          </a:solidFill>
          <a:latin typeface="Arial" charset="0"/>
          <a:cs typeface="Arial" charset="0"/>
        </a:defRPr>
      </a:lvl2pPr>
      <a:lvl3pPr algn="ctr" rtl="0" eaLnBrk="0" fontAlgn="base" hangingPunct="0">
        <a:spcBef>
          <a:spcPct val="0"/>
        </a:spcBef>
        <a:spcAft>
          <a:spcPct val="0"/>
        </a:spcAft>
        <a:defRPr sz="3600" b="1">
          <a:solidFill>
            <a:schemeClr val="bg1"/>
          </a:solidFill>
          <a:latin typeface="Arial" charset="0"/>
          <a:cs typeface="Arial" charset="0"/>
        </a:defRPr>
      </a:lvl3pPr>
      <a:lvl4pPr algn="ctr" rtl="0" eaLnBrk="0" fontAlgn="base" hangingPunct="0">
        <a:spcBef>
          <a:spcPct val="0"/>
        </a:spcBef>
        <a:spcAft>
          <a:spcPct val="0"/>
        </a:spcAft>
        <a:defRPr sz="3600" b="1">
          <a:solidFill>
            <a:schemeClr val="bg1"/>
          </a:solidFill>
          <a:latin typeface="Arial" charset="0"/>
          <a:cs typeface="Arial" charset="0"/>
        </a:defRPr>
      </a:lvl4pPr>
      <a:lvl5pPr algn="ctr" rtl="0" eaLnBrk="0" fontAlgn="base" hangingPunct="0">
        <a:spcBef>
          <a:spcPct val="0"/>
        </a:spcBef>
        <a:spcAft>
          <a:spcPct val="0"/>
        </a:spcAft>
        <a:defRPr sz="3600" b="1">
          <a:solidFill>
            <a:schemeClr val="bg1"/>
          </a:solidFill>
          <a:latin typeface="Arial" charset="0"/>
          <a:cs typeface="Arial" charset="0"/>
        </a:defRPr>
      </a:lvl5pPr>
      <a:lvl6pPr marL="457200" algn="l" rtl="0" fontAlgn="base">
        <a:spcBef>
          <a:spcPct val="0"/>
        </a:spcBef>
        <a:spcAft>
          <a:spcPct val="0"/>
        </a:spcAft>
        <a:defRPr sz="3600" b="1">
          <a:solidFill>
            <a:srgbClr val="005072"/>
          </a:solidFill>
          <a:latin typeface="Arial" charset="0"/>
          <a:cs typeface="Arial" charset="0"/>
        </a:defRPr>
      </a:lvl6pPr>
      <a:lvl7pPr marL="914400" algn="l" rtl="0" fontAlgn="base">
        <a:spcBef>
          <a:spcPct val="0"/>
        </a:spcBef>
        <a:spcAft>
          <a:spcPct val="0"/>
        </a:spcAft>
        <a:defRPr sz="3600" b="1">
          <a:solidFill>
            <a:srgbClr val="005072"/>
          </a:solidFill>
          <a:latin typeface="Arial" charset="0"/>
          <a:cs typeface="Arial" charset="0"/>
        </a:defRPr>
      </a:lvl7pPr>
      <a:lvl8pPr marL="1371600" algn="l" rtl="0" fontAlgn="base">
        <a:spcBef>
          <a:spcPct val="0"/>
        </a:spcBef>
        <a:spcAft>
          <a:spcPct val="0"/>
        </a:spcAft>
        <a:defRPr sz="3600" b="1">
          <a:solidFill>
            <a:srgbClr val="005072"/>
          </a:solidFill>
          <a:latin typeface="Arial" charset="0"/>
          <a:cs typeface="Arial" charset="0"/>
        </a:defRPr>
      </a:lvl8pPr>
      <a:lvl9pPr marL="1828800" algn="l" rtl="0" fontAlgn="base">
        <a:spcBef>
          <a:spcPct val="0"/>
        </a:spcBef>
        <a:spcAft>
          <a:spcPct val="0"/>
        </a:spcAft>
        <a:defRPr sz="3600" b="1">
          <a:solidFill>
            <a:srgbClr val="005072"/>
          </a:solidFill>
          <a:latin typeface="Arial" charset="0"/>
          <a:cs typeface="Arial" charset="0"/>
        </a:defRPr>
      </a:lvl9pPr>
    </p:titleStyle>
    <p:bodyStyle>
      <a:lvl1pPr marL="342900" indent="-342900" algn="ctr" rtl="0" eaLnBrk="0" fontAlgn="base" hangingPunct="0">
        <a:spcBef>
          <a:spcPct val="20000"/>
        </a:spcBef>
        <a:spcAft>
          <a:spcPct val="0"/>
        </a:spcAft>
        <a:buFont typeface="Arial" charset="0"/>
        <a:defRPr sz="2400" kern="1200">
          <a:solidFill>
            <a:srgbClr val="005072"/>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cstate="print">
            <a:lum/>
          </a:blip>
          <a:srcRect/>
          <a:stretch>
            <a:fillRect r="85000"/>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676400" y="274638"/>
            <a:ext cx="72390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1676400" y="1600200"/>
            <a:ext cx="72390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1676400" y="6356352"/>
            <a:ext cx="1447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886200" y="6356352"/>
            <a:ext cx="3124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7848600" y="6356352"/>
            <a:ext cx="1066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084828C-B80A-43D1-8084-60871490CA5F}" type="slidenum">
              <a:rPr lang="en-US"/>
              <a:pPr>
                <a:defRPr/>
              </a:pPr>
              <a:t>‹#›</a:t>
            </a:fld>
            <a:endParaRPr lang="en-US"/>
          </a:p>
        </p:txBody>
      </p:sp>
      <p:pic>
        <p:nvPicPr>
          <p:cNvPr id="2055" name="Picture 7" descr="AB Logo blue RGB_reverse.png"/>
          <p:cNvPicPr>
            <a:picLocks noChangeAspect="1"/>
          </p:cNvPicPr>
          <p:nvPr userDrawn="1"/>
        </p:nvPicPr>
        <p:blipFill>
          <a:blip r:embed="rId7" cstate="print">
            <a:extLst>
              <a:ext uri="{28A0092B-C50C-407E-A947-70E740481C1C}">
                <a14:useLocalDpi xmlns="" xmlns:a14="http://schemas.microsoft.com/office/drawing/2010/main" val="0"/>
              </a:ext>
            </a:extLst>
          </a:blip>
          <a:srcRect/>
          <a:stretch>
            <a:fillRect/>
          </a:stretch>
        </p:blipFill>
        <p:spPr bwMode="auto">
          <a:xfrm>
            <a:off x="114300" y="304802"/>
            <a:ext cx="1143000" cy="320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52" r:id="rId1"/>
    <p:sldLayoutId id="2147484153" r:id="rId2"/>
    <p:sldLayoutId id="2147484154" r:id="rId3"/>
    <p:sldLayoutId id="2147484157" r:id="rId4"/>
  </p:sldLayoutIdLst>
  <p:hf hdr="0" ftr="0" dt="0"/>
  <p:txStyles>
    <p:titleStyle>
      <a:lvl1pPr algn="l" rtl="0" eaLnBrk="0" fontAlgn="base" hangingPunct="0">
        <a:spcBef>
          <a:spcPct val="0"/>
        </a:spcBef>
        <a:spcAft>
          <a:spcPct val="0"/>
        </a:spcAft>
        <a:defRPr sz="3600" b="1" kern="1200">
          <a:solidFill>
            <a:srgbClr val="005072"/>
          </a:solidFill>
          <a:latin typeface="Arial" pitchFamily="34" charset="0"/>
          <a:ea typeface="+mj-ea"/>
          <a:cs typeface="Arial" pitchFamily="34" charset="0"/>
        </a:defRPr>
      </a:lvl1pPr>
      <a:lvl2pPr algn="l" rtl="0" eaLnBrk="0" fontAlgn="base" hangingPunct="0">
        <a:spcBef>
          <a:spcPct val="0"/>
        </a:spcBef>
        <a:spcAft>
          <a:spcPct val="0"/>
        </a:spcAft>
        <a:defRPr sz="3600" b="1">
          <a:solidFill>
            <a:srgbClr val="005072"/>
          </a:solidFill>
          <a:latin typeface="Arial" charset="0"/>
          <a:cs typeface="Arial" charset="0"/>
        </a:defRPr>
      </a:lvl2pPr>
      <a:lvl3pPr algn="l" rtl="0" eaLnBrk="0" fontAlgn="base" hangingPunct="0">
        <a:spcBef>
          <a:spcPct val="0"/>
        </a:spcBef>
        <a:spcAft>
          <a:spcPct val="0"/>
        </a:spcAft>
        <a:defRPr sz="3600" b="1">
          <a:solidFill>
            <a:srgbClr val="005072"/>
          </a:solidFill>
          <a:latin typeface="Arial" charset="0"/>
          <a:cs typeface="Arial" charset="0"/>
        </a:defRPr>
      </a:lvl3pPr>
      <a:lvl4pPr algn="l" rtl="0" eaLnBrk="0" fontAlgn="base" hangingPunct="0">
        <a:spcBef>
          <a:spcPct val="0"/>
        </a:spcBef>
        <a:spcAft>
          <a:spcPct val="0"/>
        </a:spcAft>
        <a:defRPr sz="3600" b="1">
          <a:solidFill>
            <a:srgbClr val="005072"/>
          </a:solidFill>
          <a:latin typeface="Arial" charset="0"/>
          <a:cs typeface="Arial" charset="0"/>
        </a:defRPr>
      </a:lvl4pPr>
      <a:lvl5pPr algn="l" rtl="0" eaLnBrk="0" fontAlgn="base" hangingPunct="0">
        <a:spcBef>
          <a:spcPct val="0"/>
        </a:spcBef>
        <a:spcAft>
          <a:spcPct val="0"/>
        </a:spcAft>
        <a:defRPr sz="3600" b="1">
          <a:solidFill>
            <a:srgbClr val="005072"/>
          </a:solidFill>
          <a:latin typeface="Arial" charset="0"/>
          <a:cs typeface="Arial" charset="0"/>
        </a:defRPr>
      </a:lvl5pPr>
      <a:lvl6pPr marL="457200" algn="l" rtl="0" fontAlgn="base">
        <a:spcBef>
          <a:spcPct val="0"/>
        </a:spcBef>
        <a:spcAft>
          <a:spcPct val="0"/>
        </a:spcAft>
        <a:defRPr sz="3600" b="1">
          <a:solidFill>
            <a:srgbClr val="005072"/>
          </a:solidFill>
          <a:latin typeface="Arial" charset="0"/>
          <a:cs typeface="Arial" charset="0"/>
        </a:defRPr>
      </a:lvl6pPr>
      <a:lvl7pPr marL="914400" algn="l" rtl="0" fontAlgn="base">
        <a:spcBef>
          <a:spcPct val="0"/>
        </a:spcBef>
        <a:spcAft>
          <a:spcPct val="0"/>
        </a:spcAft>
        <a:defRPr sz="3600" b="1">
          <a:solidFill>
            <a:srgbClr val="005072"/>
          </a:solidFill>
          <a:latin typeface="Arial" charset="0"/>
          <a:cs typeface="Arial" charset="0"/>
        </a:defRPr>
      </a:lvl7pPr>
      <a:lvl8pPr marL="1371600" algn="l" rtl="0" fontAlgn="base">
        <a:spcBef>
          <a:spcPct val="0"/>
        </a:spcBef>
        <a:spcAft>
          <a:spcPct val="0"/>
        </a:spcAft>
        <a:defRPr sz="3600" b="1">
          <a:solidFill>
            <a:srgbClr val="005072"/>
          </a:solidFill>
          <a:latin typeface="Arial" charset="0"/>
          <a:cs typeface="Arial" charset="0"/>
        </a:defRPr>
      </a:lvl8pPr>
      <a:lvl9pPr marL="1828800" algn="l" rtl="0" fontAlgn="base">
        <a:spcBef>
          <a:spcPct val="0"/>
        </a:spcBef>
        <a:spcAft>
          <a:spcPct val="0"/>
        </a:spcAft>
        <a:defRPr sz="3600" b="1">
          <a:solidFill>
            <a:srgbClr val="005072"/>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400" b="1" kern="1200">
          <a:solidFill>
            <a:srgbClr val="005072"/>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000" kern="1200">
          <a:solidFill>
            <a:srgbClr val="0081AB"/>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kern="1200">
          <a:solidFill>
            <a:srgbClr val="0081AB"/>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kern="1200">
          <a:solidFill>
            <a:srgbClr val="0081AB"/>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kern="1200">
          <a:solidFill>
            <a:srgbClr val="0081AB"/>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NULL"/></Relationships>
</file>

<file path=ppt/slides/_rels/slide1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NULL"/><Relationship Id="rId4" Type="http://schemas.openxmlformats.org/officeDocument/2006/relationships/image" Target="NUL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tkxvlq25Kqw"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NUL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ubtitle 2"/>
          <p:cNvSpPr>
            <a:spLocks noGrp="1"/>
          </p:cNvSpPr>
          <p:nvPr>
            <p:ph type="subTitle" idx="1"/>
          </p:nvPr>
        </p:nvSpPr>
        <p:spPr>
          <a:xfrm>
            <a:off x="1905000" y="1600200"/>
            <a:ext cx="6477000" cy="3352800"/>
          </a:xfrm>
        </p:spPr>
        <p:txBody>
          <a:bodyPr>
            <a:normAutofit/>
          </a:bodyPr>
          <a:lstStyle/>
          <a:p>
            <a:pPr algn="l" eaLnBrk="1" hangingPunct="1">
              <a:lnSpc>
                <a:spcPct val="80000"/>
              </a:lnSpc>
              <a:spcAft>
                <a:spcPts val="2400"/>
              </a:spcAft>
              <a:defRPr/>
            </a:pPr>
            <a:endParaRPr lang="en-US" altLang="en-US" sz="2600" b="1" dirty="0" smtClean="0"/>
          </a:p>
          <a:p>
            <a:pPr lvl="0" eaLnBrk="1" hangingPunct="1">
              <a:spcAft>
                <a:spcPts val="600"/>
              </a:spcAft>
              <a:defRPr/>
            </a:pPr>
            <a:r>
              <a:rPr lang="en-US" altLang="en-US" sz="3600" b="1" dirty="0">
                <a:latin typeface="Arial" charset="0"/>
                <a:cs typeface="Arial" charset="0"/>
              </a:rPr>
              <a:t>Signs of Safety</a:t>
            </a:r>
            <a:r>
              <a:rPr lang="en-US" altLang="en-US" sz="2800" b="1" dirty="0">
                <a:latin typeface="Arial" charset="0"/>
                <a:cs typeface="Arial" charset="0"/>
              </a:rPr>
              <a:t/>
            </a:r>
            <a:br>
              <a:rPr lang="en-US" altLang="en-US" sz="2800" b="1" dirty="0">
                <a:latin typeface="Arial" charset="0"/>
                <a:cs typeface="Arial" charset="0"/>
              </a:rPr>
            </a:br>
            <a:r>
              <a:rPr lang="en-US" altLang="en-US" sz="2800" b="1" dirty="0">
                <a:latin typeface="Arial" charset="0"/>
                <a:cs typeface="Arial" charset="0"/>
              </a:rPr>
              <a:t> </a:t>
            </a:r>
          </a:p>
          <a:p>
            <a:pPr lvl="0" eaLnBrk="1" hangingPunct="1">
              <a:spcAft>
                <a:spcPts val="600"/>
              </a:spcAft>
              <a:defRPr/>
            </a:pPr>
            <a:r>
              <a:rPr lang="en-US" altLang="en-US" sz="2800" dirty="0" smtClean="0">
                <a:latin typeface="Arial" charset="0"/>
                <a:cs typeface="Arial" charset="0"/>
              </a:rPr>
              <a:t>Toni </a:t>
            </a:r>
            <a:r>
              <a:rPr lang="en-US" altLang="en-US" sz="2800" dirty="0" err="1" smtClean="0">
                <a:latin typeface="Arial" charset="0"/>
                <a:cs typeface="Arial" charset="0"/>
              </a:rPr>
              <a:t>Morkin</a:t>
            </a:r>
            <a:r>
              <a:rPr lang="en-US" altLang="en-US" sz="2800" dirty="0" smtClean="0">
                <a:latin typeface="Arial" charset="0"/>
                <a:cs typeface="Arial" charset="0"/>
              </a:rPr>
              <a:t>, Senior Manager</a:t>
            </a:r>
            <a:endParaRPr lang="en-US" altLang="en-US" sz="2800" dirty="0">
              <a:latin typeface="Arial" charset="0"/>
              <a:cs typeface="Arial" charset="0"/>
            </a:endParaRPr>
          </a:p>
        </p:txBody>
      </p:sp>
      <p:sp>
        <p:nvSpPr>
          <p:cNvPr id="24580"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eaLnBrk="0" hangingPunct="0">
              <a:spcBef>
                <a:spcPct val="20000"/>
              </a:spcBef>
              <a:buFont typeface="Arial" charset="0"/>
              <a:defRPr sz="2400">
                <a:solidFill>
                  <a:srgbClr val="005072"/>
                </a:solidFill>
                <a:latin typeface="Arial" charset="0"/>
                <a:cs typeface="Arial" charset="0"/>
              </a:defRPr>
            </a:lvl1pPr>
            <a:lvl2pPr marL="742950" indent="-285750" eaLnBrk="0" hangingPunct="0">
              <a:spcBef>
                <a:spcPct val="20000"/>
              </a:spcBef>
              <a:buFont typeface="Arial" charset="0"/>
              <a:buChar char="–"/>
              <a:defRPr sz="2800">
                <a:solidFill>
                  <a:schemeClr val="bg1"/>
                </a:solidFill>
                <a:latin typeface="Arial" charset="0"/>
                <a:cs typeface="Arial" charset="0"/>
              </a:defRPr>
            </a:lvl2pPr>
            <a:lvl3pPr marL="1143000" indent="-228600" eaLnBrk="0" hangingPunct="0">
              <a:spcBef>
                <a:spcPct val="20000"/>
              </a:spcBef>
              <a:buFont typeface="Arial" charset="0"/>
              <a:buChar char="•"/>
              <a:defRPr sz="2400">
                <a:solidFill>
                  <a:schemeClr val="bg1"/>
                </a:solidFill>
                <a:latin typeface="Arial" charset="0"/>
                <a:cs typeface="Arial" charset="0"/>
              </a:defRPr>
            </a:lvl3pPr>
            <a:lvl4pPr marL="1600200" indent="-228600" eaLnBrk="0" hangingPunct="0">
              <a:spcBef>
                <a:spcPct val="20000"/>
              </a:spcBef>
              <a:buFont typeface="Arial" charset="0"/>
              <a:buChar char="–"/>
              <a:defRPr sz="2000">
                <a:solidFill>
                  <a:schemeClr val="bg1"/>
                </a:solidFill>
                <a:latin typeface="Arial" charset="0"/>
                <a:cs typeface="Arial" charset="0"/>
              </a:defRPr>
            </a:lvl4pPr>
            <a:lvl5pPr marL="2057400" indent="-228600" eaLnBrk="0" hangingPunct="0">
              <a:spcBef>
                <a:spcPct val="20000"/>
              </a:spcBef>
              <a:buFont typeface="Arial" charset="0"/>
              <a:buChar char="»"/>
              <a:defRPr sz="2000">
                <a:solidFill>
                  <a:schemeClr val="bg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bg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bg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bg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bg1"/>
                </a:solidFill>
                <a:latin typeface="Arial" charset="0"/>
                <a:cs typeface="Arial" charset="0"/>
              </a:defRPr>
            </a:lvl9pPr>
          </a:lstStyle>
          <a:p>
            <a:pPr algn="r" eaLnBrk="1" hangingPunct="1">
              <a:spcBef>
                <a:spcPct val="0"/>
              </a:spcBef>
              <a:buFontTx/>
              <a:buNone/>
            </a:pPr>
            <a:fld id="{8E4DD92E-551C-4F49-92A3-7EAB55470516}" type="slidenum">
              <a:rPr lang="en-US" altLang="en-US" sz="1200" smtClean="0"/>
              <a:pPr algn="r" eaLnBrk="1" hangingPunct="1">
                <a:spcBef>
                  <a:spcPct val="0"/>
                </a:spcBef>
                <a:buFontTx/>
                <a:buNone/>
              </a:pPr>
              <a:t>1</a:t>
            </a:fld>
            <a:endParaRPr lang="en-US" altLang="en-US" sz="1200" smtClean="0"/>
          </a:p>
        </p:txBody>
      </p:sp>
      <p:sp>
        <p:nvSpPr>
          <p:cNvPr id="5" name="Title 3"/>
          <p:cNvSpPr txBox="1">
            <a:spLocks/>
          </p:cNvSpPr>
          <p:nvPr/>
        </p:nvSpPr>
        <p:spPr bwMode="auto">
          <a:xfrm>
            <a:off x="1669774" y="398929"/>
            <a:ext cx="7169426" cy="121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25000" lnSpcReduction="20000"/>
          </a:bodyPr>
          <a:lstStyle>
            <a:lvl1pPr algn="ctr" rtl="0" eaLnBrk="0" fontAlgn="base" hangingPunct="0">
              <a:spcBef>
                <a:spcPct val="0"/>
              </a:spcBef>
              <a:spcAft>
                <a:spcPct val="0"/>
              </a:spcAft>
              <a:defRPr sz="3600" b="1" kern="1200">
                <a:solidFill>
                  <a:srgbClr val="005072"/>
                </a:solidFill>
                <a:latin typeface="Arial" pitchFamily="34" charset="0"/>
                <a:ea typeface="+mj-ea"/>
                <a:cs typeface="Arial" pitchFamily="34" charset="0"/>
              </a:defRPr>
            </a:lvl1pPr>
            <a:lvl2pPr algn="ctr" rtl="0" eaLnBrk="0" fontAlgn="base" hangingPunct="0">
              <a:spcBef>
                <a:spcPct val="0"/>
              </a:spcBef>
              <a:spcAft>
                <a:spcPct val="0"/>
              </a:spcAft>
              <a:defRPr sz="3600" b="1">
                <a:solidFill>
                  <a:schemeClr val="bg1"/>
                </a:solidFill>
                <a:latin typeface="Arial" charset="0"/>
                <a:cs typeface="Arial" charset="0"/>
              </a:defRPr>
            </a:lvl2pPr>
            <a:lvl3pPr algn="ctr" rtl="0" eaLnBrk="0" fontAlgn="base" hangingPunct="0">
              <a:spcBef>
                <a:spcPct val="0"/>
              </a:spcBef>
              <a:spcAft>
                <a:spcPct val="0"/>
              </a:spcAft>
              <a:defRPr sz="3600" b="1">
                <a:solidFill>
                  <a:schemeClr val="bg1"/>
                </a:solidFill>
                <a:latin typeface="Arial" charset="0"/>
                <a:cs typeface="Arial" charset="0"/>
              </a:defRPr>
            </a:lvl3pPr>
            <a:lvl4pPr algn="ctr" rtl="0" eaLnBrk="0" fontAlgn="base" hangingPunct="0">
              <a:spcBef>
                <a:spcPct val="0"/>
              </a:spcBef>
              <a:spcAft>
                <a:spcPct val="0"/>
              </a:spcAft>
              <a:defRPr sz="3600" b="1">
                <a:solidFill>
                  <a:schemeClr val="bg1"/>
                </a:solidFill>
                <a:latin typeface="Arial" charset="0"/>
                <a:cs typeface="Arial" charset="0"/>
              </a:defRPr>
            </a:lvl4pPr>
            <a:lvl5pPr algn="ctr" rtl="0" eaLnBrk="0" fontAlgn="base" hangingPunct="0">
              <a:spcBef>
                <a:spcPct val="0"/>
              </a:spcBef>
              <a:spcAft>
                <a:spcPct val="0"/>
              </a:spcAft>
              <a:defRPr sz="3600" b="1">
                <a:solidFill>
                  <a:schemeClr val="bg1"/>
                </a:solidFill>
                <a:latin typeface="Arial" charset="0"/>
                <a:cs typeface="Arial" charset="0"/>
              </a:defRPr>
            </a:lvl5pPr>
            <a:lvl6pPr marL="457200" algn="l" rtl="0" fontAlgn="base">
              <a:spcBef>
                <a:spcPct val="0"/>
              </a:spcBef>
              <a:spcAft>
                <a:spcPct val="0"/>
              </a:spcAft>
              <a:defRPr sz="3600" b="1">
                <a:solidFill>
                  <a:srgbClr val="005072"/>
                </a:solidFill>
                <a:latin typeface="Arial" charset="0"/>
                <a:cs typeface="Arial" charset="0"/>
              </a:defRPr>
            </a:lvl6pPr>
            <a:lvl7pPr marL="914400" algn="l" rtl="0" fontAlgn="base">
              <a:spcBef>
                <a:spcPct val="0"/>
              </a:spcBef>
              <a:spcAft>
                <a:spcPct val="0"/>
              </a:spcAft>
              <a:defRPr sz="3600" b="1">
                <a:solidFill>
                  <a:srgbClr val="005072"/>
                </a:solidFill>
                <a:latin typeface="Arial" charset="0"/>
                <a:cs typeface="Arial" charset="0"/>
              </a:defRPr>
            </a:lvl7pPr>
            <a:lvl8pPr marL="1371600" algn="l" rtl="0" fontAlgn="base">
              <a:spcBef>
                <a:spcPct val="0"/>
              </a:spcBef>
              <a:spcAft>
                <a:spcPct val="0"/>
              </a:spcAft>
              <a:defRPr sz="3600" b="1">
                <a:solidFill>
                  <a:srgbClr val="005072"/>
                </a:solidFill>
                <a:latin typeface="Arial" charset="0"/>
                <a:cs typeface="Arial" charset="0"/>
              </a:defRPr>
            </a:lvl8pPr>
            <a:lvl9pPr marL="1828800" algn="l" rtl="0" fontAlgn="base">
              <a:spcBef>
                <a:spcPct val="0"/>
              </a:spcBef>
              <a:spcAft>
                <a:spcPct val="0"/>
              </a:spcAft>
              <a:defRPr sz="3600" b="1">
                <a:solidFill>
                  <a:srgbClr val="005072"/>
                </a:solidFill>
                <a:latin typeface="Arial" charset="0"/>
                <a:cs typeface="Arial" charset="0"/>
              </a:defRPr>
            </a:lvl9pPr>
          </a:lstStyle>
          <a:p>
            <a:pPr eaLnBrk="1" hangingPunct="1">
              <a:spcAft>
                <a:spcPts val="600"/>
              </a:spcAft>
              <a:defRPr/>
            </a:pPr>
            <a:r>
              <a:rPr lang="en-US" altLang="en-US" sz="12000" dirty="0" smtClean="0">
                <a:latin typeface="Arial" charset="0"/>
                <a:cs typeface="Arial" charset="0"/>
              </a:rPr>
              <a:t>Improving Child Intervention Practice</a:t>
            </a:r>
            <a:br>
              <a:rPr lang="en-US" altLang="en-US" sz="12000" dirty="0" smtClean="0">
                <a:latin typeface="Arial" charset="0"/>
                <a:cs typeface="Arial" charset="0"/>
              </a:rPr>
            </a:br>
            <a:r>
              <a:rPr lang="en-US" altLang="en-US" sz="12000" b="0" i="1" dirty="0" smtClean="0">
                <a:latin typeface="Arial" charset="0"/>
                <a:cs typeface="Arial" charset="0"/>
              </a:rPr>
              <a:t/>
            </a:r>
            <a:br>
              <a:rPr lang="en-US" altLang="en-US" sz="12000" b="0" i="1" dirty="0" smtClean="0">
                <a:latin typeface="Arial" charset="0"/>
                <a:cs typeface="Arial" charset="0"/>
              </a:rPr>
            </a:br>
            <a:r>
              <a:rPr lang="en-US" altLang="en-US" sz="2800" b="0" i="1" dirty="0" smtClean="0">
                <a:latin typeface="Arial" charset="0"/>
                <a:cs typeface="Arial" charset="0"/>
              </a:rPr>
              <a:t>     </a:t>
            </a:r>
            <a:endParaRPr lang="en-US" altLang="en-US" sz="2200" b="0" i="1" dirty="0" smtClean="0">
              <a:latin typeface="Arial" charset="0"/>
              <a:cs typeface="Arial" charset="0"/>
            </a:endParaRPr>
          </a:p>
        </p:txBody>
      </p:sp>
    </p:spTree>
    <p:extLst>
      <p:ext uri="{BB962C8B-B14F-4D97-AF65-F5344CB8AC3E}">
        <p14:creationId xmlns="" xmlns:p14="http://schemas.microsoft.com/office/powerpoint/2010/main" val="3268254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7239000" cy="715962"/>
          </a:xfrm>
        </p:spPr>
        <p:txBody>
          <a:bodyPr/>
          <a:lstStyle/>
          <a:p>
            <a:r>
              <a:rPr lang="en-US" dirty="0" smtClean="0"/>
              <a:t>Jack’s three houses</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091708" y="1219200"/>
            <a:ext cx="3377208" cy="4648200"/>
          </a:xfrm>
        </p:spPr>
      </p:pic>
      <p:pic>
        <p:nvPicPr>
          <p:cNvPr id="5" name="Picture 4"/>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371600" y="2048436"/>
            <a:ext cx="3078560" cy="4237156"/>
          </a:xfrm>
          <a:prstGeom prst="rect">
            <a:avLst/>
          </a:prstGeom>
        </p:spPr>
      </p:pic>
    </p:spTree>
    <p:extLst>
      <p:ext uri="{BB962C8B-B14F-4D97-AF65-F5344CB8AC3E}">
        <p14:creationId xmlns="" xmlns:p14="http://schemas.microsoft.com/office/powerpoint/2010/main" val="28117585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4800600" cy="563562"/>
          </a:xfrm>
        </p:spPr>
        <p:txBody>
          <a:bodyPr>
            <a:normAutofit fontScale="90000"/>
          </a:bodyPr>
          <a:lstStyle/>
          <a:p>
            <a:r>
              <a:rPr lang="en-US" dirty="0" smtClean="0"/>
              <a:t>Billy’s Three Houses</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1371600" y="1035424"/>
            <a:ext cx="2546748" cy="3505200"/>
          </a:xfrm>
        </p:spPr>
      </p:pic>
      <p:pic>
        <p:nvPicPr>
          <p:cNvPr id="5" name="Picture 4"/>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723271" y="381000"/>
            <a:ext cx="2402800" cy="3307080"/>
          </a:xfrm>
          <a:prstGeom prst="rect">
            <a:avLst/>
          </a:prstGeom>
        </p:spPr>
      </p:pic>
      <p:pic>
        <p:nvPicPr>
          <p:cNvPr id="6" name="Picture 5"/>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4153467" y="3124200"/>
            <a:ext cx="2546748" cy="3505200"/>
          </a:xfrm>
          <a:prstGeom prst="rect">
            <a:avLst/>
          </a:prstGeom>
        </p:spPr>
      </p:pic>
    </p:spTree>
    <p:extLst>
      <p:ext uri="{BB962C8B-B14F-4D97-AF65-F5344CB8AC3E}">
        <p14:creationId xmlns="" xmlns:p14="http://schemas.microsoft.com/office/powerpoint/2010/main" val="4769080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7543800" cy="1143000"/>
          </a:xfrm>
        </p:spPr>
        <p:txBody>
          <a:bodyPr>
            <a:noAutofit/>
          </a:bodyPr>
          <a:lstStyle/>
          <a:p>
            <a:r>
              <a:rPr lang="en-US" sz="3200" dirty="0"/>
              <a:t>Words and Pictures Explanation and Child Relevant Safety Plans</a:t>
            </a:r>
            <a:br>
              <a:rPr lang="en-US" sz="3200" dirty="0"/>
            </a:br>
            <a:endParaRPr lang="en-US" sz="3200" dirty="0"/>
          </a:p>
        </p:txBody>
      </p:sp>
      <p:sp>
        <p:nvSpPr>
          <p:cNvPr id="3" name="Content Placeholder 2"/>
          <p:cNvSpPr>
            <a:spLocks noGrp="1"/>
          </p:cNvSpPr>
          <p:nvPr>
            <p:ph idx="1"/>
          </p:nvPr>
        </p:nvSpPr>
        <p:spPr>
          <a:xfrm>
            <a:off x="1676400" y="1828800"/>
            <a:ext cx="7239000" cy="4495800"/>
          </a:xfrm>
        </p:spPr>
        <p:txBody>
          <a:bodyPr/>
          <a:lstStyle/>
          <a:p>
            <a:pPr lvl="0">
              <a:spcBef>
                <a:spcPts val="0"/>
              </a:spcBef>
            </a:pPr>
            <a:r>
              <a:rPr lang="en-US" b="0" dirty="0">
                <a:solidFill>
                  <a:srgbClr val="0070C0"/>
                </a:solidFill>
              </a:rPr>
              <a:t>“Words and pictures” is a process for informing young children about child protection concerns and a safety planning method that both involves and directly speaks to children</a:t>
            </a:r>
            <a:r>
              <a:rPr lang="en-US" b="0" dirty="0" smtClean="0">
                <a:solidFill>
                  <a:srgbClr val="0070C0"/>
                </a:solidFill>
              </a:rPr>
              <a:t>.</a:t>
            </a:r>
          </a:p>
          <a:p>
            <a:pPr marL="0" lvl="0" indent="0">
              <a:spcBef>
                <a:spcPts val="0"/>
              </a:spcBef>
              <a:buNone/>
            </a:pPr>
            <a:endParaRPr lang="en-US" b="0" dirty="0" smtClean="0">
              <a:solidFill>
                <a:srgbClr val="0070C0"/>
              </a:solidFill>
            </a:endParaRPr>
          </a:p>
          <a:p>
            <a:pPr lvl="0">
              <a:spcBef>
                <a:spcPts val="0"/>
              </a:spcBef>
            </a:pPr>
            <a:r>
              <a:rPr lang="en-US" b="0" dirty="0" smtClean="0">
                <a:solidFill>
                  <a:srgbClr val="0070C0"/>
                </a:solidFill>
              </a:rPr>
              <a:t>This </a:t>
            </a:r>
            <a:r>
              <a:rPr lang="en-US" b="0" dirty="0">
                <a:solidFill>
                  <a:srgbClr val="0070C0"/>
                </a:solidFill>
              </a:rPr>
              <a:t>is done without trivializing or minimizing the seriousness of the child protection concerns</a:t>
            </a:r>
            <a:r>
              <a:rPr lang="en-US" b="0" dirty="0" smtClean="0">
                <a:solidFill>
                  <a:srgbClr val="0070C0"/>
                </a:solidFill>
              </a:rPr>
              <a:t>.</a:t>
            </a:r>
          </a:p>
          <a:p>
            <a:pPr marL="0" lvl="0" indent="0">
              <a:spcBef>
                <a:spcPts val="0"/>
              </a:spcBef>
              <a:buNone/>
            </a:pPr>
            <a:endParaRPr lang="en-US" b="0" dirty="0" smtClean="0">
              <a:solidFill>
                <a:srgbClr val="0070C0"/>
              </a:solidFill>
            </a:endParaRPr>
          </a:p>
          <a:p>
            <a:pPr lvl="0">
              <a:spcBef>
                <a:spcPts val="0"/>
              </a:spcBef>
            </a:pPr>
            <a:r>
              <a:rPr lang="en-US" b="0" dirty="0" smtClean="0">
                <a:solidFill>
                  <a:srgbClr val="0070C0"/>
                </a:solidFill>
              </a:rPr>
              <a:t>It gives everyone working with the child a common language when talking to the child </a:t>
            </a:r>
          </a:p>
          <a:p>
            <a:pPr lvl="0">
              <a:spcBef>
                <a:spcPts val="0"/>
              </a:spcBef>
            </a:pPr>
            <a:endParaRPr lang="en-US" b="0" dirty="0" smtClean="0">
              <a:solidFill>
                <a:schemeClr val="tx1"/>
              </a:solidFill>
            </a:endParaRPr>
          </a:p>
          <a:p>
            <a:pPr marL="0" lvl="0" indent="0">
              <a:buNone/>
            </a:pPr>
            <a:endParaRPr lang="en-US" b="0" dirty="0">
              <a:solidFill>
                <a:schemeClr val="tx1"/>
              </a:solidFill>
              <a:latin typeface="Gill Sans MT" panose="020B0502020104020203" pitchFamily="34" charset="0"/>
            </a:endParaRPr>
          </a:p>
        </p:txBody>
      </p:sp>
    </p:spTree>
    <p:extLst>
      <p:ext uri="{BB962C8B-B14F-4D97-AF65-F5344CB8AC3E}">
        <p14:creationId xmlns="" xmlns:p14="http://schemas.microsoft.com/office/powerpoint/2010/main" val="112254687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 of Words and Pictures for the Caregiver</a:t>
            </a:r>
            <a:endParaRPr lang="en-US" dirty="0"/>
          </a:p>
        </p:txBody>
      </p:sp>
      <p:sp>
        <p:nvSpPr>
          <p:cNvPr id="4" name="Content Placeholder 3"/>
          <p:cNvSpPr>
            <a:spLocks noGrp="1"/>
          </p:cNvSpPr>
          <p:nvPr>
            <p:ph idx="1"/>
          </p:nvPr>
        </p:nvSpPr>
        <p:spPr/>
        <p:txBody>
          <a:bodyPr/>
          <a:lstStyle/>
          <a:p>
            <a:pPr lvl="0" indent="-182880">
              <a:spcBef>
                <a:spcPts val="0"/>
              </a:spcBef>
            </a:pPr>
            <a:r>
              <a:rPr lang="en-US" b="0" dirty="0" smtClean="0">
                <a:solidFill>
                  <a:srgbClr val="0070C0"/>
                </a:solidFill>
              </a:rPr>
              <a:t>Allows them to see the strengths of the family and can use positives from the story to build their relationship with the child and the family</a:t>
            </a:r>
          </a:p>
          <a:p>
            <a:pPr lvl="0" indent="-182880">
              <a:spcBef>
                <a:spcPts val="0"/>
              </a:spcBef>
            </a:pPr>
            <a:endParaRPr lang="en-US" b="0" dirty="0" smtClean="0">
              <a:solidFill>
                <a:srgbClr val="0070C0"/>
              </a:solidFill>
            </a:endParaRPr>
          </a:p>
          <a:p>
            <a:pPr lvl="0" indent="-182880">
              <a:spcBef>
                <a:spcPts val="0"/>
              </a:spcBef>
            </a:pPr>
            <a:r>
              <a:rPr lang="en-US" b="0" dirty="0" smtClean="0">
                <a:solidFill>
                  <a:srgbClr val="0070C0"/>
                </a:solidFill>
              </a:rPr>
              <a:t>Gives them a clear picture of the reason for the child’s placement and is tool they can use when the child has questions</a:t>
            </a:r>
          </a:p>
          <a:p>
            <a:pPr marL="160020" lvl="0" indent="0">
              <a:spcBef>
                <a:spcPts val="0"/>
              </a:spcBef>
              <a:buNone/>
            </a:pPr>
            <a:endParaRPr lang="en-US" b="0" dirty="0" smtClean="0">
              <a:solidFill>
                <a:srgbClr val="0070C0"/>
              </a:solidFill>
            </a:endParaRPr>
          </a:p>
          <a:p>
            <a:pPr lvl="0" indent="-182880">
              <a:spcBef>
                <a:spcPts val="0"/>
              </a:spcBef>
            </a:pPr>
            <a:r>
              <a:rPr lang="en-US" b="0" dirty="0" smtClean="0">
                <a:solidFill>
                  <a:srgbClr val="0070C0"/>
                </a:solidFill>
              </a:rPr>
              <a:t>Can help support reunification by discussing the safety plan with the child if they are expressing worries </a:t>
            </a:r>
            <a:endParaRPr lang="en-US" b="0" dirty="0">
              <a:solidFill>
                <a:srgbClr val="0070C0"/>
              </a:solidFill>
            </a:endParaRPr>
          </a:p>
        </p:txBody>
      </p:sp>
      <p:sp>
        <p:nvSpPr>
          <p:cNvPr id="3" name="Slide Number Placeholder 2"/>
          <p:cNvSpPr>
            <a:spLocks noGrp="1"/>
          </p:cNvSpPr>
          <p:nvPr>
            <p:ph type="sldNum" sz="quarter" idx="12"/>
          </p:nvPr>
        </p:nvSpPr>
        <p:spPr/>
        <p:txBody>
          <a:bodyPr/>
          <a:lstStyle/>
          <a:p>
            <a:pPr>
              <a:defRPr/>
            </a:pPr>
            <a:fld id="{10092B8D-DB7A-4435-A43B-7C5823853237}" type="slidenum">
              <a:rPr lang="en-US" smtClean="0"/>
              <a:pPr>
                <a:defRPr/>
              </a:pPr>
              <a:t>13</a:t>
            </a:fld>
            <a:endParaRPr lang="en-US"/>
          </a:p>
        </p:txBody>
      </p:sp>
    </p:spTree>
    <p:extLst>
      <p:ext uri="{BB962C8B-B14F-4D97-AF65-F5344CB8AC3E}">
        <p14:creationId xmlns="" xmlns:p14="http://schemas.microsoft.com/office/powerpoint/2010/main" val="2046718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1676400" y="228601"/>
            <a:ext cx="7010400" cy="761999"/>
          </a:xfrm>
        </p:spPr>
        <p:txBody>
          <a:bodyPr>
            <a:noAutofit/>
          </a:bodyPr>
          <a:lstStyle/>
          <a:p>
            <a:pPr eaLnBrk="1" hangingPunct="1">
              <a:spcAft>
                <a:spcPts val="600"/>
              </a:spcAft>
              <a:defRPr/>
            </a:pPr>
            <a:r>
              <a:rPr lang="en-US" sz="3200" dirty="0"/>
              <a:t>Safety </a:t>
            </a:r>
            <a:r>
              <a:rPr lang="en-US" sz="3200" dirty="0" smtClean="0"/>
              <a:t>Planning in Signs of Safety </a:t>
            </a:r>
            <a:r>
              <a:rPr lang="en-US" sz="3200" dirty="0">
                <a:solidFill>
                  <a:srgbClr val="002060"/>
                </a:solidFill>
              </a:rPr>
              <a:t/>
            </a:r>
            <a:br>
              <a:rPr lang="en-US" sz="3200" dirty="0">
                <a:solidFill>
                  <a:srgbClr val="002060"/>
                </a:solidFill>
              </a:rPr>
            </a:br>
            <a:endParaRPr lang="en-US" altLang="en-US" sz="3200" b="0" i="1" dirty="0" smtClean="0">
              <a:solidFill>
                <a:srgbClr val="002060"/>
              </a:solidFill>
              <a:latin typeface="Arial" charset="0"/>
              <a:cs typeface="Arial" charset="0"/>
            </a:endParaRPr>
          </a:p>
        </p:txBody>
      </p:sp>
      <p:sp>
        <p:nvSpPr>
          <p:cNvPr id="12291" name="Content Placeholder 4"/>
          <p:cNvSpPr>
            <a:spLocks noGrp="1"/>
          </p:cNvSpPr>
          <p:nvPr>
            <p:ph idx="1"/>
          </p:nvPr>
        </p:nvSpPr>
        <p:spPr>
          <a:xfrm>
            <a:off x="1676400" y="1066800"/>
            <a:ext cx="7239000" cy="5410200"/>
          </a:xfrm>
        </p:spPr>
        <p:txBody>
          <a:bodyPr/>
          <a:lstStyle/>
          <a:p>
            <a:pPr marL="274320" indent="-274320" eaLnBrk="1" fontAlgn="auto" hangingPunct="1">
              <a:spcAft>
                <a:spcPts val="1200"/>
              </a:spcAft>
              <a:buClr>
                <a:srgbClr val="0070C0"/>
              </a:buClr>
              <a:buFont typeface="Arial" pitchFamily="34" charset="0"/>
              <a:buChar char="•"/>
              <a:defRPr/>
            </a:pPr>
            <a:r>
              <a:rPr lang="en-US" sz="2800" b="0" dirty="0" smtClean="0">
                <a:solidFill>
                  <a:srgbClr val="0070C0"/>
                </a:solidFill>
              </a:rPr>
              <a:t>Safety </a:t>
            </a:r>
            <a:r>
              <a:rPr lang="en-US" sz="2800" b="0" dirty="0">
                <a:solidFill>
                  <a:srgbClr val="0070C0"/>
                </a:solidFill>
              </a:rPr>
              <a:t>is strengths demonstrated as protection over time. </a:t>
            </a:r>
          </a:p>
          <a:p>
            <a:pPr marL="274320" indent="-274320" eaLnBrk="1" fontAlgn="auto" hangingPunct="1">
              <a:spcAft>
                <a:spcPts val="1200"/>
              </a:spcAft>
              <a:buClr>
                <a:srgbClr val="0070C0"/>
              </a:buClr>
              <a:buFont typeface="Arial" pitchFamily="34" charset="0"/>
              <a:buChar char="•"/>
              <a:defRPr/>
            </a:pPr>
            <a:r>
              <a:rPr lang="en-US" sz="2800" b="0" dirty="0">
                <a:solidFill>
                  <a:srgbClr val="0070C0"/>
                </a:solidFill>
              </a:rPr>
              <a:t>Organizing a network (village) that surrounds the child with a common understanding of the concern and specific roles for protection. </a:t>
            </a:r>
          </a:p>
          <a:p>
            <a:pPr marL="274320" indent="-274320" eaLnBrk="1" fontAlgn="auto" hangingPunct="1">
              <a:spcAft>
                <a:spcPts val="1200"/>
              </a:spcAft>
              <a:buClr>
                <a:srgbClr val="0070C0"/>
              </a:buClr>
              <a:buFont typeface="Arial" pitchFamily="34" charset="0"/>
              <a:buChar char="•"/>
              <a:defRPr/>
            </a:pPr>
            <a:r>
              <a:rPr lang="en-US" sz="2800" i="1" dirty="0" smtClean="0">
                <a:solidFill>
                  <a:srgbClr val="0070C0"/>
                </a:solidFill>
              </a:rPr>
              <a:t>A </a:t>
            </a:r>
            <a:r>
              <a:rPr lang="en-US" sz="2800" i="1" dirty="0">
                <a:solidFill>
                  <a:srgbClr val="0070C0"/>
                </a:solidFill>
              </a:rPr>
              <a:t>service plan </a:t>
            </a:r>
            <a:r>
              <a:rPr lang="en-US" sz="2800" i="1" dirty="0" smtClean="0">
                <a:solidFill>
                  <a:srgbClr val="0070C0"/>
                </a:solidFill>
              </a:rPr>
              <a:t>or services are  </a:t>
            </a:r>
            <a:r>
              <a:rPr lang="en-US" sz="2800" i="1" dirty="0">
                <a:solidFill>
                  <a:srgbClr val="0070C0"/>
                </a:solidFill>
              </a:rPr>
              <a:t>NOT a safety plan. </a:t>
            </a:r>
            <a:r>
              <a:rPr lang="en-US" sz="2800" b="0" dirty="0">
                <a:solidFill>
                  <a:srgbClr val="0070C0"/>
                </a:solidFill>
              </a:rPr>
              <a:t>A safety plan is a specific set of rules and arrangements that describe how the family will go about everyday life and show that the children will be safe.</a:t>
            </a:r>
          </a:p>
          <a:p>
            <a:pPr marL="0" indent="0" algn="ctr" eaLnBrk="1" hangingPunct="1">
              <a:spcAft>
                <a:spcPts val="600"/>
              </a:spcAft>
              <a:buFont typeface="Arial" charset="0"/>
              <a:buNone/>
              <a:defRPr/>
            </a:pPr>
            <a:endParaRPr lang="en-US" altLang="en-US" sz="2000"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D57D510D-38BB-411B-B070-65BFA001027C}"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7239000" cy="792162"/>
          </a:xfrm>
        </p:spPr>
        <p:txBody>
          <a:bodyPr/>
          <a:lstStyle/>
          <a:p>
            <a:r>
              <a:rPr lang="en-US" dirty="0"/>
              <a:t>You Might See Workers:</a:t>
            </a:r>
          </a:p>
        </p:txBody>
      </p:sp>
      <p:sp>
        <p:nvSpPr>
          <p:cNvPr id="4" name="Content Placeholder 3"/>
          <p:cNvSpPr>
            <a:spLocks noGrp="1"/>
          </p:cNvSpPr>
          <p:nvPr>
            <p:ph idx="1"/>
          </p:nvPr>
        </p:nvSpPr>
        <p:spPr>
          <a:xfrm>
            <a:off x="1676400" y="1143000"/>
            <a:ext cx="7239000" cy="5486400"/>
          </a:xfrm>
        </p:spPr>
        <p:txBody>
          <a:bodyPr/>
          <a:lstStyle/>
          <a:p>
            <a:pPr>
              <a:buFont typeface="Arial" panose="020B0604020202020204" pitchFamily="34" charset="0"/>
              <a:buChar char="•"/>
            </a:pPr>
            <a:r>
              <a:rPr lang="en-US" sz="2800" b="0" dirty="0">
                <a:solidFill>
                  <a:srgbClr val="0070C0"/>
                </a:solidFill>
              </a:rPr>
              <a:t>Taking more time to engage the family in both the information gathering and planning process</a:t>
            </a:r>
          </a:p>
          <a:p>
            <a:pPr>
              <a:buFont typeface="Arial" panose="020B0604020202020204" pitchFamily="34" charset="0"/>
              <a:buChar char="•"/>
            </a:pPr>
            <a:r>
              <a:rPr lang="en-US" sz="2800" b="0" dirty="0">
                <a:solidFill>
                  <a:srgbClr val="0070C0"/>
                </a:solidFill>
              </a:rPr>
              <a:t>Encouraging participation from extended family,  formal and informal supports who can contribute and be a part of the family’s safety plan</a:t>
            </a:r>
          </a:p>
          <a:p>
            <a:pPr>
              <a:buFont typeface="Arial" panose="020B0604020202020204" pitchFamily="34" charset="0"/>
              <a:buChar char="•"/>
            </a:pPr>
            <a:r>
              <a:rPr lang="en-US" sz="2800" b="0" dirty="0">
                <a:solidFill>
                  <a:srgbClr val="0070C0"/>
                </a:solidFill>
              </a:rPr>
              <a:t>Focusing on the strengths of the family that support </a:t>
            </a:r>
            <a:r>
              <a:rPr lang="en-US" sz="2800" b="0" dirty="0" smtClean="0">
                <a:solidFill>
                  <a:srgbClr val="0070C0"/>
                </a:solidFill>
              </a:rPr>
              <a:t>safety</a:t>
            </a:r>
          </a:p>
          <a:p>
            <a:pPr>
              <a:buFont typeface="Arial" panose="020B0604020202020204" pitchFamily="34" charset="0"/>
              <a:buChar char="•"/>
            </a:pPr>
            <a:r>
              <a:rPr lang="en-US" sz="2800" b="0" dirty="0">
                <a:solidFill>
                  <a:srgbClr val="0070C0"/>
                </a:solidFill>
              </a:rPr>
              <a:t>Workers asking different types of questions geared more toward the strengths of a family</a:t>
            </a:r>
          </a:p>
          <a:p>
            <a:pPr>
              <a:buFont typeface="Arial" panose="020B0604020202020204" pitchFamily="34" charset="0"/>
              <a:buChar char="•"/>
            </a:pPr>
            <a:endParaRPr lang="en-US" sz="2800" b="0" dirty="0"/>
          </a:p>
          <a:p>
            <a:endParaRPr lang="en-US" dirty="0"/>
          </a:p>
        </p:txBody>
      </p:sp>
      <p:sp>
        <p:nvSpPr>
          <p:cNvPr id="3" name="Slide Number Placeholder 2"/>
          <p:cNvSpPr>
            <a:spLocks noGrp="1"/>
          </p:cNvSpPr>
          <p:nvPr>
            <p:ph type="sldNum" sz="quarter" idx="12"/>
          </p:nvPr>
        </p:nvSpPr>
        <p:spPr/>
        <p:txBody>
          <a:bodyPr/>
          <a:lstStyle/>
          <a:p>
            <a:pPr>
              <a:defRPr/>
            </a:pPr>
            <a:fld id="{10092B8D-DB7A-4435-A43B-7C5823853237}" type="slidenum">
              <a:rPr lang="en-US" smtClean="0"/>
              <a:pPr>
                <a:defRPr/>
              </a:pPr>
              <a:t>15</a:t>
            </a:fld>
            <a:endParaRPr lang="en-US"/>
          </a:p>
        </p:txBody>
      </p:sp>
    </p:spTree>
    <p:extLst>
      <p:ext uri="{BB962C8B-B14F-4D97-AF65-F5344CB8AC3E}">
        <p14:creationId xmlns="" xmlns:p14="http://schemas.microsoft.com/office/powerpoint/2010/main" val="1852024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What do these shifts mean to caregiver?</a:t>
            </a:r>
          </a:p>
        </p:txBody>
      </p:sp>
      <p:sp>
        <p:nvSpPr>
          <p:cNvPr id="5" name="Content Placeholder 4"/>
          <p:cNvSpPr>
            <a:spLocks noGrp="1"/>
          </p:cNvSpPr>
          <p:nvPr>
            <p:ph idx="1"/>
          </p:nvPr>
        </p:nvSpPr>
        <p:spPr/>
        <p:txBody>
          <a:bodyPr/>
          <a:lstStyle/>
          <a:p>
            <a:r>
              <a:rPr lang="en-US" sz="2800" b="0" dirty="0">
                <a:solidFill>
                  <a:srgbClr val="0070C0"/>
                </a:solidFill>
              </a:rPr>
              <a:t>You may be asked to support a family in a new and different </a:t>
            </a:r>
            <a:r>
              <a:rPr lang="en-US" sz="2800" b="0" dirty="0" smtClean="0">
                <a:solidFill>
                  <a:srgbClr val="0070C0"/>
                </a:solidFill>
              </a:rPr>
              <a:t>way</a:t>
            </a:r>
          </a:p>
          <a:p>
            <a:r>
              <a:rPr lang="en-US" sz="2800" b="0" dirty="0" smtClean="0">
                <a:solidFill>
                  <a:srgbClr val="0070C0"/>
                </a:solidFill>
              </a:rPr>
              <a:t>You </a:t>
            </a:r>
            <a:r>
              <a:rPr lang="en-US" sz="2800" b="0" dirty="0">
                <a:solidFill>
                  <a:srgbClr val="0070C0"/>
                </a:solidFill>
              </a:rPr>
              <a:t>may be invited to a family meeting to participation in the ongoing safety planning for the children with their family</a:t>
            </a:r>
          </a:p>
          <a:p>
            <a:r>
              <a:rPr lang="en-US" sz="2800" b="0" dirty="0">
                <a:solidFill>
                  <a:srgbClr val="0070C0"/>
                </a:solidFill>
              </a:rPr>
              <a:t>Actively participate  and collaborate on the development of a service plan designed to achieve intended outcomes </a:t>
            </a:r>
          </a:p>
          <a:p>
            <a:endParaRPr lang="en-US" dirty="0"/>
          </a:p>
          <a:p>
            <a:endParaRPr lang="en-US" dirty="0"/>
          </a:p>
        </p:txBody>
      </p:sp>
      <p:sp>
        <p:nvSpPr>
          <p:cNvPr id="3" name="Slide Number Placeholder 2"/>
          <p:cNvSpPr>
            <a:spLocks noGrp="1"/>
          </p:cNvSpPr>
          <p:nvPr>
            <p:ph type="sldNum" sz="quarter" idx="12"/>
          </p:nvPr>
        </p:nvSpPr>
        <p:spPr/>
        <p:txBody>
          <a:bodyPr/>
          <a:lstStyle/>
          <a:p>
            <a:pPr>
              <a:defRPr/>
            </a:pPr>
            <a:fld id="{10092B8D-DB7A-4435-A43B-7C5823853237}" type="slidenum">
              <a:rPr lang="en-US" smtClean="0"/>
              <a:pPr>
                <a:defRPr/>
              </a:pPr>
              <a:t>16</a:t>
            </a:fld>
            <a:endParaRPr lang="en-US"/>
          </a:p>
        </p:txBody>
      </p:sp>
    </p:spTree>
    <p:extLst>
      <p:ext uri="{BB962C8B-B14F-4D97-AF65-F5344CB8AC3E}">
        <p14:creationId xmlns="" xmlns:p14="http://schemas.microsoft.com/office/powerpoint/2010/main" val="365677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239000" cy="715962"/>
          </a:xfrm>
        </p:spPr>
        <p:txBody>
          <a:bodyPr>
            <a:normAutofit/>
          </a:bodyPr>
          <a:lstStyle/>
          <a:p>
            <a:r>
              <a:rPr lang="en-US" dirty="0"/>
              <a:t>What has worked well?</a:t>
            </a:r>
          </a:p>
        </p:txBody>
      </p:sp>
      <p:sp>
        <p:nvSpPr>
          <p:cNvPr id="4" name="Content Placeholder 3"/>
          <p:cNvSpPr>
            <a:spLocks noGrp="1"/>
          </p:cNvSpPr>
          <p:nvPr>
            <p:ph idx="1"/>
          </p:nvPr>
        </p:nvSpPr>
        <p:spPr>
          <a:xfrm>
            <a:off x="1600200" y="1219200"/>
            <a:ext cx="7239000" cy="5029200"/>
          </a:xfrm>
        </p:spPr>
        <p:txBody>
          <a:bodyPr/>
          <a:lstStyle/>
          <a:p>
            <a:pPr lvl="0" eaLnBrk="1" fontAlgn="auto" hangingPunct="1">
              <a:spcAft>
                <a:spcPts val="0"/>
              </a:spcAft>
              <a:buFont typeface="Arial" panose="020B0604020202020204" pitchFamily="34" charset="0"/>
              <a:buChar char="•"/>
            </a:pPr>
            <a:r>
              <a:rPr lang="en-US" altLang="en-US" sz="2000" b="0" dirty="0">
                <a:solidFill>
                  <a:srgbClr val="0070C0"/>
                </a:solidFill>
              </a:rPr>
              <a:t>Families more engaged.</a:t>
            </a:r>
          </a:p>
          <a:p>
            <a:pPr lvl="0" eaLnBrk="1" fontAlgn="auto" hangingPunct="1">
              <a:spcAft>
                <a:spcPts val="0"/>
              </a:spcAft>
              <a:buFont typeface="Arial" panose="020B0604020202020204" pitchFamily="34" charset="0"/>
              <a:buChar char="•"/>
            </a:pPr>
            <a:r>
              <a:rPr lang="en-US" altLang="en-US" sz="2000" b="0" dirty="0">
                <a:solidFill>
                  <a:srgbClr val="0070C0"/>
                </a:solidFill>
              </a:rPr>
              <a:t>When parents are viewed as the experts it builds confidence and capacity in them to take ownership and implement THEIR plans.</a:t>
            </a:r>
          </a:p>
          <a:p>
            <a:pPr lvl="0" eaLnBrk="1" fontAlgn="auto" hangingPunct="1">
              <a:spcAft>
                <a:spcPts val="0"/>
              </a:spcAft>
              <a:buFont typeface="Arial" panose="020B0604020202020204" pitchFamily="34" charset="0"/>
              <a:buChar char="•"/>
            </a:pPr>
            <a:r>
              <a:rPr lang="en-US" altLang="en-US" sz="2000" b="0" dirty="0">
                <a:solidFill>
                  <a:srgbClr val="0070C0"/>
                </a:solidFill>
              </a:rPr>
              <a:t>Workers growing in confidence that children can be kept safe in the home. </a:t>
            </a:r>
          </a:p>
          <a:p>
            <a:pPr lvl="0" eaLnBrk="1" fontAlgn="auto" hangingPunct="1">
              <a:spcAft>
                <a:spcPts val="0"/>
              </a:spcAft>
              <a:buFont typeface="Arial" panose="020B0604020202020204" pitchFamily="34" charset="0"/>
              <a:buChar char="•"/>
            </a:pPr>
            <a:r>
              <a:rPr lang="en-US" altLang="en-US" sz="2000" b="0" dirty="0">
                <a:solidFill>
                  <a:srgbClr val="0070C0"/>
                </a:solidFill>
              </a:rPr>
              <a:t>We are challenging our assumptions and becoming more clear on what is harming the child and what is safe enough. Workers and families build a joint understanding of the concerns. </a:t>
            </a:r>
          </a:p>
          <a:p>
            <a:pPr lvl="0" eaLnBrk="1" fontAlgn="auto" hangingPunct="1">
              <a:spcAft>
                <a:spcPts val="0"/>
              </a:spcAft>
              <a:buFont typeface="Arial" panose="020B0604020202020204" pitchFamily="34" charset="0"/>
              <a:buChar char="•"/>
            </a:pPr>
            <a:r>
              <a:rPr lang="en-US" altLang="en-US" sz="2000" b="0" dirty="0">
                <a:solidFill>
                  <a:srgbClr val="0070C0"/>
                </a:solidFill>
              </a:rPr>
              <a:t>Assessment process is less reactive and considers everyone’s perspective.   </a:t>
            </a:r>
          </a:p>
          <a:p>
            <a:pPr lvl="0" eaLnBrk="1" fontAlgn="auto" hangingPunct="1">
              <a:spcAft>
                <a:spcPts val="0"/>
              </a:spcAft>
              <a:buFont typeface="Arial" panose="020B0604020202020204" pitchFamily="34" charset="0"/>
              <a:buChar char="•"/>
            </a:pPr>
            <a:r>
              <a:rPr lang="en-US" altLang="en-US" sz="2000" b="0" dirty="0">
                <a:solidFill>
                  <a:srgbClr val="0070C0"/>
                </a:solidFill>
              </a:rPr>
              <a:t>Everyone is on the same page.  </a:t>
            </a:r>
          </a:p>
          <a:p>
            <a:pPr lvl="0" eaLnBrk="1" fontAlgn="auto" hangingPunct="1">
              <a:spcAft>
                <a:spcPts val="0"/>
              </a:spcAft>
              <a:buFont typeface="Arial" panose="020B0604020202020204" pitchFamily="34" charset="0"/>
              <a:buChar char="•"/>
            </a:pPr>
            <a:r>
              <a:rPr lang="en-US" altLang="en-US" sz="2000" b="0" dirty="0">
                <a:solidFill>
                  <a:srgbClr val="0070C0"/>
                </a:solidFill>
              </a:rPr>
              <a:t>Shift from managing risk to building safety – reduces anxiety.</a:t>
            </a:r>
          </a:p>
          <a:p>
            <a:pPr lvl="0" eaLnBrk="1" fontAlgn="auto" hangingPunct="1">
              <a:spcAft>
                <a:spcPts val="0"/>
              </a:spcAft>
              <a:buFont typeface="Arial" panose="020B0604020202020204" pitchFamily="34" charset="0"/>
              <a:buChar char="•"/>
            </a:pPr>
            <a:endParaRPr lang="en-US" altLang="en-US" sz="2000" b="0" dirty="0">
              <a:solidFill>
                <a:schemeClr val="accent3">
                  <a:lumMod val="50000"/>
                </a:schemeClr>
              </a:solidFill>
            </a:endParaRPr>
          </a:p>
          <a:p>
            <a:pPr marL="0" lvl="0" indent="0" eaLnBrk="1" fontAlgn="auto" hangingPunct="1">
              <a:spcAft>
                <a:spcPts val="0"/>
              </a:spcAft>
              <a:buNone/>
            </a:pPr>
            <a:endParaRPr lang="en-US" sz="2600" b="0" dirty="0">
              <a:solidFill>
                <a:prstClr val="black"/>
              </a:solidFill>
              <a:latin typeface="Cambria" panose="02040503050406030204" pitchFamily="18" charset="0"/>
            </a:endParaRPr>
          </a:p>
          <a:p>
            <a:endParaRPr lang="en-US" sz="1800" dirty="0"/>
          </a:p>
        </p:txBody>
      </p:sp>
    </p:spTree>
    <p:extLst>
      <p:ext uri="{BB962C8B-B14F-4D97-AF65-F5344CB8AC3E}">
        <p14:creationId xmlns="" xmlns:p14="http://schemas.microsoft.com/office/powerpoint/2010/main" val="5758533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1676400" y="274639"/>
            <a:ext cx="7467600" cy="1401762"/>
          </a:xfrm>
        </p:spPr>
        <p:txBody>
          <a:bodyPr>
            <a:normAutofit/>
          </a:bodyPr>
          <a:lstStyle/>
          <a:p>
            <a:pPr eaLnBrk="1" hangingPunct="1">
              <a:spcAft>
                <a:spcPts val="600"/>
              </a:spcAft>
              <a:defRPr/>
            </a:pPr>
            <a:r>
              <a:rPr lang="en-US" altLang="en-US" sz="2800" b="0" i="1" dirty="0" smtClean="0">
                <a:latin typeface="Arial" charset="0"/>
                <a:cs typeface="Arial" charset="0"/>
              </a:rPr>
              <a:t/>
            </a:r>
            <a:br>
              <a:rPr lang="en-US" altLang="en-US" sz="2800" b="0" i="1" dirty="0" smtClean="0">
                <a:latin typeface="Arial" charset="0"/>
                <a:cs typeface="Arial" charset="0"/>
              </a:rPr>
            </a:br>
            <a:r>
              <a:rPr lang="en-US" altLang="en-US" sz="2800" b="0" i="1" dirty="0" smtClean="0">
                <a:latin typeface="Arial" charset="0"/>
                <a:cs typeface="Arial" charset="0"/>
              </a:rPr>
              <a:t>     </a:t>
            </a:r>
            <a:endParaRPr lang="en-US" altLang="en-US" sz="2200" b="0" i="1"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BAB73776-DE63-439F-8908-F9A99515BDF3}" type="slidenum">
              <a:rPr lang="en-US" smtClean="0"/>
              <a:pPr>
                <a:defRPr/>
              </a:pPr>
              <a:t>18</a:t>
            </a:fld>
            <a:endParaRPr lang="en-US"/>
          </a:p>
        </p:txBody>
      </p:sp>
      <p:pic>
        <p:nvPicPr>
          <p:cNvPr id="4403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600200" y="228602"/>
            <a:ext cx="7162800" cy="579119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3358435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flipV="1">
            <a:off x="1676400" y="152401"/>
            <a:ext cx="7467600" cy="122238"/>
          </a:xfrm>
        </p:spPr>
        <p:txBody>
          <a:bodyPr>
            <a:normAutofit fontScale="90000"/>
          </a:bodyPr>
          <a:lstStyle/>
          <a:p>
            <a:pPr eaLnBrk="1" hangingPunct="1">
              <a:spcAft>
                <a:spcPts val="600"/>
              </a:spcAft>
              <a:defRPr/>
            </a:pPr>
            <a:r>
              <a:rPr lang="en-US" altLang="en-US" dirty="0">
                <a:latin typeface="Arial" charset="0"/>
                <a:cs typeface="Arial" charset="0"/>
              </a:rPr>
              <a:t/>
            </a:r>
            <a:br>
              <a:rPr lang="en-US" altLang="en-US" dirty="0">
                <a:latin typeface="Arial" charset="0"/>
                <a:cs typeface="Arial" charset="0"/>
              </a:rPr>
            </a:br>
            <a:r>
              <a:rPr lang="en-US" altLang="en-US" sz="2800" i="1" dirty="0" smtClean="0">
                <a:solidFill>
                  <a:schemeClr val="tx2">
                    <a:lumMod val="40000"/>
                    <a:lumOff val="60000"/>
                  </a:schemeClr>
                </a:solidFill>
                <a:latin typeface="Arial" charset="0"/>
                <a:cs typeface="Arial" charset="0"/>
              </a:rPr>
              <a:t>Signs of Safety</a:t>
            </a:r>
            <a:r>
              <a:rPr lang="en-US" altLang="en-US" sz="2800" b="0" i="1" dirty="0" smtClean="0">
                <a:latin typeface="Arial" charset="0"/>
                <a:cs typeface="Arial" charset="0"/>
              </a:rPr>
              <a:t/>
            </a:r>
            <a:br>
              <a:rPr lang="en-US" altLang="en-US" sz="2800" b="0" i="1" dirty="0" smtClean="0">
                <a:latin typeface="Arial" charset="0"/>
                <a:cs typeface="Arial" charset="0"/>
              </a:rPr>
            </a:br>
            <a:r>
              <a:rPr lang="en-US" altLang="en-US" sz="2800" b="0" i="1" dirty="0" smtClean="0">
                <a:latin typeface="Arial" charset="0"/>
                <a:cs typeface="Arial" charset="0"/>
              </a:rPr>
              <a:t>     </a:t>
            </a:r>
            <a:endParaRPr lang="en-US" altLang="en-US" sz="2200" b="0" i="1" dirty="0" smtClean="0">
              <a:latin typeface="Arial" charset="0"/>
              <a:cs typeface="Arial" charset="0"/>
            </a:endParaRPr>
          </a:p>
        </p:txBody>
      </p:sp>
      <p:sp>
        <p:nvSpPr>
          <p:cNvPr id="12291" name="Content Placeholder 4"/>
          <p:cNvSpPr>
            <a:spLocks noGrp="1"/>
          </p:cNvSpPr>
          <p:nvPr>
            <p:ph idx="1"/>
          </p:nvPr>
        </p:nvSpPr>
        <p:spPr>
          <a:xfrm>
            <a:off x="1676400" y="152400"/>
            <a:ext cx="7239000" cy="5973763"/>
          </a:xfrm>
        </p:spPr>
        <p:txBody>
          <a:bodyPr/>
          <a:lstStyle/>
          <a:p>
            <a:pPr marL="0" indent="0" eaLnBrk="1" hangingPunct="1">
              <a:spcAft>
                <a:spcPts val="1200"/>
              </a:spcAft>
              <a:buFont typeface="Arial" charset="0"/>
              <a:buNone/>
              <a:defRPr/>
            </a:pPr>
            <a:r>
              <a:rPr lang="en-US" sz="3600" dirty="0" smtClean="0"/>
              <a:t>What is Signs of Safety (SOS)?</a:t>
            </a:r>
          </a:p>
          <a:p>
            <a:pPr eaLnBrk="1" hangingPunct="1">
              <a:spcAft>
                <a:spcPts val="1200"/>
              </a:spcAft>
              <a:buFont typeface="Arial" pitchFamily="34" charset="0"/>
              <a:buChar char="•"/>
              <a:defRPr/>
            </a:pPr>
            <a:r>
              <a:rPr lang="en-US" b="0" dirty="0" smtClean="0">
                <a:solidFill>
                  <a:srgbClr val="0070C0"/>
                </a:solidFill>
              </a:rPr>
              <a:t>A </a:t>
            </a:r>
            <a:r>
              <a:rPr lang="en-US" b="0" dirty="0">
                <a:solidFill>
                  <a:srgbClr val="0070C0"/>
                </a:solidFill>
              </a:rPr>
              <a:t>strengths-based, safety-organized approach to child protection casework</a:t>
            </a:r>
            <a:r>
              <a:rPr lang="en-US" b="0" dirty="0" smtClean="0">
                <a:solidFill>
                  <a:srgbClr val="0070C0"/>
                </a:solidFill>
              </a:rPr>
              <a:t>.</a:t>
            </a:r>
            <a:endParaRPr lang="en-US" b="0" dirty="0">
              <a:solidFill>
                <a:srgbClr val="0070C0"/>
              </a:solidFill>
            </a:endParaRPr>
          </a:p>
          <a:p>
            <a:pPr eaLnBrk="1" hangingPunct="1">
              <a:spcAft>
                <a:spcPts val="1200"/>
              </a:spcAft>
              <a:buFont typeface="Arial" pitchFamily="34" charset="0"/>
              <a:buChar char="•"/>
              <a:defRPr/>
            </a:pPr>
            <a:r>
              <a:rPr lang="en-US" altLang="en-US" b="0" dirty="0">
                <a:solidFill>
                  <a:srgbClr val="0070C0"/>
                </a:solidFill>
              </a:rPr>
              <a:t>Developed by Andrew </a:t>
            </a:r>
            <a:r>
              <a:rPr lang="en-US" altLang="en-US" b="0" dirty="0" err="1">
                <a:solidFill>
                  <a:srgbClr val="0070C0"/>
                </a:solidFill>
              </a:rPr>
              <a:t>Turnell</a:t>
            </a:r>
            <a:r>
              <a:rPr lang="en-US" altLang="en-US" b="0" dirty="0">
                <a:solidFill>
                  <a:srgbClr val="0070C0"/>
                </a:solidFill>
              </a:rPr>
              <a:t> and Steve Edwards in Western Australia in 1990 using techniques from strengths based, solution-focused brief therapy techniques</a:t>
            </a:r>
            <a:r>
              <a:rPr lang="en-US" altLang="en-US" b="0" dirty="0" smtClean="0">
                <a:solidFill>
                  <a:srgbClr val="0070C0"/>
                </a:solidFill>
              </a:rPr>
              <a:t>.</a:t>
            </a:r>
            <a:endParaRPr lang="en-US" b="0" dirty="0">
              <a:solidFill>
                <a:srgbClr val="0070C0"/>
              </a:solidFill>
            </a:endParaRPr>
          </a:p>
          <a:p>
            <a:pPr eaLnBrk="1" hangingPunct="1">
              <a:spcAft>
                <a:spcPts val="1200"/>
              </a:spcAft>
              <a:buFont typeface="Arial" pitchFamily="34" charset="0"/>
              <a:buChar char="•"/>
              <a:defRPr/>
            </a:pPr>
            <a:r>
              <a:rPr lang="en-US" b="0" dirty="0">
                <a:solidFill>
                  <a:srgbClr val="0070C0"/>
                </a:solidFill>
              </a:rPr>
              <a:t>Aims to work collaboratively with all people involved in a case to assess and plan for increasing safety and reducing risk and danger by focusing on strengths, resources and networks the family have.</a:t>
            </a:r>
          </a:p>
          <a:p>
            <a:pPr marL="0" indent="0" algn="ctr" eaLnBrk="1" hangingPunct="1">
              <a:spcAft>
                <a:spcPts val="600"/>
              </a:spcAft>
              <a:buFont typeface="Arial" charset="0"/>
              <a:buNone/>
              <a:defRPr/>
            </a:pPr>
            <a:endParaRPr lang="en-US" altLang="en-US"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2932A6F6-B5AE-4E2B-BD43-8E71AE989C51}"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1676400" y="152400"/>
            <a:ext cx="7467600" cy="1066800"/>
          </a:xfrm>
        </p:spPr>
        <p:txBody>
          <a:bodyPr>
            <a:normAutofit fontScale="90000"/>
          </a:bodyPr>
          <a:lstStyle/>
          <a:p>
            <a:pPr eaLnBrk="1" hangingPunct="1">
              <a:spcAft>
                <a:spcPts val="600"/>
              </a:spcAft>
              <a:defRPr/>
            </a:pPr>
            <a:r>
              <a:rPr lang="en-US" altLang="en-US" dirty="0">
                <a:latin typeface="Arial" charset="0"/>
                <a:cs typeface="Arial" charset="0"/>
              </a:rPr>
              <a:t>Three Core Principles of the </a:t>
            </a:r>
            <a:r>
              <a:rPr lang="en-US" altLang="en-US" dirty="0" err="1">
                <a:latin typeface="Arial" charset="0"/>
                <a:cs typeface="Arial" charset="0"/>
              </a:rPr>
              <a:t>SoS</a:t>
            </a:r>
            <a:r>
              <a:rPr lang="en-US" altLang="en-US" dirty="0">
                <a:latin typeface="Arial" charset="0"/>
                <a:cs typeface="Arial" charset="0"/>
              </a:rPr>
              <a:t> Approach</a:t>
            </a:r>
            <a:r>
              <a:rPr lang="en-US" altLang="en-US" sz="2400" dirty="0">
                <a:solidFill>
                  <a:srgbClr val="000000"/>
                </a:solidFill>
                <a:latin typeface="Arial" charset="0"/>
                <a:cs typeface="Arial" charset="0"/>
              </a:rPr>
              <a:t/>
            </a:r>
            <a:br>
              <a:rPr lang="en-US" altLang="en-US" sz="2400" dirty="0">
                <a:solidFill>
                  <a:srgbClr val="000000"/>
                </a:solidFill>
                <a:latin typeface="Arial" charset="0"/>
                <a:cs typeface="Arial" charset="0"/>
              </a:rPr>
            </a:br>
            <a:endParaRPr lang="en-US" altLang="en-US" sz="2200" b="0" i="1" dirty="0" smtClean="0">
              <a:latin typeface="Arial" charset="0"/>
              <a:cs typeface="Arial" charset="0"/>
            </a:endParaRPr>
          </a:p>
        </p:txBody>
      </p:sp>
      <p:sp>
        <p:nvSpPr>
          <p:cNvPr id="36867" name="Content Placeholder 4"/>
          <p:cNvSpPr>
            <a:spLocks noGrp="1"/>
          </p:cNvSpPr>
          <p:nvPr>
            <p:ph idx="1"/>
          </p:nvPr>
        </p:nvSpPr>
        <p:spPr>
          <a:xfrm>
            <a:off x="1676400" y="1295400"/>
            <a:ext cx="7239000" cy="4648201"/>
          </a:xfrm>
        </p:spPr>
        <p:txBody>
          <a:bodyPr/>
          <a:lstStyle/>
          <a:p>
            <a:pPr marL="120650" indent="-61913" eaLnBrk="1" hangingPunct="1">
              <a:spcAft>
                <a:spcPts val="1200"/>
              </a:spcAft>
              <a:buFont typeface="Arial" charset="0"/>
              <a:buNone/>
            </a:pPr>
            <a:r>
              <a:rPr lang="en-US" altLang="en-US" b="0" dirty="0" err="1" smtClean="0">
                <a:solidFill>
                  <a:srgbClr val="0070C0"/>
                </a:solidFill>
                <a:latin typeface="Arial" charset="0"/>
                <a:cs typeface="Arial" charset="0"/>
              </a:rPr>
              <a:t>SoS</a:t>
            </a:r>
            <a:r>
              <a:rPr lang="en-US" altLang="en-US" b="0" dirty="0" smtClean="0">
                <a:solidFill>
                  <a:srgbClr val="0070C0"/>
                </a:solidFill>
                <a:latin typeface="Arial" charset="0"/>
                <a:cs typeface="Arial" charset="0"/>
              </a:rPr>
              <a:t> seeks to address child abuse and maltreatment through 3 core principles:</a:t>
            </a:r>
          </a:p>
          <a:p>
            <a:pPr marL="515938" lvl="4" indent="-457200" eaLnBrk="1" hangingPunct="1">
              <a:spcAft>
                <a:spcPts val="1200"/>
              </a:spcAft>
              <a:buFont typeface="Calibri" pitchFamily="34" charset="0"/>
              <a:buAutoNum type="arabicPeriod"/>
            </a:pPr>
            <a:r>
              <a:rPr lang="en-US" altLang="en-US" sz="2400" dirty="0" smtClean="0">
                <a:solidFill>
                  <a:srgbClr val="0070C0"/>
                </a:solidFill>
                <a:latin typeface="Arial" charset="0"/>
                <a:cs typeface="Arial" charset="0"/>
              </a:rPr>
              <a:t>Establishing constructive working relationships and partnerships between professionals and family members.</a:t>
            </a:r>
          </a:p>
          <a:p>
            <a:pPr marL="515938" lvl="4" indent="-457200" eaLnBrk="1" hangingPunct="1">
              <a:spcAft>
                <a:spcPts val="1200"/>
              </a:spcAft>
              <a:buFont typeface="Calibri" pitchFamily="34" charset="0"/>
              <a:buAutoNum type="arabicPeriod"/>
            </a:pPr>
            <a:r>
              <a:rPr lang="en-US" altLang="en-US" sz="2400" dirty="0" smtClean="0">
                <a:solidFill>
                  <a:srgbClr val="0070C0"/>
                </a:solidFill>
                <a:latin typeface="Arial" charset="0"/>
                <a:cs typeface="Arial" charset="0"/>
              </a:rPr>
              <a:t>Engaging in critical thinking and maintaining a position of inquiry.</a:t>
            </a:r>
          </a:p>
          <a:p>
            <a:pPr marL="515938" lvl="4" indent="-457200" eaLnBrk="1" hangingPunct="1">
              <a:spcAft>
                <a:spcPts val="1200"/>
              </a:spcAft>
              <a:buFont typeface="Calibri" pitchFamily="34" charset="0"/>
              <a:buAutoNum type="arabicPeriod"/>
            </a:pPr>
            <a:r>
              <a:rPr lang="en-US" altLang="en-US" sz="2400" dirty="0" smtClean="0">
                <a:solidFill>
                  <a:srgbClr val="0070C0"/>
                </a:solidFill>
                <a:latin typeface="Arial" charset="0"/>
                <a:cs typeface="Arial" charset="0"/>
              </a:rPr>
              <a:t>Staying grounded in the everyday work of child protection workers</a:t>
            </a:r>
          </a:p>
          <a:p>
            <a:pPr marL="0" indent="0" algn="ctr" eaLnBrk="1" hangingPunct="1">
              <a:spcAft>
                <a:spcPts val="600"/>
              </a:spcAft>
              <a:buFont typeface="Arial" charset="0"/>
              <a:buNone/>
            </a:pPr>
            <a:endParaRPr lang="en-US" altLang="en-US"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F8A5455B-A08B-42B7-BAFE-19AE266ABBFB}"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1676400" y="304799"/>
            <a:ext cx="7467600" cy="685801"/>
          </a:xfrm>
        </p:spPr>
        <p:txBody>
          <a:bodyPr>
            <a:normAutofit fontScale="90000"/>
          </a:bodyPr>
          <a:lstStyle/>
          <a:p>
            <a:pPr eaLnBrk="1" hangingPunct="1">
              <a:spcAft>
                <a:spcPts val="600"/>
              </a:spcAft>
              <a:defRPr/>
            </a:pPr>
            <a:r>
              <a:rPr lang="en-US" altLang="en-US" b="0" i="1" dirty="0" smtClean="0">
                <a:latin typeface="Arial" charset="0"/>
                <a:cs typeface="Arial" charset="0"/>
              </a:rPr>
              <a:t> </a:t>
            </a:r>
            <a:r>
              <a:rPr lang="en-US" dirty="0" smtClean="0"/>
              <a:t>Mapping</a:t>
            </a:r>
            <a:r>
              <a:rPr lang="en-US" sz="2400" dirty="0"/>
              <a:t/>
            </a:r>
            <a:br>
              <a:rPr lang="en-US" sz="2400" dirty="0"/>
            </a:br>
            <a:endParaRPr lang="en-US" altLang="en-US" sz="2200" b="0" i="1" dirty="0" smtClean="0">
              <a:latin typeface="Arial" charset="0"/>
              <a:cs typeface="Arial" charset="0"/>
            </a:endParaRPr>
          </a:p>
        </p:txBody>
      </p:sp>
      <p:sp>
        <p:nvSpPr>
          <p:cNvPr id="12291" name="Content Placeholder 4"/>
          <p:cNvSpPr>
            <a:spLocks noGrp="1"/>
          </p:cNvSpPr>
          <p:nvPr>
            <p:ph idx="1"/>
          </p:nvPr>
        </p:nvSpPr>
        <p:spPr>
          <a:xfrm>
            <a:off x="1600200" y="990600"/>
            <a:ext cx="7239000" cy="5715000"/>
          </a:xfrm>
        </p:spPr>
        <p:txBody>
          <a:bodyPr/>
          <a:lstStyle/>
          <a:p>
            <a:pPr lvl="0" eaLnBrk="1" fontAlgn="auto" hangingPunct="1">
              <a:spcBef>
                <a:spcPts val="800"/>
              </a:spcBef>
              <a:spcAft>
                <a:spcPts val="600"/>
              </a:spcAft>
              <a:buFont typeface="Arial" pitchFamily="34" charset="0"/>
              <a:buChar char="•"/>
            </a:pPr>
            <a:r>
              <a:rPr lang="en-US" b="0" dirty="0">
                <a:solidFill>
                  <a:srgbClr val="0070C0"/>
                </a:solidFill>
              </a:rPr>
              <a:t>One of the biggest problems in child protection is everyone speaks a different language.</a:t>
            </a:r>
          </a:p>
          <a:p>
            <a:pPr eaLnBrk="1" hangingPunct="1">
              <a:spcAft>
                <a:spcPts val="1200"/>
              </a:spcAft>
              <a:buFont typeface="Arial" pitchFamily="34" charset="0"/>
              <a:buChar char="•"/>
              <a:defRPr/>
            </a:pPr>
            <a:r>
              <a:rPr lang="en-US" b="0" dirty="0" smtClean="0">
                <a:solidFill>
                  <a:srgbClr val="0070C0"/>
                </a:solidFill>
              </a:rPr>
              <a:t>We  need to build </a:t>
            </a:r>
            <a:r>
              <a:rPr lang="en-US" b="0" dirty="0">
                <a:solidFill>
                  <a:srgbClr val="0070C0"/>
                </a:solidFill>
              </a:rPr>
              <a:t>a joint understanding of the situation causing harm and what needs to happen to build child safety.</a:t>
            </a:r>
          </a:p>
          <a:p>
            <a:pPr eaLnBrk="1" hangingPunct="1">
              <a:spcAft>
                <a:spcPts val="1200"/>
              </a:spcAft>
              <a:buFont typeface="Arial" pitchFamily="34" charset="0"/>
              <a:buChar char="•"/>
              <a:defRPr/>
            </a:pPr>
            <a:r>
              <a:rPr lang="en-US" b="0" dirty="0">
                <a:solidFill>
                  <a:srgbClr val="0070C0"/>
                </a:solidFill>
              </a:rPr>
              <a:t>This process is called “mapping” the case.</a:t>
            </a:r>
          </a:p>
          <a:p>
            <a:pPr eaLnBrk="1" hangingPunct="1">
              <a:spcAft>
                <a:spcPts val="1200"/>
              </a:spcAft>
              <a:buFont typeface="Arial" pitchFamily="34" charset="0"/>
              <a:buChar char="•"/>
              <a:defRPr/>
            </a:pPr>
            <a:r>
              <a:rPr lang="en-US" b="0" dirty="0">
                <a:solidFill>
                  <a:srgbClr val="0070C0"/>
                </a:solidFill>
              </a:rPr>
              <a:t>The map is a mechanism to arrive at a destination – that destination is rigorous, sustainable everyday child safety in the child’s home.</a:t>
            </a:r>
          </a:p>
          <a:p>
            <a:pPr eaLnBrk="1" hangingPunct="1">
              <a:spcAft>
                <a:spcPts val="1200"/>
              </a:spcAft>
              <a:buFont typeface="Arial" pitchFamily="34" charset="0"/>
              <a:buChar char="•"/>
              <a:defRPr/>
            </a:pPr>
            <a:r>
              <a:rPr lang="en-US" b="0" dirty="0">
                <a:solidFill>
                  <a:srgbClr val="0070C0"/>
                </a:solidFill>
              </a:rPr>
              <a:t>Mapping uses the language of the family; language understood by the youngest child involved.  </a:t>
            </a:r>
          </a:p>
          <a:p>
            <a:pPr marL="0" indent="0" algn="ctr" eaLnBrk="1" hangingPunct="1">
              <a:spcAft>
                <a:spcPts val="600"/>
              </a:spcAft>
              <a:buFont typeface="Arial" charset="0"/>
              <a:buNone/>
              <a:defRPr/>
            </a:pPr>
            <a:endParaRPr lang="en-US" altLang="en-US" dirty="0" smtClean="0">
              <a:solidFill>
                <a:srgbClr val="0070C0"/>
              </a:solidFill>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D39CE033-A9BD-4A31-A5B8-233A1EA895A6}" type="slidenum">
              <a:rPr lang="en-US" smtClean="0"/>
              <a:pPr>
                <a:defRPr/>
              </a:pPr>
              <a:t>4</a:t>
            </a:fld>
            <a:endParaRPr lang="en-US"/>
          </a:p>
        </p:txBody>
      </p:sp>
    </p:spTree>
    <p:extLst>
      <p:ext uri="{BB962C8B-B14F-4D97-AF65-F5344CB8AC3E}">
        <p14:creationId xmlns="" xmlns:p14="http://schemas.microsoft.com/office/powerpoint/2010/main" val="812770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1447800" y="274639"/>
            <a:ext cx="7543800" cy="563561"/>
          </a:xfrm>
        </p:spPr>
        <p:txBody>
          <a:bodyPr>
            <a:normAutofit fontScale="90000"/>
          </a:bodyPr>
          <a:lstStyle/>
          <a:p>
            <a:pPr eaLnBrk="1" hangingPunct="1">
              <a:spcAft>
                <a:spcPts val="600"/>
              </a:spcAft>
              <a:defRPr/>
            </a:pPr>
            <a:r>
              <a:rPr lang="en-US" sz="3100" dirty="0"/>
              <a:t>Four Domains for </a:t>
            </a:r>
            <a:r>
              <a:rPr lang="en-US" sz="3100" dirty="0" smtClean="0"/>
              <a:t>Inquiry in Signs of Safety </a:t>
            </a:r>
            <a:r>
              <a:rPr lang="en-US" dirty="0">
                <a:solidFill>
                  <a:schemeClr val="tx2">
                    <a:lumMod val="75000"/>
                  </a:schemeClr>
                </a:solidFill>
              </a:rPr>
              <a:t/>
            </a:r>
            <a:br>
              <a:rPr lang="en-US" dirty="0">
                <a:solidFill>
                  <a:schemeClr val="tx2">
                    <a:lumMod val="75000"/>
                  </a:schemeClr>
                </a:solidFill>
              </a:rPr>
            </a:br>
            <a:r>
              <a:rPr lang="en-US" altLang="en-US" dirty="0">
                <a:latin typeface="Arial" charset="0"/>
                <a:cs typeface="Arial" charset="0"/>
              </a:rPr>
              <a:t/>
            </a:r>
            <a:br>
              <a:rPr lang="en-US" altLang="en-US" dirty="0">
                <a:latin typeface="Arial" charset="0"/>
                <a:cs typeface="Arial" charset="0"/>
              </a:rPr>
            </a:br>
            <a:r>
              <a:rPr lang="en-US" altLang="en-US" sz="2800" b="0" i="1" dirty="0" smtClean="0">
                <a:latin typeface="Arial" charset="0"/>
                <a:cs typeface="Arial" charset="0"/>
              </a:rPr>
              <a:t>     </a:t>
            </a:r>
            <a:endParaRPr lang="en-US" altLang="en-US" sz="2200" b="0" i="1"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5409DA3F-8906-46C0-B0F1-662032054AC1}" type="slidenum">
              <a:rPr lang="en-US" smtClean="0"/>
              <a:pPr>
                <a:defRPr/>
              </a:pPr>
              <a:t>5</a:t>
            </a:fld>
            <a:endParaRPr lang="en-US"/>
          </a:p>
        </p:txBody>
      </p:sp>
      <p:sp>
        <p:nvSpPr>
          <p:cNvPr id="6" name="Content Placeholder 4"/>
          <p:cNvSpPr txBox="1">
            <a:spLocks/>
          </p:cNvSpPr>
          <p:nvPr/>
        </p:nvSpPr>
        <p:spPr bwMode="auto">
          <a:xfrm>
            <a:off x="1676400" y="838200"/>
            <a:ext cx="6858000" cy="53244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Autofit/>
          </a:bodyPr>
          <a:lstStyle>
            <a:lvl1pPr marL="342900" indent="-342900" algn="l" rtl="0" eaLnBrk="0" fontAlgn="base" hangingPunct="0">
              <a:spcBef>
                <a:spcPct val="20000"/>
              </a:spcBef>
              <a:spcAft>
                <a:spcPct val="0"/>
              </a:spcAft>
              <a:buFont typeface="Arial" charset="0"/>
              <a:buChar char="•"/>
              <a:defRPr sz="2400" b="1" kern="1200">
                <a:solidFill>
                  <a:srgbClr val="005072"/>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000" kern="1200">
                <a:solidFill>
                  <a:srgbClr val="0081AB"/>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kern="1200">
                <a:solidFill>
                  <a:srgbClr val="0081AB"/>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kern="1200">
                <a:solidFill>
                  <a:srgbClr val="0081AB"/>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kern="1200">
                <a:solidFill>
                  <a:srgbClr val="0081AB"/>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Bef>
                <a:spcPts val="0"/>
              </a:spcBef>
              <a:spcAft>
                <a:spcPts val="0"/>
              </a:spcAft>
              <a:buClr>
                <a:srgbClr val="0070C0"/>
              </a:buClr>
              <a:buFont typeface="Arial" panose="020B0604020202020204" pitchFamily="34" charset="0"/>
              <a:buChar char="•"/>
              <a:defRPr/>
            </a:pPr>
            <a:r>
              <a:rPr lang="en-US" sz="2000" b="0" dirty="0" smtClean="0">
                <a:solidFill>
                  <a:srgbClr val="0070C0"/>
                </a:solidFill>
              </a:rPr>
              <a:t>What are we worried about?  </a:t>
            </a:r>
          </a:p>
          <a:p>
            <a:pPr marL="0" indent="0" fontAlgn="auto">
              <a:spcBef>
                <a:spcPts val="0"/>
              </a:spcBef>
              <a:spcAft>
                <a:spcPts val="0"/>
              </a:spcAft>
              <a:buClr>
                <a:schemeClr val="accent3"/>
              </a:buClr>
              <a:buFont typeface="Wingdings 2"/>
              <a:buNone/>
              <a:defRPr/>
            </a:pPr>
            <a:r>
              <a:rPr lang="en-US" sz="2000" b="0" dirty="0" smtClean="0">
                <a:solidFill>
                  <a:srgbClr val="0070C0"/>
                </a:solidFill>
              </a:rPr>
              <a:t>	Harm Statements</a:t>
            </a:r>
          </a:p>
          <a:p>
            <a:pPr marL="0" indent="0" fontAlgn="auto">
              <a:spcBef>
                <a:spcPts val="0"/>
              </a:spcBef>
              <a:spcAft>
                <a:spcPts val="0"/>
              </a:spcAft>
              <a:buClr>
                <a:schemeClr val="accent3"/>
              </a:buClr>
              <a:buFont typeface="Wingdings 2"/>
              <a:buNone/>
              <a:defRPr/>
            </a:pPr>
            <a:r>
              <a:rPr lang="en-US" sz="2000" b="0" dirty="0" smtClean="0">
                <a:solidFill>
                  <a:srgbClr val="0070C0"/>
                </a:solidFill>
              </a:rPr>
              <a:t>	Danger Statements </a:t>
            </a:r>
          </a:p>
          <a:p>
            <a:pPr marL="0" indent="0" fontAlgn="auto">
              <a:spcBef>
                <a:spcPts val="0"/>
              </a:spcBef>
              <a:spcAft>
                <a:spcPts val="0"/>
              </a:spcAft>
              <a:buClr>
                <a:schemeClr val="accent3"/>
              </a:buClr>
              <a:buFont typeface="Wingdings 2"/>
              <a:buNone/>
              <a:defRPr/>
            </a:pPr>
            <a:r>
              <a:rPr lang="en-US" sz="2000" b="0" dirty="0" smtClean="0">
                <a:solidFill>
                  <a:srgbClr val="0070C0"/>
                </a:solidFill>
              </a:rPr>
              <a:t>	Complicating Factors </a:t>
            </a:r>
          </a:p>
          <a:p>
            <a:pPr marL="0" indent="0" fontAlgn="auto">
              <a:spcBef>
                <a:spcPts val="0"/>
              </a:spcBef>
              <a:spcAft>
                <a:spcPts val="0"/>
              </a:spcAft>
              <a:buClr>
                <a:schemeClr val="accent3"/>
              </a:buClr>
              <a:buFont typeface="Wingdings 2"/>
              <a:buNone/>
              <a:defRPr/>
            </a:pPr>
            <a:endParaRPr lang="en-US" sz="2000" b="0" dirty="0" smtClean="0">
              <a:solidFill>
                <a:srgbClr val="0070C0"/>
              </a:solidFill>
            </a:endParaRPr>
          </a:p>
          <a:p>
            <a:pPr marL="274320" indent="-274320" fontAlgn="auto">
              <a:spcBef>
                <a:spcPts val="0"/>
              </a:spcBef>
              <a:spcAft>
                <a:spcPts val="0"/>
              </a:spcAft>
              <a:buClr>
                <a:srgbClr val="0070C0"/>
              </a:buClr>
              <a:buFont typeface="Arial" pitchFamily="34" charset="0"/>
              <a:buChar char="•"/>
              <a:defRPr/>
            </a:pPr>
            <a:r>
              <a:rPr lang="en-US" sz="2000" b="0" dirty="0" smtClean="0">
                <a:solidFill>
                  <a:srgbClr val="0070C0"/>
                </a:solidFill>
              </a:rPr>
              <a:t>What is working well (existing strength and safety)?</a:t>
            </a:r>
          </a:p>
          <a:p>
            <a:pPr marL="0" indent="0" fontAlgn="auto">
              <a:spcBef>
                <a:spcPts val="0"/>
              </a:spcBef>
              <a:spcAft>
                <a:spcPts val="0"/>
              </a:spcAft>
              <a:buClr>
                <a:srgbClr val="0070C0"/>
              </a:buClr>
              <a:buNone/>
              <a:defRPr/>
            </a:pPr>
            <a:endParaRPr lang="en-US" sz="2000" b="0" dirty="0" smtClean="0">
              <a:solidFill>
                <a:srgbClr val="0070C0"/>
              </a:solidFill>
            </a:endParaRPr>
          </a:p>
          <a:p>
            <a:pPr marL="274320" indent="-274320" fontAlgn="auto">
              <a:spcBef>
                <a:spcPts val="0"/>
              </a:spcBef>
              <a:spcAft>
                <a:spcPts val="0"/>
              </a:spcAft>
              <a:buClr>
                <a:srgbClr val="0070C0"/>
              </a:buClr>
              <a:buFont typeface="Arial" pitchFamily="34" charset="0"/>
              <a:buChar char="•"/>
              <a:defRPr/>
            </a:pPr>
            <a:r>
              <a:rPr lang="en-US" sz="2000" b="0" dirty="0" smtClean="0">
                <a:solidFill>
                  <a:srgbClr val="0070C0"/>
                </a:solidFill>
              </a:rPr>
              <a:t>What needs to happen (future safety/ next steps)?</a:t>
            </a:r>
          </a:p>
          <a:p>
            <a:pPr marL="0" indent="0" fontAlgn="auto">
              <a:spcBef>
                <a:spcPts val="0"/>
              </a:spcBef>
              <a:spcAft>
                <a:spcPts val="0"/>
              </a:spcAft>
              <a:buClr>
                <a:srgbClr val="0070C0"/>
              </a:buClr>
              <a:buFont typeface="Arial" charset="0"/>
              <a:buNone/>
              <a:defRPr/>
            </a:pPr>
            <a:endParaRPr lang="en-US" sz="2000" b="0" dirty="0" smtClean="0">
              <a:solidFill>
                <a:srgbClr val="0070C0"/>
              </a:solidFill>
            </a:endParaRPr>
          </a:p>
          <a:p>
            <a:pPr marL="274320" indent="-274320" fontAlgn="auto">
              <a:spcBef>
                <a:spcPts val="0"/>
              </a:spcBef>
              <a:spcAft>
                <a:spcPts val="0"/>
              </a:spcAft>
              <a:buClr>
                <a:srgbClr val="0070C0"/>
              </a:buClr>
              <a:buFont typeface="Arial" pitchFamily="34" charset="0"/>
              <a:buChar char="•"/>
              <a:defRPr/>
            </a:pPr>
            <a:r>
              <a:rPr lang="en-US" sz="2000" b="0" dirty="0" smtClean="0">
                <a:solidFill>
                  <a:srgbClr val="0070C0"/>
                </a:solidFill>
              </a:rPr>
              <a:t>Where are we on a scale of 0 to 10?  </a:t>
            </a:r>
          </a:p>
          <a:p>
            <a:pPr marL="0" lvl="1" indent="0" fontAlgn="auto">
              <a:spcAft>
                <a:spcPts val="0"/>
              </a:spcAft>
              <a:buClr>
                <a:srgbClr val="0070C0"/>
              </a:buClr>
              <a:buFont typeface="Wingdings 2"/>
              <a:buNone/>
              <a:defRPr/>
            </a:pPr>
            <a:endParaRPr lang="en-US" dirty="0" smtClean="0">
              <a:solidFill>
                <a:srgbClr val="0070C0"/>
              </a:solidFill>
            </a:endParaRPr>
          </a:p>
          <a:p>
            <a:pPr marL="0" lvl="1" indent="0" fontAlgn="auto">
              <a:spcAft>
                <a:spcPts val="0"/>
              </a:spcAft>
              <a:buClr>
                <a:srgbClr val="0070C0"/>
              </a:buClr>
              <a:buFont typeface="Wingdings 2"/>
              <a:buNone/>
              <a:defRPr/>
            </a:pPr>
            <a:r>
              <a:rPr lang="en-US" dirty="0" smtClean="0">
                <a:solidFill>
                  <a:srgbClr val="0070C0"/>
                </a:solidFill>
              </a:rPr>
              <a:t>10 means there is enough safety to close the case and 0 	means it is certain the child will be abused</a:t>
            </a:r>
          </a:p>
          <a:p>
            <a:pPr marL="0" indent="0" fontAlgn="auto">
              <a:spcAft>
                <a:spcPts val="0"/>
              </a:spcAft>
              <a:buClr>
                <a:schemeClr val="accent3"/>
              </a:buClr>
              <a:buFont typeface="Wingdings 2"/>
              <a:buNone/>
              <a:defRPr/>
            </a:pPr>
            <a:r>
              <a:rPr lang="en-US" sz="2000" b="0" dirty="0" smtClean="0">
                <a:solidFill>
                  <a:srgbClr val="0070C0"/>
                </a:solidFill>
              </a:rPr>
              <a:t>  0-</a:t>
            </a:r>
            <a:r>
              <a:rPr lang="en-US" sz="2000" dirty="0" smtClean="0">
                <a:solidFill>
                  <a:srgbClr val="0070C0"/>
                </a:solidFill>
              </a:rPr>
              <a:t>--------------------------------------------------------------------</a:t>
            </a:r>
            <a:r>
              <a:rPr lang="en-US" sz="2000" b="0" dirty="0" smtClean="0">
                <a:solidFill>
                  <a:srgbClr val="0070C0"/>
                </a:solidFill>
              </a:rPr>
              <a:t>10</a:t>
            </a:r>
          </a:p>
          <a:p>
            <a:pPr marL="0" indent="0" fontAlgn="auto">
              <a:spcAft>
                <a:spcPts val="0"/>
              </a:spcAft>
              <a:buClr>
                <a:schemeClr val="accent3"/>
              </a:buClr>
              <a:buFont typeface="Wingdings 2"/>
              <a:buNone/>
              <a:defRPr/>
            </a:pPr>
            <a:r>
              <a:rPr lang="en-US" sz="2000" b="0" dirty="0" smtClean="0">
                <a:solidFill>
                  <a:srgbClr val="0070C0"/>
                </a:solidFill>
              </a:rPr>
              <a:t> Danger Statement         </a:t>
            </a:r>
            <a:r>
              <a:rPr lang="en-US" sz="2000" b="0" dirty="0">
                <a:solidFill>
                  <a:srgbClr val="0070C0"/>
                </a:solidFill>
              </a:rPr>
              <a:t> </a:t>
            </a:r>
            <a:r>
              <a:rPr lang="en-US" sz="2000" b="0" dirty="0" smtClean="0">
                <a:solidFill>
                  <a:srgbClr val="0070C0"/>
                </a:solidFill>
              </a:rPr>
              <a:t>                               Safety Goal</a:t>
            </a:r>
          </a:p>
          <a:p>
            <a:pPr marL="0" indent="0">
              <a:buFont typeface="Arial" charset="0"/>
              <a:buNone/>
              <a:defRPr/>
            </a:pPr>
            <a:endParaRPr lang="en-US" sz="2000" b="0" dirty="0">
              <a:solidFill>
                <a:schemeClr val="tx1"/>
              </a:solidFill>
              <a:latin typeface="Gill Sans MT"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1676400" y="274639"/>
            <a:ext cx="7467600" cy="868361"/>
          </a:xfrm>
        </p:spPr>
        <p:txBody>
          <a:bodyPr>
            <a:normAutofit fontScale="90000"/>
          </a:bodyPr>
          <a:lstStyle/>
          <a:p>
            <a:pPr eaLnBrk="1" hangingPunct="1">
              <a:spcAft>
                <a:spcPts val="600"/>
              </a:spcAft>
              <a:defRPr/>
            </a:pPr>
            <a:r>
              <a:rPr lang="en-US" altLang="en-US" dirty="0"/>
              <a:t>Signs of Safety</a:t>
            </a:r>
            <a:r>
              <a:rPr lang="en-US" altLang="en-US" dirty="0">
                <a:solidFill>
                  <a:srgbClr val="002060"/>
                </a:solidFill>
                <a:latin typeface="Arial" charset="0"/>
                <a:cs typeface="Arial" charset="0"/>
              </a:rPr>
              <a:t/>
            </a:r>
            <a:br>
              <a:rPr lang="en-US" altLang="en-US" dirty="0">
                <a:solidFill>
                  <a:srgbClr val="002060"/>
                </a:solidFill>
                <a:latin typeface="Arial" charset="0"/>
                <a:cs typeface="Arial" charset="0"/>
              </a:rPr>
            </a:br>
            <a:r>
              <a:rPr lang="en-US" altLang="en-US" sz="2800" b="0" i="1" dirty="0" smtClean="0">
                <a:latin typeface="Arial" charset="0"/>
                <a:cs typeface="Arial" charset="0"/>
              </a:rPr>
              <a:t> </a:t>
            </a:r>
            <a:endParaRPr lang="en-US" altLang="en-US" sz="2200" b="0" i="1"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E10B05CE-9C05-4B1D-8F3A-656647C96C9F}" type="slidenum">
              <a:rPr lang="en-US" smtClean="0"/>
              <a:pPr>
                <a:defRPr/>
              </a:pPr>
              <a:t>6</a:t>
            </a:fld>
            <a:endParaRPr lang="en-US"/>
          </a:p>
        </p:txBody>
      </p:sp>
      <p:pic>
        <p:nvPicPr>
          <p:cNvPr id="39940"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a:xfrm>
            <a:off x="1600202" y="1456765"/>
            <a:ext cx="7426325" cy="3724835"/>
          </a:xfrm>
        </p:spPr>
      </p:pic>
      <p:sp>
        <p:nvSpPr>
          <p:cNvPr id="7" name="TextBox 6"/>
          <p:cNvSpPr txBox="1"/>
          <p:nvPr/>
        </p:nvSpPr>
        <p:spPr>
          <a:xfrm>
            <a:off x="1600200" y="5334000"/>
            <a:ext cx="7391400" cy="923330"/>
          </a:xfrm>
          <a:prstGeom prst="rect">
            <a:avLst/>
          </a:prstGeom>
          <a:solidFill>
            <a:srgbClr val="00B050"/>
          </a:solidFill>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dirty="0">
                <a:solidFill>
                  <a:srgbClr val="FFFFFF"/>
                </a:solidFill>
              </a:rPr>
              <a:t>How worried are we? </a:t>
            </a:r>
          </a:p>
          <a:p>
            <a:pPr algn="ctr">
              <a:defRPr/>
            </a:pPr>
            <a:r>
              <a:rPr lang="en-US" dirty="0">
                <a:solidFill>
                  <a:srgbClr val="FFFFFF"/>
                </a:solidFill>
              </a:rPr>
              <a:t>A judgment about risk using the Safety Scale</a:t>
            </a:r>
          </a:p>
          <a:p>
            <a:pPr algn="ctr">
              <a:defRPr/>
            </a:pPr>
            <a:r>
              <a:rPr lang="en-US" dirty="0">
                <a:solidFill>
                  <a:srgbClr val="FFFFFF"/>
                </a:solidFill>
                <a:latin typeface="Times New Roman" pitchFamily="18" charset="0"/>
              </a:rPr>
              <a:t>0------------------------------------------------------------------------------------------10</a:t>
            </a:r>
          </a:p>
        </p:txBody>
      </p:sp>
      <p:sp>
        <p:nvSpPr>
          <p:cNvPr id="39942" name="Content Placeholder 4"/>
          <p:cNvSpPr txBox="1">
            <a:spLocks/>
          </p:cNvSpPr>
          <p:nvPr/>
        </p:nvSpPr>
        <p:spPr bwMode="auto">
          <a:xfrm>
            <a:off x="1600200" y="923365"/>
            <a:ext cx="72390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2400" b="1">
                <a:solidFill>
                  <a:srgbClr val="005072"/>
                </a:solidFill>
                <a:latin typeface="Arial" charset="0"/>
                <a:cs typeface="Arial" charset="0"/>
              </a:defRPr>
            </a:lvl1pPr>
            <a:lvl2pPr marL="742950" indent="-285750" eaLnBrk="0" hangingPunct="0">
              <a:spcBef>
                <a:spcPct val="20000"/>
              </a:spcBef>
              <a:buFont typeface="Arial" charset="0"/>
              <a:buChar char="–"/>
              <a:defRPr sz="2000">
                <a:solidFill>
                  <a:srgbClr val="0081AB"/>
                </a:solidFill>
                <a:latin typeface="Arial" charset="0"/>
                <a:cs typeface="Arial" charset="0"/>
              </a:defRPr>
            </a:lvl2pPr>
            <a:lvl3pPr marL="1143000" indent="-228600" eaLnBrk="0" hangingPunct="0">
              <a:spcBef>
                <a:spcPct val="20000"/>
              </a:spcBef>
              <a:buFont typeface="Arial" charset="0"/>
              <a:buChar char="•"/>
              <a:defRPr>
                <a:solidFill>
                  <a:srgbClr val="0081AB"/>
                </a:solidFill>
                <a:latin typeface="Arial" charset="0"/>
                <a:cs typeface="Arial" charset="0"/>
              </a:defRPr>
            </a:lvl3pPr>
            <a:lvl4pPr marL="1600200" indent="-228600" eaLnBrk="0" hangingPunct="0">
              <a:spcBef>
                <a:spcPct val="20000"/>
              </a:spcBef>
              <a:buFont typeface="Arial" charset="0"/>
              <a:buChar char="–"/>
              <a:defRPr>
                <a:solidFill>
                  <a:srgbClr val="0081AB"/>
                </a:solidFill>
                <a:latin typeface="Arial" charset="0"/>
                <a:cs typeface="Arial" charset="0"/>
              </a:defRPr>
            </a:lvl4pPr>
            <a:lvl5pPr marL="2057400" indent="-228600" eaLnBrk="0" hangingPunct="0">
              <a:spcBef>
                <a:spcPct val="20000"/>
              </a:spcBef>
              <a:buFont typeface="Arial" charset="0"/>
              <a:buChar char="»"/>
              <a:defRPr>
                <a:solidFill>
                  <a:srgbClr val="0081AB"/>
                </a:solidFill>
                <a:latin typeface="Arial" charset="0"/>
                <a:cs typeface="Arial" charset="0"/>
              </a:defRPr>
            </a:lvl5pPr>
            <a:lvl6pPr marL="2514600" indent="-228600" eaLnBrk="0" fontAlgn="base" hangingPunct="0">
              <a:spcBef>
                <a:spcPct val="20000"/>
              </a:spcBef>
              <a:spcAft>
                <a:spcPct val="0"/>
              </a:spcAft>
              <a:buFont typeface="Arial" charset="0"/>
              <a:buChar char="»"/>
              <a:defRPr>
                <a:solidFill>
                  <a:srgbClr val="0081AB"/>
                </a:solidFill>
                <a:latin typeface="Arial" charset="0"/>
                <a:cs typeface="Arial" charset="0"/>
              </a:defRPr>
            </a:lvl6pPr>
            <a:lvl7pPr marL="2971800" indent="-228600" eaLnBrk="0" fontAlgn="base" hangingPunct="0">
              <a:spcBef>
                <a:spcPct val="20000"/>
              </a:spcBef>
              <a:spcAft>
                <a:spcPct val="0"/>
              </a:spcAft>
              <a:buFont typeface="Arial" charset="0"/>
              <a:buChar char="»"/>
              <a:defRPr>
                <a:solidFill>
                  <a:srgbClr val="0081AB"/>
                </a:solidFill>
                <a:latin typeface="Arial" charset="0"/>
                <a:cs typeface="Arial" charset="0"/>
              </a:defRPr>
            </a:lvl7pPr>
            <a:lvl8pPr marL="3429000" indent="-228600" eaLnBrk="0" fontAlgn="base" hangingPunct="0">
              <a:spcBef>
                <a:spcPct val="20000"/>
              </a:spcBef>
              <a:spcAft>
                <a:spcPct val="0"/>
              </a:spcAft>
              <a:buFont typeface="Arial" charset="0"/>
              <a:buChar char="»"/>
              <a:defRPr>
                <a:solidFill>
                  <a:srgbClr val="0081AB"/>
                </a:solidFill>
                <a:latin typeface="Arial" charset="0"/>
                <a:cs typeface="Arial" charset="0"/>
              </a:defRPr>
            </a:lvl8pPr>
            <a:lvl9pPr marL="3886200" indent="-228600" eaLnBrk="0" fontAlgn="base" hangingPunct="0">
              <a:spcBef>
                <a:spcPct val="20000"/>
              </a:spcBef>
              <a:spcAft>
                <a:spcPct val="0"/>
              </a:spcAft>
              <a:buFont typeface="Arial" charset="0"/>
              <a:buChar char="»"/>
              <a:defRPr>
                <a:solidFill>
                  <a:srgbClr val="0081AB"/>
                </a:solidFill>
                <a:latin typeface="Arial" charset="0"/>
                <a:cs typeface="Arial" charset="0"/>
              </a:defRPr>
            </a:lvl9pPr>
          </a:lstStyle>
          <a:p>
            <a:pPr eaLnBrk="1" hangingPunct="1">
              <a:buFont typeface="Arial" charset="0"/>
              <a:buNone/>
            </a:pPr>
            <a:r>
              <a:rPr lang="en-US" altLang="en-US" dirty="0">
                <a:solidFill>
                  <a:srgbClr val="0070C0"/>
                </a:solidFill>
              </a:rPr>
              <a:t>Mapping is Critical Thinking</a:t>
            </a:r>
          </a:p>
        </p:txBody>
      </p:sp>
    </p:spTree>
    <p:extLst>
      <p:ext uri="{BB962C8B-B14F-4D97-AF65-F5344CB8AC3E}">
        <p14:creationId xmlns="" xmlns:p14="http://schemas.microsoft.com/office/powerpoint/2010/main" val="2931008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1676400" y="274638"/>
            <a:ext cx="7467600" cy="487362"/>
          </a:xfrm>
        </p:spPr>
        <p:txBody>
          <a:bodyPr>
            <a:normAutofit fontScale="90000"/>
          </a:bodyPr>
          <a:lstStyle/>
          <a:p>
            <a:pPr eaLnBrk="1" hangingPunct="1">
              <a:spcAft>
                <a:spcPts val="600"/>
              </a:spcAft>
              <a:defRPr/>
            </a:pPr>
            <a:r>
              <a:rPr lang="en-US" altLang="en-US" sz="2800" b="0" i="1" dirty="0" smtClean="0">
                <a:latin typeface="Arial" charset="0"/>
                <a:cs typeface="Arial" charset="0"/>
              </a:rPr>
              <a:t>   </a:t>
            </a:r>
            <a:endParaRPr lang="en-US" altLang="en-US" sz="2200" b="0" i="1" dirty="0" smtClean="0">
              <a:latin typeface="Arial" charset="0"/>
              <a:cs typeface="Arial" charset="0"/>
            </a:endParaRPr>
          </a:p>
        </p:txBody>
      </p:sp>
      <p:sp>
        <p:nvSpPr>
          <p:cNvPr id="40963" name="Content Placeholder 4"/>
          <p:cNvSpPr>
            <a:spLocks noGrp="1"/>
          </p:cNvSpPr>
          <p:nvPr>
            <p:ph idx="1"/>
          </p:nvPr>
        </p:nvSpPr>
        <p:spPr>
          <a:xfrm>
            <a:off x="1600200" y="228600"/>
            <a:ext cx="7315200" cy="762000"/>
          </a:xfrm>
        </p:spPr>
        <p:txBody>
          <a:bodyPr/>
          <a:lstStyle/>
          <a:p>
            <a:pPr marL="0" indent="0" eaLnBrk="1" hangingPunct="1">
              <a:buFont typeface="Arial" charset="0"/>
              <a:buNone/>
            </a:pPr>
            <a:r>
              <a:rPr lang="en-US" altLang="en-US" sz="3200" dirty="0" smtClean="0">
                <a:latin typeface="Arial" charset="0"/>
                <a:cs typeface="Arial" charset="0"/>
              </a:rPr>
              <a:t>Involving Children in Signs of Safety </a:t>
            </a:r>
          </a:p>
        </p:txBody>
      </p:sp>
      <p:sp>
        <p:nvSpPr>
          <p:cNvPr id="4" name="Slide Number Placeholder 3"/>
          <p:cNvSpPr>
            <a:spLocks noGrp="1"/>
          </p:cNvSpPr>
          <p:nvPr>
            <p:ph type="sldNum" sz="quarter" idx="12"/>
          </p:nvPr>
        </p:nvSpPr>
        <p:spPr/>
        <p:txBody>
          <a:bodyPr/>
          <a:lstStyle/>
          <a:p>
            <a:pPr>
              <a:defRPr/>
            </a:pPr>
            <a:fld id="{E0B4C1FA-FA73-4C80-9E44-5EF41F42AF1B}" type="slidenum">
              <a:rPr lang="en-US" smtClean="0"/>
              <a:pPr>
                <a:defRPr/>
              </a:pPr>
              <a:t>7</a:t>
            </a:fld>
            <a:endParaRPr lang="en-US"/>
          </a:p>
        </p:txBody>
      </p:sp>
      <p:sp>
        <p:nvSpPr>
          <p:cNvPr id="40965" name="Content Placeholder 4"/>
          <p:cNvSpPr txBox="1">
            <a:spLocks/>
          </p:cNvSpPr>
          <p:nvPr/>
        </p:nvSpPr>
        <p:spPr bwMode="auto">
          <a:xfrm>
            <a:off x="1461247" y="1219200"/>
            <a:ext cx="7391400" cy="426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2400" b="1">
                <a:solidFill>
                  <a:srgbClr val="005072"/>
                </a:solidFill>
                <a:latin typeface="Arial" charset="0"/>
                <a:cs typeface="Arial" charset="0"/>
              </a:defRPr>
            </a:lvl1pPr>
            <a:lvl2pPr marL="742950" indent="-285750" eaLnBrk="0" hangingPunct="0">
              <a:spcBef>
                <a:spcPct val="20000"/>
              </a:spcBef>
              <a:buFont typeface="Arial" charset="0"/>
              <a:buChar char="–"/>
              <a:defRPr sz="2000">
                <a:solidFill>
                  <a:srgbClr val="0081AB"/>
                </a:solidFill>
                <a:latin typeface="Arial" charset="0"/>
                <a:cs typeface="Arial" charset="0"/>
              </a:defRPr>
            </a:lvl2pPr>
            <a:lvl3pPr marL="1143000" indent="-228600" eaLnBrk="0" hangingPunct="0">
              <a:spcBef>
                <a:spcPct val="20000"/>
              </a:spcBef>
              <a:buFont typeface="Arial" charset="0"/>
              <a:buChar char="•"/>
              <a:defRPr>
                <a:solidFill>
                  <a:srgbClr val="0081AB"/>
                </a:solidFill>
                <a:latin typeface="Arial" charset="0"/>
                <a:cs typeface="Arial" charset="0"/>
              </a:defRPr>
            </a:lvl3pPr>
            <a:lvl4pPr marL="1600200" indent="-228600" eaLnBrk="0" hangingPunct="0">
              <a:spcBef>
                <a:spcPct val="20000"/>
              </a:spcBef>
              <a:buFont typeface="Arial" charset="0"/>
              <a:buChar char="–"/>
              <a:defRPr>
                <a:solidFill>
                  <a:srgbClr val="0081AB"/>
                </a:solidFill>
                <a:latin typeface="Arial" charset="0"/>
                <a:cs typeface="Arial" charset="0"/>
              </a:defRPr>
            </a:lvl4pPr>
            <a:lvl5pPr marL="2057400" indent="-228600" eaLnBrk="0" hangingPunct="0">
              <a:spcBef>
                <a:spcPct val="20000"/>
              </a:spcBef>
              <a:buFont typeface="Arial" charset="0"/>
              <a:buChar char="»"/>
              <a:defRPr>
                <a:solidFill>
                  <a:srgbClr val="0081AB"/>
                </a:solidFill>
                <a:latin typeface="Arial" charset="0"/>
                <a:cs typeface="Arial" charset="0"/>
              </a:defRPr>
            </a:lvl5pPr>
            <a:lvl6pPr marL="2514600" indent="-228600" eaLnBrk="0" fontAlgn="base" hangingPunct="0">
              <a:spcBef>
                <a:spcPct val="20000"/>
              </a:spcBef>
              <a:spcAft>
                <a:spcPct val="0"/>
              </a:spcAft>
              <a:buFont typeface="Arial" charset="0"/>
              <a:buChar char="»"/>
              <a:defRPr>
                <a:solidFill>
                  <a:srgbClr val="0081AB"/>
                </a:solidFill>
                <a:latin typeface="Arial" charset="0"/>
                <a:cs typeface="Arial" charset="0"/>
              </a:defRPr>
            </a:lvl6pPr>
            <a:lvl7pPr marL="2971800" indent="-228600" eaLnBrk="0" fontAlgn="base" hangingPunct="0">
              <a:spcBef>
                <a:spcPct val="20000"/>
              </a:spcBef>
              <a:spcAft>
                <a:spcPct val="0"/>
              </a:spcAft>
              <a:buFont typeface="Arial" charset="0"/>
              <a:buChar char="»"/>
              <a:defRPr>
                <a:solidFill>
                  <a:srgbClr val="0081AB"/>
                </a:solidFill>
                <a:latin typeface="Arial" charset="0"/>
                <a:cs typeface="Arial" charset="0"/>
              </a:defRPr>
            </a:lvl7pPr>
            <a:lvl8pPr marL="3429000" indent="-228600" eaLnBrk="0" fontAlgn="base" hangingPunct="0">
              <a:spcBef>
                <a:spcPct val="20000"/>
              </a:spcBef>
              <a:spcAft>
                <a:spcPct val="0"/>
              </a:spcAft>
              <a:buFont typeface="Arial" charset="0"/>
              <a:buChar char="»"/>
              <a:defRPr>
                <a:solidFill>
                  <a:srgbClr val="0081AB"/>
                </a:solidFill>
                <a:latin typeface="Arial" charset="0"/>
                <a:cs typeface="Arial" charset="0"/>
              </a:defRPr>
            </a:lvl8pPr>
            <a:lvl9pPr marL="3886200" indent="-228600" eaLnBrk="0" fontAlgn="base" hangingPunct="0">
              <a:spcBef>
                <a:spcPct val="20000"/>
              </a:spcBef>
              <a:spcAft>
                <a:spcPct val="0"/>
              </a:spcAft>
              <a:buFont typeface="Arial" charset="0"/>
              <a:buChar char="»"/>
              <a:defRPr>
                <a:solidFill>
                  <a:srgbClr val="0081AB"/>
                </a:solidFill>
                <a:latin typeface="Arial" charset="0"/>
                <a:cs typeface="Arial" charset="0"/>
              </a:defRPr>
            </a:lvl9pPr>
          </a:lstStyle>
          <a:p>
            <a:pPr marL="504825" indent="-330200"/>
            <a:r>
              <a:rPr lang="en-US" altLang="en-US" b="0" dirty="0" smtClean="0">
                <a:solidFill>
                  <a:srgbClr val="0070C0"/>
                </a:solidFill>
                <a:latin typeface="Arial" panose="020B0604020202020204" pitchFamily="34" charset="0"/>
                <a:cs typeface="Arial" panose="020B0604020202020204" pitchFamily="34" charset="0"/>
              </a:rPr>
              <a:t>Children </a:t>
            </a:r>
            <a:r>
              <a:rPr lang="en-US" altLang="en-US" b="0" dirty="0">
                <a:solidFill>
                  <a:srgbClr val="0070C0"/>
                </a:solidFill>
                <a:latin typeface="Arial" panose="020B0604020202020204" pitchFamily="34" charset="0"/>
                <a:cs typeface="Arial" panose="020B0604020202020204" pitchFamily="34" charset="0"/>
              </a:rPr>
              <a:t>involved in child intervention have reported they feel like “pawns in big people’s games” and they have little say or contribution in what happens to them</a:t>
            </a:r>
            <a:r>
              <a:rPr lang="en-US" altLang="en-US" b="0" dirty="0" smtClean="0">
                <a:solidFill>
                  <a:srgbClr val="0070C0"/>
                </a:solidFill>
                <a:latin typeface="Arial" panose="020B0604020202020204" pitchFamily="34" charset="0"/>
                <a:cs typeface="Arial" panose="020B0604020202020204" pitchFamily="34" charset="0"/>
              </a:rPr>
              <a:t>.</a:t>
            </a:r>
          </a:p>
          <a:p>
            <a:pPr marL="504825" indent="-330200"/>
            <a:endParaRPr lang="en-US" altLang="en-US" b="0" dirty="0" smtClean="0">
              <a:solidFill>
                <a:srgbClr val="0070C0"/>
              </a:solidFill>
              <a:latin typeface="Arial" panose="020B0604020202020204" pitchFamily="34" charset="0"/>
              <a:cs typeface="Arial" panose="020B0604020202020204" pitchFamily="34" charset="0"/>
            </a:endParaRPr>
          </a:p>
          <a:p>
            <a:pPr marL="174625" indent="0">
              <a:buNone/>
            </a:pPr>
            <a:r>
              <a:rPr lang="en-US" u="sng" dirty="0">
                <a:hlinkClick r:id="rId3"/>
              </a:rPr>
              <a:t>http://www.youtube.com/watch?v=tkxvlq25Kqw</a:t>
            </a:r>
            <a:endParaRPr lang="en-US" dirty="0"/>
          </a:p>
          <a:p>
            <a:pPr marL="504825" indent="-330200">
              <a:buNone/>
            </a:pPr>
            <a:endParaRPr lang="en-US" altLang="en-US" sz="1200" b="0" dirty="0">
              <a:solidFill>
                <a:srgbClr val="0070C0"/>
              </a:solidFill>
              <a:latin typeface="Arial" panose="020B0604020202020204" pitchFamily="34" charset="0"/>
              <a:cs typeface="Arial" panose="020B0604020202020204" pitchFamily="34" charset="0"/>
            </a:endParaRPr>
          </a:p>
          <a:p>
            <a:pPr marL="504825" indent="-330200"/>
            <a:r>
              <a:rPr lang="en-US" altLang="en-US" b="0" dirty="0" smtClean="0">
                <a:solidFill>
                  <a:srgbClr val="0070C0"/>
                </a:solidFill>
                <a:latin typeface="Arial" panose="020B0604020202020204" pitchFamily="34" charset="0"/>
                <a:cs typeface="Arial" panose="020B0604020202020204" pitchFamily="34" charset="0"/>
              </a:rPr>
              <a:t>Primary </a:t>
            </a:r>
            <a:r>
              <a:rPr lang="en-US" altLang="en-US" b="0" dirty="0">
                <a:solidFill>
                  <a:srgbClr val="0070C0"/>
                </a:solidFill>
                <a:latin typeface="Arial" panose="020B0604020202020204" pitchFamily="34" charset="0"/>
                <a:cs typeface="Arial" panose="020B0604020202020204" pitchFamily="34" charset="0"/>
              </a:rPr>
              <a:t>reason is lack of straight forward tools and practical guidance</a:t>
            </a:r>
            <a:r>
              <a:rPr lang="en-US" altLang="en-US" b="0" dirty="0" smtClean="0">
                <a:solidFill>
                  <a:srgbClr val="0070C0"/>
                </a:solidFill>
                <a:latin typeface="Arial" panose="020B0604020202020204" pitchFamily="34" charset="0"/>
                <a:cs typeface="Arial" panose="020B0604020202020204" pitchFamily="34" charset="0"/>
              </a:rPr>
              <a:t>.</a:t>
            </a:r>
          </a:p>
          <a:p>
            <a:pPr marL="504825" indent="-330200"/>
            <a:endParaRPr lang="en-US" altLang="en-US" sz="1200" b="0" dirty="0">
              <a:solidFill>
                <a:srgbClr val="0070C0"/>
              </a:solidFill>
              <a:latin typeface="Arial" panose="020B0604020202020204" pitchFamily="34" charset="0"/>
              <a:cs typeface="Arial" panose="020B0604020202020204" pitchFamily="34" charset="0"/>
            </a:endParaRPr>
          </a:p>
          <a:p>
            <a:pPr marL="504825" indent="-330200" eaLnBrk="1" hangingPunct="1"/>
            <a:r>
              <a:rPr lang="en-US" altLang="en-US" b="0" dirty="0" err="1" smtClean="0">
                <a:solidFill>
                  <a:srgbClr val="0070C0"/>
                </a:solidFill>
                <a:latin typeface="Arial" panose="020B0604020202020204" pitchFamily="34" charset="0"/>
                <a:cs typeface="Arial" panose="020B0604020202020204" pitchFamily="34" charset="0"/>
              </a:rPr>
              <a:t>SoS</a:t>
            </a:r>
            <a:r>
              <a:rPr lang="en-US" altLang="en-US" b="0" dirty="0" smtClean="0">
                <a:solidFill>
                  <a:srgbClr val="0070C0"/>
                </a:solidFill>
                <a:latin typeface="Arial" panose="020B0604020202020204" pitchFamily="34" charset="0"/>
                <a:cs typeface="Arial" panose="020B0604020202020204" pitchFamily="34" charset="0"/>
              </a:rPr>
              <a:t> </a:t>
            </a:r>
            <a:r>
              <a:rPr lang="en-US" altLang="en-US" b="0" dirty="0">
                <a:solidFill>
                  <a:srgbClr val="0070C0"/>
                </a:solidFill>
                <a:latin typeface="Arial" panose="020B0604020202020204" pitchFamily="34" charset="0"/>
                <a:cs typeface="Arial" panose="020B0604020202020204" pitchFamily="34" charset="0"/>
              </a:rPr>
              <a:t>uses straight forward tools to work with children: Three Houses, Wizards and Fairies, Safety House, Words and Pictures, etc.</a:t>
            </a:r>
          </a:p>
          <a:p>
            <a:pPr eaLnBrk="1" hangingPunct="1"/>
            <a:endParaRPr lang="en-US" altLang="en-US" b="0" dirty="0">
              <a:solidFill>
                <a:srgbClr val="000000"/>
              </a:solidFill>
              <a:latin typeface="Gill Sans MT" pitchFamily="34" charset="0"/>
            </a:endParaRPr>
          </a:p>
        </p:txBody>
      </p:sp>
    </p:spTree>
    <p:extLst>
      <p:ext uri="{BB962C8B-B14F-4D97-AF65-F5344CB8AC3E}">
        <p14:creationId xmlns="" xmlns:p14="http://schemas.microsoft.com/office/powerpoint/2010/main" val="245964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0092B8D-DB7A-4435-A43B-7C5823853237}" type="slidenum">
              <a:rPr lang="en-US" smtClean="0"/>
              <a:pPr/>
              <a:t>8</a:t>
            </a:fld>
            <a:endParaRPr lang="en-US"/>
          </a:p>
        </p:txBody>
      </p:sp>
      <p:pic>
        <p:nvPicPr>
          <p:cNvPr id="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497106" y="381000"/>
            <a:ext cx="7543800" cy="594808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892897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7239000" cy="639762"/>
          </a:xfrm>
        </p:spPr>
        <p:txBody>
          <a:bodyPr>
            <a:noAutofit/>
          </a:bodyPr>
          <a:lstStyle/>
          <a:p>
            <a:r>
              <a:rPr lang="en-US" dirty="0" smtClean="0"/>
              <a:t>Marks’s three houses</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1566275" y="1143000"/>
            <a:ext cx="2625924" cy="3614174"/>
          </a:xfrm>
        </p:spPr>
      </p:pic>
      <p:pic>
        <p:nvPicPr>
          <p:cNvPr id="5" name="Picture 4"/>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4417742" y="3124200"/>
            <a:ext cx="2132402" cy="3096820"/>
          </a:xfrm>
          <a:prstGeom prst="rect">
            <a:avLst/>
          </a:prstGeom>
        </p:spPr>
      </p:pic>
      <p:pic>
        <p:nvPicPr>
          <p:cNvPr id="6" name="Picture 5"/>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6541179" y="590755"/>
            <a:ext cx="2374822" cy="3268570"/>
          </a:xfrm>
          <a:prstGeom prst="rect">
            <a:avLst/>
          </a:prstGeom>
        </p:spPr>
      </p:pic>
    </p:spTree>
    <p:extLst>
      <p:ext uri="{BB962C8B-B14F-4D97-AF65-F5344CB8AC3E}">
        <p14:creationId xmlns="" xmlns:p14="http://schemas.microsoft.com/office/powerpoint/2010/main" val="1630204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 and Divid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9190BDD53789546AA1E2F9934112004" ma:contentTypeVersion="3" ma:contentTypeDescription="Create a new document." ma:contentTypeScope="" ma:versionID="752e4a1ed2f127767d4ef0271e489298">
  <xsd:schema xmlns:xsd="http://www.w3.org/2001/XMLSchema" xmlns:p="http://schemas.microsoft.com/office/2006/metadata/properties" xmlns:ns1="http://schemas.microsoft.com/sharepoint/v3" targetNamespace="http://schemas.microsoft.com/office/2006/metadata/properties" ma:root="true" ma:fieldsID="1632d6b3f1ee7940332c8174cbbf079f"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F221566-43D1-41EF-9907-E620154E0FF4}">
  <ds:schemaRefs>
    <ds:schemaRef ds:uri="http://schemas.microsoft.com/sharepoint/v3/contenttype/forms"/>
  </ds:schemaRefs>
</ds:datastoreItem>
</file>

<file path=customXml/itemProps2.xml><?xml version="1.0" encoding="utf-8"?>
<ds:datastoreItem xmlns:ds="http://schemas.openxmlformats.org/officeDocument/2006/customXml" ds:itemID="{5933785F-6B20-441F-83E9-C8A62EBC6D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3FB9EF41-88B1-4119-9329-04CC0D49A622}">
  <ds:schemaRefs>
    <ds:schemaRef ds:uri="http://purl.org/dc/terms/"/>
    <ds:schemaRef ds:uri="http://schemas.openxmlformats.org/package/2006/metadata/core-properties"/>
    <ds:schemaRef ds:uri="http://schemas.microsoft.com/office/2006/documentManagement/types"/>
    <ds:schemaRef ds:uri="http://purl.org/dc/dcmitype/"/>
    <ds:schemaRef ds:uri="http://www.w3.org/XML/1998/namespace"/>
    <ds:schemaRef ds:uri="http://schemas.microsoft.com/sharepoint/v3"/>
    <ds:schemaRef ds:uri="http://purl.org/dc/elements/1.1/"/>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8249</TotalTime>
  <Words>1173</Words>
  <Application>Microsoft Office PowerPoint</Application>
  <PresentationFormat>On-screen Show (4:3)</PresentationFormat>
  <Paragraphs>110</Paragraphs>
  <Slides>18</Slides>
  <Notes>6</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Title slide</vt:lpstr>
      <vt:lpstr>Content and Divider slide</vt:lpstr>
      <vt:lpstr>Slide 1</vt:lpstr>
      <vt:lpstr> Signs of Safety      </vt:lpstr>
      <vt:lpstr>Three Core Principles of the SoS Approach </vt:lpstr>
      <vt:lpstr> Mapping </vt:lpstr>
      <vt:lpstr>Four Domains for Inquiry in Signs of Safety        </vt:lpstr>
      <vt:lpstr>Signs of Safety  </vt:lpstr>
      <vt:lpstr>   </vt:lpstr>
      <vt:lpstr>Slide 8</vt:lpstr>
      <vt:lpstr>Marks’s three houses</vt:lpstr>
      <vt:lpstr>Jack’s three houses</vt:lpstr>
      <vt:lpstr>Billy’s Three Houses</vt:lpstr>
      <vt:lpstr>Words and Pictures Explanation and Child Relevant Safety Plans </vt:lpstr>
      <vt:lpstr>Benefits of Words and Pictures for the Caregiver</vt:lpstr>
      <vt:lpstr>Safety Planning in Signs of Safety  </vt:lpstr>
      <vt:lpstr>You Might See Workers:</vt:lpstr>
      <vt:lpstr>What do these shifts mean to caregiver?</vt:lpstr>
      <vt:lpstr>What has worked well?</vt:lpstr>
      <vt:lpstr>      </vt:lpstr>
    </vt:vector>
  </TitlesOfParts>
  <Company>Government Of Alberta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james.stuart</dc:creator>
  <cp:lastModifiedBy>rbarraclough</cp:lastModifiedBy>
  <cp:revision>583</cp:revision>
  <cp:lastPrinted>2014-06-12T16:03:44Z</cp:lastPrinted>
  <dcterms:created xsi:type="dcterms:W3CDTF">2012-05-30T21:36:39Z</dcterms:created>
  <dcterms:modified xsi:type="dcterms:W3CDTF">2016-10-19T06:29:28Z</dcterms:modified>
</cp:coreProperties>
</file>