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3" r:id="rId3"/>
  </p:sldMasterIdLst>
  <p:notesMasterIdLst>
    <p:notesMasterId r:id="rId24"/>
  </p:notesMasterIdLst>
  <p:sldIdLst>
    <p:sldId id="405" r:id="rId4"/>
    <p:sldId id="387" r:id="rId5"/>
    <p:sldId id="388" r:id="rId6"/>
    <p:sldId id="389" r:id="rId7"/>
    <p:sldId id="390" r:id="rId8"/>
    <p:sldId id="392" r:id="rId9"/>
    <p:sldId id="391" r:id="rId10"/>
    <p:sldId id="393" r:id="rId11"/>
    <p:sldId id="394" r:id="rId12"/>
    <p:sldId id="395" r:id="rId13"/>
    <p:sldId id="396" r:id="rId14"/>
    <p:sldId id="400" r:id="rId15"/>
    <p:sldId id="398" r:id="rId16"/>
    <p:sldId id="399" r:id="rId17"/>
    <p:sldId id="342" r:id="rId18"/>
    <p:sldId id="401" r:id="rId19"/>
    <p:sldId id="402" r:id="rId20"/>
    <p:sldId id="404" r:id="rId21"/>
    <p:sldId id="265" r:id="rId22"/>
    <p:sldId id="25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3" d="100"/>
          <a:sy n="33" d="100"/>
        </p:scale>
        <p:origin x="-4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026BB5-582A-47C4-8B7F-A0270DBCA1CD}" type="doc">
      <dgm:prSet loTypeId="urn:microsoft.com/office/officeart/2005/8/layout/cycle2" loCatId="cycle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940478BC-C477-453F-A45E-5F031B2F86A5}">
      <dgm:prSet phldrT="[Text]"/>
      <dgm:spPr/>
      <dgm:t>
        <a:bodyPr/>
        <a:lstStyle/>
        <a:p>
          <a:r>
            <a:rPr lang="en-CA" dirty="0" smtClean="0"/>
            <a:t>Child</a:t>
          </a:r>
          <a:endParaRPr lang="en-CA" dirty="0"/>
        </a:p>
      </dgm:t>
    </dgm:pt>
    <dgm:pt modelId="{CD88DFBB-44AC-43DE-B737-47F5DB310E4E}" type="parTrans" cxnId="{B37CB1C2-E184-4FB9-A485-20F853166CBB}">
      <dgm:prSet/>
      <dgm:spPr/>
      <dgm:t>
        <a:bodyPr/>
        <a:lstStyle/>
        <a:p>
          <a:endParaRPr lang="en-CA"/>
        </a:p>
      </dgm:t>
    </dgm:pt>
    <dgm:pt modelId="{52982157-5DC1-4475-9D10-850BFA34642B}" type="sibTrans" cxnId="{B37CB1C2-E184-4FB9-A485-20F853166CBB}">
      <dgm:prSet/>
      <dgm:spPr/>
      <dgm:t>
        <a:bodyPr/>
        <a:lstStyle/>
        <a:p>
          <a:endParaRPr lang="en-CA"/>
        </a:p>
      </dgm:t>
    </dgm:pt>
    <dgm:pt modelId="{9CBF48FF-3B24-4BE5-A30E-4104558B091E}">
      <dgm:prSet phldrT="[Text]"/>
      <dgm:spPr/>
      <dgm:t>
        <a:bodyPr/>
        <a:lstStyle/>
        <a:p>
          <a:r>
            <a:rPr lang="en-CA" dirty="0" smtClean="0"/>
            <a:t>Caregiver</a:t>
          </a:r>
          <a:endParaRPr lang="en-CA" dirty="0"/>
        </a:p>
      </dgm:t>
    </dgm:pt>
    <dgm:pt modelId="{C913863F-87FA-483D-88D5-50D463136C84}" type="parTrans" cxnId="{339D9760-50B6-4CC0-AC48-C99535829EFE}">
      <dgm:prSet/>
      <dgm:spPr/>
      <dgm:t>
        <a:bodyPr/>
        <a:lstStyle/>
        <a:p>
          <a:endParaRPr lang="en-CA"/>
        </a:p>
      </dgm:t>
    </dgm:pt>
    <dgm:pt modelId="{6DC611C1-C812-4FD4-8C69-5E2C8A25C0AC}" type="sibTrans" cxnId="{339D9760-50B6-4CC0-AC48-C99535829EFE}">
      <dgm:prSet/>
      <dgm:spPr/>
      <dgm:t>
        <a:bodyPr/>
        <a:lstStyle/>
        <a:p>
          <a:endParaRPr lang="en-CA"/>
        </a:p>
      </dgm:t>
    </dgm:pt>
    <dgm:pt modelId="{99D6FB64-4E13-4EA7-B619-9C555091EA44}">
      <dgm:prSet phldrT="[Text]"/>
      <dgm:spPr/>
      <dgm:t>
        <a:bodyPr/>
        <a:lstStyle/>
        <a:p>
          <a:r>
            <a:rPr lang="en-CA" dirty="0" smtClean="0"/>
            <a:t>School</a:t>
          </a:r>
          <a:endParaRPr lang="en-CA" dirty="0"/>
        </a:p>
      </dgm:t>
    </dgm:pt>
    <dgm:pt modelId="{9C0A1FFC-B9E3-40C8-B18D-EFD6EADCBF82}" type="parTrans" cxnId="{FA00FCEC-E064-468D-A842-D6EA8B4BD84B}">
      <dgm:prSet/>
      <dgm:spPr/>
      <dgm:t>
        <a:bodyPr/>
        <a:lstStyle/>
        <a:p>
          <a:endParaRPr lang="en-CA"/>
        </a:p>
      </dgm:t>
    </dgm:pt>
    <dgm:pt modelId="{4B4E75B1-F352-452A-A82E-FEF5DCBACEDD}" type="sibTrans" cxnId="{FA00FCEC-E064-468D-A842-D6EA8B4BD84B}">
      <dgm:prSet/>
      <dgm:spPr/>
      <dgm:t>
        <a:bodyPr/>
        <a:lstStyle/>
        <a:p>
          <a:endParaRPr lang="en-CA"/>
        </a:p>
      </dgm:t>
    </dgm:pt>
    <dgm:pt modelId="{8FC064BE-17A7-4447-A267-A325FE3BE1A2}">
      <dgm:prSet phldrT="[Text]"/>
      <dgm:spPr/>
      <dgm:t>
        <a:bodyPr/>
        <a:lstStyle/>
        <a:p>
          <a:r>
            <a:rPr lang="en-CA" dirty="0" smtClean="0"/>
            <a:t>Community</a:t>
          </a:r>
          <a:endParaRPr lang="en-CA" dirty="0"/>
        </a:p>
      </dgm:t>
    </dgm:pt>
    <dgm:pt modelId="{FD7CB363-3D1C-406B-8176-162ED39F8ADC}" type="parTrans" cxnId="{5F967E6F-ECF7-46EA-837B-AC47065533D4}">
      <dgm:prSet/>
      <dgm:spPr/>
      <dgm:t>
        <a:bodyPr/>
        <a:lstStyle/>
        <a:p>
          <a:endParaRPr lang="en-CA"/>
        </a:p>
      </dgm:t>
    </dgm:pt>
    <dgm:pt modelId="{C8790834-F45B-417E-AA56-25D5E3ECF179}" type="sibTrans" cxnId="{5F967E6F-ECF7-46EA-837B-AC47065533D4}">
      <dgm:prSet/>
      <dgm:spPr/>
      <dgm:t>
        <a:bodyPr/>
        <a:lstStyle/>
        <a:p>
          <a:endParaRPr lang="en-CA"/>
        </a:p>
      </dgm:t>
    </dgm:pt>
    <dgm:pt modelId="{CD1AF095-D1E2-4640-B692-3B6FB116D515}">
      <dgm:prSet phldrT="[Text]"/>
      <dgm:spPr/>
      <dgm:t>
        <a:bodyPr/>
        <a:lstStyle/>
        <a:p>
          <a:r>
            <a:rPr lang="en-CA" dirty="0" smtClean="0"/>
            <a:t>Family</a:t>
          </a:r>
          <a:endParaRPr lang="en-CA" dirty="0"/>
        </a:p>
      </dgm:t>
    </dgm:pt>
    <dgm:pt modelId="{402A8E30-9A69-4ED9-939A-CB5ECD69935C}" type="sibTrans" cxnId="{8C4CA0ED-E112-421A-BCFE-0548EE4C3381}">
      <dgm:prSet/>
      <dgm:spPr/>
      <dgm:t>
        <a:bodyPr/>
        <a:lstStyle/>
        <a:p>
          <a:endParaRPr lang="en-CA"/>
        </a:p>
      </dgm:t>
    </dgm:pt>
    <dgm:pt modelId="{9A89BF25-8291-498B-989A-2A4F1AD844F8}" type="parTrans" cxnId="{8C4CA0ED-E112-421A-BCFE-0548EE4C3381}">
      <dgm:prSet/>
      <dgm:spPr/>
      <dgm:t>
        <a:bodyPr/>
        <a:lstStyle/>
        <a:p>
          <a:endParaRPr lang="en-CA"/>
        </a:p>
      </dgm:t>
    </dgm:pt>
    <dgm:pt modelId="{914D103E-16CA-4761-B90C-C17F63C62FE1}" type="pres">
      <dgm:prSet presAssocID="{F5026BB5-582A-47C4-8B7F-A0270DBCA1C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4CFA237-6073-4225-BC33-35D6DDE3DBEF}" type="pres">
      <dgm:prSet presAssocID="{940478BC-C477-453F-A45E-5F031B2F86A5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2F7496-D33C-432B-A08C-AFDEE61599A9}" type="pres">
      <dgm:prSet presAssocID="{52982157-5DC1-4475-9D10-850BFA34642B}" presName="sibTrans" presStyleLbl="sibTrans2D1" presStyleIdx="0" presStyleCnt="5"/>
      <dgm:spPr/>
      <dgm:t>
        <a:bodyPr/>
        <a:lstStyle/>
        <a:p>
          <a:endParaRPr lang="en-US"/>
        </a:p>
      </dgm:t>
    </dgm:pt>
    <dgm:pt modelId="{BB295E6B-A860-4F36-957C-8C8B9D963A8E}" type="pres">
      <dgm:prSet presAssocID="{52982157-5DC1-4475-9D10-850BFA34642B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0811CE94-B94A-490C-85E8-D5511A071F22}" type="pres">
      <dgm:prSet presAssocID="{CD1AF095-D1E2-4640-B692-3B6FB116D51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9AC9A1FC-9F13-4228-9E31-58CBCDC61C60}" type="pres">
      <dgm:prSet presAssocID="{402A8E30-9A69-4ED9-939A-CB5ECD69935C}" presName="sibTrans" presStyleLbl="sibTrans2D1" presStyleIdx="1" presStyleCnt="5"/>
      <dgm:spPr/>
      <dgm:t>
        <a:bodyPr/>
        <a:lstStyle/>
        <a:p>
          <a:endParaRPr lang="en-US"/>
        </a:p>
      </dgm:t>
    </dgm:pt>
    <dgm:pt modelId="{D4383350-2627-4EDA-9FFB-1205927F02A8}" type="pres">
      <dgm:prSet presAssocID="{402A8E30-9A69-4ED9-939A-CB5ECD69935C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793B815B-34E2-4700-9E17-D18E03745DB6}" type="pres">
      <dgm:prSet presAssocID="{9CBF48FF-3B24-4BE5-A30E-4104558B091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3256B842-EE7D-49FC-80C3-9FBBE547EAE1}" type="pres">
      <dgm:prSet presAssocID="{6DC611C1-C812-4FD4-8C69-5E2C8A25C0AC}" presName="sibTrans" presStyleLbl="sibTrans2D1" presStyleIdx="2" presStyleCnt="5"/>
      <dgm:spPr/>
      <dgm:t>
        <a:bodyPr/>
        <a:lstStyle/>
        <a:p>
          <a:endParaRPr lang="en-US"/>
        </a:p>
      </dgm:t>
    </dgm:pt>
    <dgm:pt modelId="{DEE62241-9EE3-420E-933C-09A72799CA9D}" type="pres">
      <dgm:prSet presAssocID="{6DC611C1-C812-4FD4-8C69-5E2C8A25C0AC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D1190388-2FBC-4A2B-85E0-2B56309DBD66}" type="pres">
      <dgm:prSet presAssocID="{99D6FB64-4E13-4EA7-B619-9C555091EA4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8F57C5-D7E6-4BAA-A38A-1E4C3F5DDF3A}" type="pres">
      <dgm:prSet presAssocID="{4B4E75B1-F352-452A-A82E-FEF5DCBACEDD}" presName="sibTrans" presStyleLbl="sibTrans2D1" presStyleIdx="3" presStyleCnt="5"/>
      <dgm:spPr/>
      <dgm:t>
        <a:bodyPr/>
        <a:lstStyle/>
        <a:p>
          <a:endParaRPr lang="en-US"/>
        </a:p>
      </dgm:t>
    </dgm:pt>
    <dgm:pt modelId="{034BE7B9-DD04-4AA6-BD84-49543BBCA29F}" type="pres">
      <dgm:prSet presAssocID="{4B4E75B1-F352-452A-A82E-FEF5DCBACEDD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62E30005-1CE6-485B-B8F7-DD60471C30C3}" type="pres">
      <dgm:prSet presAssocID="{8FC064BE-17A7-4447-A267-A325FE3BE1A2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C0A640-5F5E-47E4-8147-B7A58E724E8F}" type="pres">
      <dgm:prSet presAssocID="{C8790834-F45B-417E-AA56-25D5E3ECF179}" presName="sibTrans" presStyleLbl="sibTrans2D1" presStyleIdx="4" presStyleCnt="5"/>
      <dgm:spPr/>
      <dgm:t>
        <a:bodyPr/>
        <a:lstStyle/>
        <a:p>
          <a:endParaRPr lang="en-US"/>
        </a:p>
      </dgm:t>
    </dgm:pt>
    <dgm:pt modelId="{09470576-FB5F-412E-BB99-4561D0F3C3B4}" type="pres">
      <dgm:prSet presAssocID="{C8790834-F45B-417E-AA56-25D5E3ECF179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339D9760-50B6-4CC0-AC48-C99535829EFE}" srcId="{F5026BB5-582A-47C4-8B7F-A0270DBCA1CD}" destId="{9CBF48FF-3B24-4BE5-A30E-4104558B091E}" srcOrd="2" destOrd="0" parTransId="{C913863F-87FA-483D-88D5-50D463136C84}" sibTransId="{6DC611C1-C812-4FD4-8C69-5E2C8A25C0AC}"/>
    <dgm:cxn modelId="{D15D6EED-590C-4C48-B80D-3EC6E309218A}" type="presOf" srcId="{52982157-5DC1-4475-9D10-850BFA34642B}" destId="{2C2F7496-D33C-432B-A08C-AFDEE61599A9}" srcOrd="0" destOrd="0" presId="urn:microsoft.com/office/officeart/2005/8/layout/cycle2"/>
    <dgm:cxn modelId="{BEABAF2E-5FA6-4EE5-BA56-685E8233A869}" type="presOf" srcId="{F5026BB5-582A-47C4-8B7F-A0270DBCA1CD}" destId="{914D103E-16CA-4761-B90C-C17F63C62FE1}" srcOrd="0" destOrd="0" presId="urn:microsoft.com/office/officeart/2005/8/layout/cycle2"/>
    <dgm:cxn modelId="{7750C4E8-E435-48C7-BDA8-ABBF74098CC8}" type="presOf" srcId="{99D6FB64-4E13-4EA7-B619-9C555091EA44}" destId="{D1190388-2FBC-4A2B-85E0-2B56309DBD66}" srcOrd="0" destOrd="0" presId="urn:microsoft.com/office/officeart/2005/8/layout/cycle2"/>
    <dgm:cxn modelId="{B37CB1C2-E184-4FB9-A485-20F853166CBB}" srcId="{F5026BB5-582A-47C4-8B7F-A0270DBCA1CD}" destId="{940478BC-C477-453F-A45E-5F031B2F86A5}" srcOrd="0" destOrd="0" parTransId="{CD88DFBB-44AC-43DE-B737-47F5DB310E4E}" sibTransId="{52982157-5DC1-4475-9D10-850BFA34642B}"/>
    <dgm:cxn modelId="{5F967E6F-ECF7-46EA-837B-AC47065533D4}" srcId="{F5026BB5-582A-47C4-8B7F-A0270DBCA1CD}" destId="{8FC064BE-17A7-4447-A267-A325FE3BE1A2}" srcOrd="4" destOrd="0" parTransId="{FD7CB363-3D1C-406B-8176-162ED39F8ADC}" sibTransId="{C8790834-F45B-417E-AA56-25D5E3ECF179}"/>
    <dgm:cxn modelId="{F2ED044E-5974-4004-A3A6-6BACF688C5DC}" type="presOf" srcId="{C8790834-F45B-417E-AA56-25D5E3ECF179}" destId="{09470576-FB5F-412E-BB99-4561D0F3C3B4}" srcOrd="1" destOrd="0" presId="urn:microsoft.com/office/officeart/2005/8/layout/cycle2"/>
    <dgm:cxn modelId="{8ECE26AF-CD44-4FEA-B5D1-AA459BE46298}" type="presOf" srcId="{402A8E30-9A69-4ED9-939A-CB5ECD69935C}" destId="{D4383350-2627-4EDA-9FFB-1205927F02A8}" srcOrd="1" destOrd="0" presId="urn:microsoft.com/office/officeart/2005/8/layout/cycle2"/>
    <dgm:cxn modelId="{1DFEC569-EF61-44E0-AF5D-591D53E348F0}" type="presOf" srcId="{4B4E75B1-F352-452A-A82E-FEF5DCBACEDD}" destId="{EE8F57C5-D7E6-4BAA-A38A-1E4C3F5DDF3A}" srcOrd="0" destOrd="0" presId="urn:microsoft.com/office/officeart/2005/8/layout/cycle2"/>
    <dgm:cxn modelId="{8E1EDC83-86A1-4C13-9A66-18FF78BE74C6}" type="presOf" srcId="{52982157-5DC1-4475-9D10-850BFA34642B}" destId="{BB295E6B-A860-4F36-957C-8C8B9D963A8E}" srcOrd="1" destOrd="0" presId="urn:microsoft.com/office/officeart/2005/8/layout/cycle2"/>
    <dgm:cxn modelId="{E3354DC5-984F-43CC-AC63-373A0A89BB3F}" type="presOf" srcId="{9CBF48FF-3B24-4BE5-A30E-4104558B091E}" destId="{793B815B-34E2-4700-9E17-D18E03745DB6}" srcOrd="0" destOrd="0" presId="urn:microsoft.com/office/officeart/2005/8/layout/cycle2"/>
    <dgm:cxn modelId="{92594303-411A-40FA-A483-263A5F3AC35D}" type="presOf" srcId="{C8790834-F45B-417E-AA56-25D5E3ECF179}" destId="{39C0A640-5F5E-47E4-8147-B7A58E724E8F}" srcOrd="0" destOrd="0" presId="urn:microsoft.com/office/officeart/2005/8/layout/cycle2"/>
    <dgm:cxn modelId="{6856F6AA-8EDF-4152-9EF3-2592437EC617}" type="presOf" srcId="{402A8E30-9A69-4ED9-939A-CB5ECD69935C}" destId="{9AC9A1FC-9F13-4228-9E31-58CBCDC61C60}" srcOrd="0" destOrd="0" presId="urn:microsoft.com/office/officeart/2005/8/layout/cycle2"/>
    <dgm:cxn modelId="{7EA81142-AB5B-416C-A638-582A0782F13F}" type="presOf" srcId="{4B4E75B1-F352-452A-A82E-FEF5DCBACEDD}" destId="{034BE7B9-DD04-4AA6-BD84-49543BBCA29F}" srcOrd="1" destOrd="0" presId="urn:microsoft.com/office/officeart/2005/8/layout/cycle2"/>
    <dgm:cxn modelId="{FA00FCEC-E064-468D-A842-D6EA8B4BD84B}" srcId="{F5026BB5-582A-47C4-8B7F-A0270DBCA1CD}" destId="{99D6FB64-4E13-4EA7-B619-9C555091EA44}" srcOrd="3" destOrd="0" parTransId="{9C0A1FFC-B9E3-40C8-B18D-EFD6EADCBF82}" sibTransId="{4B4E75B1-F352-452A-A82E-FEF5DCBACEDD}"/>
    <dgm:cxn modelId="{8C4CA0ED-E112-421A-BCFE-0548EE4C3381}" srcId="{F5026BB5-582A-47C4-8B7F-A0270DBCA1CD}" destId="{CD1AF095-D1E2-4640-B692-3B6FB116D515}" srcOrd="1" destOrd="0" parTransId="{9A89BF25-8291-498B-989A-2A4F1AD844F8}" sibTransId="{402A8E30-9A69-4ED9-939A-CB5ECD69935C}"/>
    <dgm:cxn modelId="{F68EFD9B-172B-4A20-B2AF-F18023922753}" type="presOf" srcId="{CD1AF095-D1E2-4640-B692-3B6FB116D515}" destId="{0811CE94-B94A-490C-85E8-D5511A071F22}" srcOrd="0" destOrd="0" presId="urn:microsoft.com/office/officeart/2005/8/layout/cycle2"/>
    <dgm:cxn modelId="{2F16D310-0AFB-4C06-BC70-43F5122CC454}" type="presOf" srcId="{8FC064BE-17A7-4447-A267-A325FE3BE1A2}" destId="{62E30005-1CE6-485B-B8F7-DD60471C30C3}" srcOrd="0" destOrd="0" presId="urn:microsoft.com/office/officeart/2005/8/layout/cycle2"/>
    <dgm:cxn modelId="{DF4D03DD-9AB7-4092-8EFD-86AAF735B846}" type="presOf" srcId="{6DC611C1-C812-4FD4-8C69-5E2C8A25C0AC}" destId="{DEE62241-9EE3-420E-933C-09A72799CA9D}" srcOrd="1" destOrd="0" presId="urn:microsoft.com/office/officeart/2005/8/layout/cycle2"/>
    <dgm:cxn modelId="{E3FE0E65-2983-47CE-8992-5F2CF28902A0}" type="presOf" srcId="{940478BC-C477-453F-A45E-5F031B2F86A5}" destId="{E4CFA237-6073-4225-BC33-35D6DDE3DBEF}" srcOrd="0" destOrd="0" presId="urn:microsoft.com/office/officeart/2005/8/layout/cycle2"/>
    <dgm:cxn modelId="{73CE8ACD-F199-479B-ABDD-0C267AEA02B0}" type="presOf" srcId="{6DC611C1-C812-4FD4-8C69-5E2C8A25C0AC}" destId="{3256B842-EE7D-49FC-80C3-9FBBE547EAE1}" srcOrd="0" destOrd="0" presId="urn:microsoft.com/office/officeart/2005/8/layout/cycle2"/>
    <dgm:cxn modelId="{BCAD8BCE-CDE4-4E53-BF6F-5E69C47E3B49}" type="presParOf" srcId="{914D103E-16CA-4761-B90C-C17F63C62FE1}" destId="{E4CFA237-6073-4225-BC33-35D6DDE3DBEF}" srcOrd="0" destOrd="0" presId="urn:microsoft.com/office/officeart/2005/8/layout/cycle2"/>
    <dgm:cxn modelId="{760472E0-D276-45FF-A4ED-15780B1CD540}" type="presParOf" srcId="{914D103E-16CA-4761-B90C-C17F63C62FE1}" destId="{2C2F7496-D33C-432B-A08C-AFDEE61599A9}" srcOrd="1" destOrd="0" presId="urn:microsoft.com/office/officeart/2005/8/layout/cycle2"/>
    <dgm:cxn modelId="{42996481-5DC8-4D89-A4FA-B8D4088FD456}" type="presParOf" srcId="{2C2F7496-D33C-432B-A08C-AFDEE61599A9}" destId="{BB295E6B-A860-4F36-957C-8C8B9D963A8E}" srcOrd="0" destOrd="0" presId="urn:microsoft.com/office/officeart/2005/8/layout/cycle2"/>
    <dgm:cxn modelId="{8B9ED7A0-5449-48A1-BEDB-44C2F8A30879}" type="presParOf" srcId="{914D103E-16CA-4761-B90C-C17F63C62FE1}" destId="{0811CE94-B94A-490C-85E8-D5511A071F22}" srcOrd="2" destOrd="0" presId="urn:microsoft.com/office/officeart/2005/8/layout/cycle2"/>
    <dgm:cxn modelId="{5A3F8454-4993-458A-B407-8DF82CB0605F}" type="presParOf" srcId="{914D103E-16CA-4761-B90C-C17F63C62FE1}" destId="{9AC9A1FC-9F13-4228-9E31-58CBCDC61C60}" srcOrd="3" destOrd="0" presId="urn:microsoft.com/office/officeart/2005/8/layout/cycle2"/>
    <dgm:cxn modelId="{D14F3365-BF83-4484-B4CF-42D8A074D67D}" type="presParOf" srcId="{9AC9A1FC-9F13-4228-9E31-58CBCDC61C60}" destId="{D4383350-2627-4EDA-9FFB-1205927F02A8}" srcOrd="0" destOrd="0" presId="urn:microsoft.com/office/officeart/2005/8/layout/cycle2"/>
    <dgm:cxn modelId="{06AA7FD9-54E0-4773-84AE-A3BE11EF88BF}" type="presParOf" srcId="{914D103E-16CA-4761-B90C-C17F63C62FE1}" destId="{793B815B-34E2-4700-9E17-D18E03745DB6}" srcOrd="4" destOrd="0" presId="urn:microsoft.com/office/officeart/2005/8/layout/cycle2"/>
    <dgm:cxn modelId="{01EE51EE-47B4-4240-87E8-7E0B5B0C7A76}" type="presParOf" srcId="{914D103E-16CA-4761-B90C-C17F63C62FE1}" destId="{3256B842-EE7D-49FC-80C3-9FBBE547EAE1}" srcOrd="5" destOrd="0" presId="urn:microsoft.com/office/officeart/2005/8/layout/cycle2"/>
    <dgm:cxn modelId="{1F2D467E-B915-498F-9102-C4B095FB8EAB}" type="presParOf" srcId="{3256B842-EE7D-49FC-80C3-9FBBE547EAE1}" destId="{DEE62241-9EE3-420E-933C-09A72799CA9D}" srcOrd="0" destOrd="0" presId="urn:microsoft.com/office/officeart/2005/8/layout/cycle2"/>
    <dgm:cxn modelId="{11087A96-8D21-4CE1-8312-E057CAA9D493}" type="presParOf" srcId="{914D103E-16CA-4761-B90C-C17F63C62FE1}" destId="{D1190388-2FBC-4A2B-85E0-2B56309DBD66}" srcOrd="6" destOrd="0" presId="urn:microsoft.com/office/officeart/2005/8/layout/cycle2"/>
    <dgm:cxn modelId="{A1E2BE2D-793C-4FB6-A440-408976B7EC6F}" type="presParOf" srcId="{914D103E-16CA-4761-B90C-C17F63C62FE1}" destId="{EE8F57C5-D7E6-4BAA-A38A-1E4C3F5DDF3A}" srcOrd="7" destOrd="0" presId="urn:microsoft.com/office/officeart/2005/8/layout/cycle2"/>
    <dgm:cxn modelId="{73555A44-5097-4B9C-AFCF-33F2117E9ED4}" type="presParOf" srcId="{EE8F57C5-D7E6-4BAA-A38A-1E4C3F5DDF3A}" destId="{034BE7B9-DD04-4AA6-BD84-49543BBCA29F}" srcOrd="0" destOrd="0" presId="urn:microsoft.com/office/officeart/2005/8/layout/cycle2"/>
    <dgm:cxn modelId="{D1A30722-3CC3-4D41-845B-B82D5EC64D1C}" type="presParOf" srcId="{914D103E-16CA-4761-B90C-C17F63C62FE1}" destId="{62E30005-1CE6-485B-B8F7-DD60471C30C3}" srcOrd="8" destOrd="0" presId="urn:microsoft.com/office/officeart/2005/8/layout/cycle2"/>
    <dgm:cxn modelId="{930F3169-2E55-4DC4-B2BD-4E8676A7ECD9}" type="presParOf" srcId="{914D103E-16CA-4761-B90C-C17F63C62FE1}" destId="{39C0A640-5F5E-47E4-8147-B7A58E724E8F}" srcOrd="9" destOrd="0" presId="urn:microsoft.com/office/officeart/2005/8/layout/cycle2"/>
    <dgm:cxn modelId="{A15BD566-8A3E-4EC3-A1AA-D75718E40CD8}" type="presParOf" srcId="{39C0A640-5F5E-47E4-8147-B7A58E724E8F}" destId="{09470576-FB5F-412E-BB99-4561D0F3C3B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2B1E72-4887-48EE-84F1-E0025A89F6ED}" type="datetimeFigureOut">
              <a:rPr lang="en-CA" smtClean="0"/>
              <a:pPr/>
              <a:t>19/10/2016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CCAB95-EEA5-4981-9E98-40390CAF5D2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4167628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87B4AB3-5525-448F-9EA4-8B1B738CC91B}" type="datetimeFigureOut">
              <a:rPr lang="en-CA" smtClean="0"/>
              <a:pPr/>
              <a:t>19/10/2016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E33A14A-7BC3-4B19-8D41-EA4A8EAAE1F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B4AB3-5525-448F-9EA4-8B1B738CC91B}" type="datetimeFigureOut">
              <a:rPr lang="en-CA" smtClean="0"/>
              <a:pPr/>
              <a:t>19/10/2016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3A14A-7BC3-4B19-8D41-EA4A8EAAE1F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B4AB3-5525-448F-9EA4-8B1B738CC91B}" type="datetimeFigureOut">
              <a:rPr lang="en-CA" smtClean="0"/>
              <a:pPr/>
              <a:t>19/10/2016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3A14A-7BC3-4B19-8D41-EA4A8EAAE1F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AB Logo blue RGB_revers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304800"/>
            <a:ext cx="11430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1676400"/>
            <a:ext cx="7239000" cy="1470025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3429000"/>
            <a:ext cx="7239000" cy="2209800"/>
          </a:xfrm>
        </p:spPr>
        <p:txBody>
          <a:bodyPr>
            <a:normAutofit/>
          </a:bodyPr>
          <a:lstStyle>
            <a:lvl1pPr marL="0" indent="0" algn="ctr">
              <a:buNone/>
              <a:defRPr sz="24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71252" y="5791200"/>
            <a:ext cx="1224148" cy="914400"/>
          </a:xfrm>
        </p:spPr>
        <p:txBody>
          <a:bodyPr lIns="0" tIns="0" rIns="0" bIns="0">
            <a:normAutofit/>
          </a:bodyPr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1842803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676400" y="1676400"/>
            <a:ext cx="7239000" cy="1470025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rgbClr val="00507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676400" y="3429000"/>
            <a:ext cx="7239000" cy="2209800"/>
          </a:xfrm>
        </p:spPr>
        <p:txBody>
          <a:bodyPr>
            <a:normAutofit/>
          </a:bodyPr>
          <a:lstStyle>
            <a:lvl1pPr marL="0" indent="0" algn="ctr">
              <a:buNone/>
              <a:defRPr sz="2400" b="0">
                <a:solidFill>
                  <a:srgbClr val="005072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76400" y="6356350"/>
            <a:ext cx="1447800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rgbClr val="00507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86200" y="6356350"/>
            <a:ext cx="3124200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rgbClr val="00507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6356350"/>
            <a:ext cx="10668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00507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119C0F-580C-4994-8210-0EDB89632D9B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636502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14BFF-4582-46A8-9DC2-FCE1DD8F235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758403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92B8D-DB7A-4435-A43B-7C582385323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806723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72195-6C87-4E2E-973A-A698BDE0EF7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60479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B4AB3-5525-448F-9EA4-8B1B738CC91B}" type="datetimeFigureOut">
              <a:rPr lang="en-CA" smtClean="0"/>
              <a:pPr/>
              <a:t>19/10/2016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3A14A-7BC3-4B19-8D41-EA4A8EAAE1FE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B4AB3-5525-448F-9EA4-8B1B738CC91B}" type="datetimeFigureOut">
              <a:rPr lang="en-CA" smtClean="0"/>
              <a:pPr/>
              <a:t>19/10/2016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3A14A-7BC3-4B19-8D41-EA4A8EAAE1FE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B4AB3-5525-448F-9EA4-8B1B738CC91B}" type="datetimeFigureOut">
              <a:rPr lang="en-CA" smtClean="0"/>
              <a:pPr/>
              <a:t>19/10/2016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3A14A-7BC3-4B19-8D41-EA4A8EAAE1FE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B4AB3-5525-448F-9EA4-8B1B738CC91B}" type="datetimeFigureOut">
              <a:rPr lang="en-CA" smtClean="0"/>
              <a:pPr/>
              <a:t>19/10/2016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3A14A-7BC3-4B19-8D41-EA4A8EAAE1F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B4AB3-5525-448F-9EA4-8B1B738CC91B}" type="datetimeFigureOut">
              <a:rPr lang="en-CA" smtClean="0"/>
              <a:pPr/>
              <a:t>19/10/2016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3A14A-7BC3-4B19-8D41-EA4A8EAAE1FE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B4AB3-5525-448F-9EA4-8B1B738CC91B}" type="datetimeFigureOut">
              <a:rPr lang="en-CA" smtClean="0"/>
              <a:pPr/>
              <a:t>19/10/2016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3A14A-7BC3-4B19-8D41-EA4A8EAAE1F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787B4AB3-5525-448F-9EA4-8B1B738CC91B}" type="datetimeFigureOut">
              <a:rPr lang="en-CA" smtClean="0"/>
              <a:pPr/>
              <a:t>19/10/2016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3A14A-7BC3-4B19-8D41-EA4A8EAAE1F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87B4AB3-5525-448F-9EA4-8B1B738CC91B}" type="datetimeFigureOut">
              <a:rPr lang="en-CA" smtClean="0"/>
              <a:pPr/>
              <a:t>19/10/2016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E33A14A-7BC3-4B19-8D41-EA4A8EAAE1FE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3.png"/><Relationship Id="rId5" Type="http://schemas.openxmlformats.org/officeDocument/2006/relationships/image" Target="../media/image5.emf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787B4AB3-5525-448F-9EA4-8B1B738CC91B}" type="datetimeFigureOut">
              <a:rPr lang="en-CA" smtClean="0"/>
              <a:pPr/>
              <a:t>19/10/2016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E33A14A-7BC3-4B19-8D41-EA4A8EAAE1FE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828800" y="1905000"/>
            <a:ext cx="6858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828800" y="3429000"/>
            <a:ext cx="68580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subtitle style</a:t>
            </a:r>
          </a:p>
        </p:txBody>
      </p:sp>
      <p:pic>
        <p:nvPicPr>
          <p:cNvPr id="1028" name="Picture 7" descr="AB Logo blue RGB_reverse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304800"/>
            <a:ext cx="11430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046555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507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507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507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5072"/>
          </a:solidFill>
          <a:latin typeface="Arial" charset="0"/>
          <a:cs typeface="Arial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buFont typeface="Arial" charset="0"/>
        <a:defRPr sz="2400" kern="1200">
          <a:solidFill>
            <a:srgbClr val="005072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 cstate="print">
            <a:lum/>
          </a:blip>
          <a:srcRect/>
          <a:stretch>
            <a:fillRect r="8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1676400" y="274638"/>
            <a:ext cx="7239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676400" y="1600200"/>
            <a:ext cx="7239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4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86200" y="6356350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6356350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84828C-B80A-43D1-8084-60871490CA5F}" type="slidenum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pic>
        <p:nvPicPr>
          <p:cNvPr id="2055" name="Picture 7" descr="AB Logo blue RGB_reverse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304800"/>
            <a:ext cx="11430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979600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005072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507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507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507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507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507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507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507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507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rgbClr val="005072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81AB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0081AB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rgbClr val="0081AB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rgbClr val="0081AB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2232248"/>
          </a:xfrm>
        </p:spPr>
        <p:txBody>
          <a:bodyPr>
            <a:normAutofit fontScale="90000"/>
          </a:bodyPr>
          <a:lstStyle/>
          <a:p>
            <a:pPr algn="ctr"/>
            <a:r>
              <a:rPr lang="en-CA" dirty="0" smtClean="0"/>
              <a:t>Supporting Children/Youth </a:t>
            </a:r>
            <a:r>
              <a:rPr lang="en-CA" dirty="0"/>
              <a:t>T</a:t>
            </a:r>
            <a:r>
              <a:rPr lang="en-CA" dirty="0" smtClean="0"/>
              <a:t>hrough Enhanced Mental Health Initiatives</a:t>
            </a:r>
            <a:br>
              <a:rPr lang="en-CA" dirty="0" smtClean="0"/>
            </a:br>
            <a:r>
              <a:rPr lang="en-CA" dirty="0" smtClean="0"/>
              <a:t>June 16, 2014</a:t>
            </a:r>
            <a:endParaRPr lang="en-CA" dirty="0"/>
          </a:p>
        </p:txBody>
      </p:sp>
      <p:pic>
        <p:nvPicPr>
          <p:cNvPr id="1032" name="Picture 8" descr="C:\Users\chris\AppData\Local\Microsoft\Windows\Temporary Internet Files\Content.IE5\CX4XZTH5\MC900295860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3485" y="2701273"/>
            <a:ext cx="2037030" cy="280959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9533915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Sheena Stevens, </a:t>
            </a:r>
            <a:r>
              <a:rPr lang="en-US" sz="2400" dirty="0"/>
              <a:t>BN. RN. CPMHN(c)</a:t>
            </a:r>
            <a:endParaRPr lang="en-CA" sz="2400" dirty="0"/>
          </a:p>
          <a:p>
            <a:endParaRPr lang="en-CA" dirty="0" smtClean="0"/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200" dirty="0" smtClean="0"/>
              <a:t>Registered </a:t>
            </a:r>
            <a:r>
              <a:rPr lang="en-US" sz="2200" dirty="0"/>
              <a:t>Nurse </a:t>
            </a:r>
            <a:endParaRPr lang="en-US" sz="2200" dirty="0" smtClean="0"/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200" dirty="0"/>
              <a:t>C</a:t>
            </a:r>
            <a:r>
              <a:rPr lang="en-US" sz="2200" dirty="0" smtClean="0"/>
              <a:t>ertified </a:t>
            </a:r>
            <a:r>
              <a:rPr lang="en-US" sz="2200" dirty="0"/>
              <a:t>psychiatric mental health nurse (CPMHN) from the Canadian Nurses Association. </a:t>
            </a:r>
            <a:endParaRPr lang="en-US" sz="2200" dirty="0" smtClean="0"/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200" dirty="0" smtClean="0"/>
              <a:t>Experience in medical</a:t>
            </a:r>
            <a:r>
              <a:rPr lang="en-US" sz="2200" dirty="0"/>
              <a:t>, oncology/ palliative care and adolescent child acute mental health. </a:t>
            </a:r>
            <a:endParaRPr lang="en-US" sz="2200" dirty="0" smtClean="0"/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200" dirty="0"/>
              <a:t>P</a:t>
            </a:r>
            <a:r>
              <a:rPr lang="en-US" sz="2200" dirty="0" smtClean="0"/>
              <a:t>ast </a:t>
            </a:r>
            <a:r>
              <a:rPr lang="en-US" sz="2200" dirty="0"/>
              <a:t>3 years </a:t>
            </a:r>
            <a:r>
              <a:rPr lang="en-US" sz="2200" dirty="0" smtClean="0"/>
              <a:t>at </a:t>
            </a:r>
            <a:r>
              <a:rPr lang="en-US" sz="2200" dirty="0"/>
              <a:t>the Alberta Children’s Hospital in-patient mental health unit and at the Foothills Medical Center at the Young Adult Program (YAP) unit 26 in Calgary. Alberta. </a:t>
            </a:r>
            <a:endParaRPr lang="en-CA" sz="2200" dirty="0"/>
          </a:p>
          <a:p>
            <a:endParaRPr lang="en-CA" sz="2800" dirty="0"/>
          </a:p>
          <a:p>
            <a:r>
              <a:rPr lang="en-CA" dirty="0" smtClean="0"/>
              <a:t>Working in partnership with Child and Family Services and Dr. Roxanne </a:t>
            </a:r>
            <a:r>
              <a:rPr lang="en-CA" dirty="0" err="1" smtClean="0"/>
              <a:t>Goldade</a:t>
            </a:r>
            <a:r>
              <a:rPr lang="en-CA" dirty="0" smtClean="0"/>
              <a:t> (P-KIC physician lead) </a:t>
            </a:r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Supporting Caregivers</a:t>
            </a:r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22351585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She will be consulting with our staff </a:t>
            </a:r>
          </a:p>
          <a:p>
            <a:r>
              <a:rPr lang="en-CA" dirty="0"/>
              <a:t>You may see her at a P-KIC appointment</a:t>
            </a:r>
          </a:p>
          <a:p>
            <a:r>
              <a:rPr lang="en-CA" dirty="0"/>
              <a:t>She may follow up with you regarding medication trials or new medication responses, medication adjustments that pediatricians have </a:t>
            </a:r>
            <a:r>
              <a:rPr lang="en-CA" dirty="0" smtClean="0"/>
              <a:t>prescribed</a:t>
            </a:r>
          </a:p>
          <a:p>
            <a:r>
              <a:rPr lang="en-CA" dirty="0" smtClean="0"/>
              <a:t>You can access Sheena through the child’s caseworker or your foster care/kinship care support worker</a:t>
            </a:r>
          </a:p>
          <a:p>
            <a:r>
              <a:rPr lang="en-CA" dirty="0" smtClean="0"/>
              <a:t>Contact information will be forward to Agency foster care and </a:t>
            </a:r>
            <a:r>
              <a:rPr lang="en-CA" dirty="0" err="1" smtClean="0"/>
              <a:t>Kinnections</a:t>
            </a:r>
            <a:r>
              <a:rPr lang="en-CA" dirty="0" smtClean="0"/>
              <a:t> this week</a:t>
            </a:r>
            <a:endParaRPr lang="en-CA" dirty="0"/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Supporting Caregivers</a:t>
            </a:r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14153734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CA" dirty="0" smtClean="0"/>
              <a:t>A collaboration between Calgary Family Service, Catholic Family Service and Calgary Counselling Centre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 smtClean="0"/>
              <a:t>Bringing the 3 agencies together allows for a wide range of skill and areas of expertise among the team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 smtClean="0"/>
              <a:t>One clinician from each agency has been recruited and are currently being trained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 smtClean="0"/>
              <a:t>Soft launch – a few cases over the summer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 smtClean="0"/>
              <a:t>September targeted for full implementation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>
                <a:solidFill>
                  <a:srgbClr val="00B0F0"/>
                </a:solidFill>
              </a:rPr>
              <a:t>Brief Intervention &amp; Caregiver Support  -  “BICS”</a:t>
            </a:r>
            <a:endParaRPr lang="en-CA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119795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sz="2800" dirty="0"/>
              <a:t>A new approach to caregiver support</a:t>
            </a:r>
          </a:p>
          <a:p>
            <a:pPr marL="109728" indent="0">
              <a:buNone/>
            </a:pPr>
            <a:endParaRPr lang="en-CA" sz="2800" dirty="0"/>
          </a:p>
          <a:p>
            <a:r>
              <a:rPr lang="en-CA" sz="2800" dirty="0"/>
              <a:t>Home based early intervention</a:t>
            </a:r>
          </a:p>
          <a:p>
            <a:endParaRPr lang="en-CA" sz="2800" dirty="0"/>
          </a:p>
          <a:p>
            <a:r>
              <a:rPr lang="en-CA" sz="2800" dirty="0" smtClean="0"/>
              <a:t>Trauma/toxic </a:t>
            </a:r>
            <a:r>
              <a:rPr lang="en-CA" sz="2800" dirty="0"/>
              <a:t>stress reduction</a:t>
            </a:r>
          </a:p>
          <a:p>
            <a:pPr marL="109728" indent="0">
              <a:buNone/>
            </a:pPr>
            <a:endParaRPr lang="en-CA" sz="2800" dirty="0"/>
          </a:p>
          <a:p>
            <a:r>
              <a:rPr lang="en-CA" sz="2800" dirty="0"/>
              <a:t>Creating a strong support network for each child and their caregiver</a:t>
            </a:r>
          </a:p>
          <a:p>
            <a:pPr marL="109728" indent="0">
              <a:buNone/>
            </a:pPr>
            <a:endParaRPr lang="en-CA" sz="2800" dirty="0"/>
          </a:p>
          <a:p>
            <a:r>
              <a:rPr lang="en-CA" sz="2800" dirty="0"/>
              <a:t>Community focussed</a:t>
            </a:r>
          </a:p>
          <a:p>
            <a:pPr marL="109728" indent="0">
              <a:buNone/>
            </a:pPr>
            <a:endParaRPr lang="en-CA" sz="2800" dirty="0"/>
          </a:p>
          <a:p>
            <a:r>
              <a:rPr lang="en-CA" sz="2800" dirty="0" smtClean="0"/>
              <a:t>Implementation of </a:t>
            </a:r>
            <a:r>
              <a:rPr lang="en-CA" sz="2800" dirty="0"/>
              <a:t>individualized profiles and plans</a:t>
            </a:r>
          </a:p>
          <a:p>
            <a:pPr marL="109728" indent="0">
              <a:buNone/>
            </a:pPr>
            <a:endParaRPr lang="en-CA" dirty="0"/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Introducing the </a:t>
            </a:r>
            <a:r>
              <a:rPr lang="en-CA" dirty="0" smtClean="0">
                <a:solidFill>
                  <a:srgbClr val="00B0F0"/>
                </a:solidFill>
              </a:rPr>
              <a:t>BICS</a:t>
            </a:r>
            <a:r>
              <a:rPr lang="en-CA" dirty="0" smtClean="0"/>
              <a:t> approach</a:t>
            </a:r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15793579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 smtClean="0"/>
              <a:t>Approximately 3 working days after a child is placed a referral will be made to BICS</a:t>
            </a:r>
          </a:p>
          <a:p>
            <a:pPr marL="109728" indent="0">
              <a:buNone/>
            </a:pPr>
            <a:r>
              <a:rPr lang="en-CA" dirty="0" smtClean="0"/>
              <a:t> </a:t>
            </a:r>
          </a:p>
          <a:p>
            <a:r>
              <a:rPr lang="en-CA" dirty="0" smtClean="0"/>
              <a:t>The Clinician assigned will contact the caseworker, foster care/kinship support worker and the caregiver</a:t>
            </a:r>
          </a:p>
          <a:p>
            <a:pPr marL="109728" indent="0">
              <a:buNone/>
            </a:pPr>
            <a:endParaRPr lang="en-CA" dirty="0" smtClean="0"/>
          </a:p>
          <a:p>
            <a:r>
              <a:rPr lang="en-CA" dirty="0" smtClean="0"/>
              <a:t>You and the clinician will do an initial screen over the phone to see how the child is doing and using the </a:t>
            </a:r>
            <a:r>
              <a:rPr lang="en-CA" b="1" dirty="0" smtClean="0">
                <a:solidFill>
                  <a:srgbClr val="00B050"/>
                </a:solidFill>
              </a:rPr>
              <a:t>Green, </a:t>
            </a:r>
            <a:r>
              <a:rPr lang="en-CA" b="1" dirty="0" smtClean="0">
                <a:solidFill>
                  <a:srgbClr val="FFC000"/>
                </a:solidFill>
              </a:rPr>
              <a:t>Yellow, </a:t>
            </a:r>
            <a:r>
              <a:rPr lang="en-CA" b="1" dirty="0" smtClean="0">
                <a:solidFill>
                  <a:srgbClr val="FF0000"/>
                </a:solidFill>
              </a:rPr>
              <a:t>Red </a:t>
            </a:r>
            <a:r>
              <a:rPr lang="en-CA" dirty="0" smtClean="0"/>
              <a:t>approach a plan for an in person first meeting will be made</a:t>
            </a:r>
          </a:p>
          <a:p>
            <a:pPr marL="109728" indent="0">
              <a:buNone/>
            </a:pPr>
            <a:endParaRPr lang="en-CA" dirty="0" smtClean="0"/>
          </a:p>
          <a:p>
            <a:r>
              <a:rPr lang="en-CA" dirty="0" smtClean="0"/>
              <a:t>You will likely get a follow up phone call just to check in and see if there are any emerging issues that might warrant an earlier connection with you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How it works……	</a:t>
            </a:r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31214878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Research: Key Concepts – Toxic Stress</a:t>
            </a:r>
            <a:endParaRPr lang="en-US" dirty="0"/>
          </a:p>
        </p:txBody>
      </p:sp>
      <p:pic>
        <p:nvPicPr>
          <p:cNvPr id="4" name="Content Placeholder 3" descr="toxic-stress-response-page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47800" y="2133600"/>
            <a:ext cx="6324600" cy="3886199"/>
          </a:xfrm>
        </p:spPr>
      </p:pic>
    </p:spTree>
    <p:extLst>
      <p:ext uri="{BB962C8B-B14F-4D97-AF65-F5344CB8AC3E}">
        <p14:creationId xmlns="" xmlns:p14="http://schemas.microsoft.com/office/powerpoint/2010/main" val="46682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 screening tool focussing on trauma will be completed to obtain a baseline of how the child is coping </a:t>
            </a:r>
          </a:p>
          <a:p>
            <a:pPr marL="109728" indent="0">
              <a:buNone/>
            </a:pPr>
            <a:endParaRPr lang="en-CA" dirty="0" smtClean="0"/>
          </a:p>
          <a:p>
            <a:pPr lvl="1"/>
            <a:r>
              <a:rPr lang="en-CA" dirty="0" smtClean="0"/>
              <a:t>ASQ/ASQ SE    </a:t>
            </a:r>
          </a:p>
          <a:p>
            <a:pPr lvl="2"/>
            <a:r>
              <a:rPr lang="en-CA" dirty="0" smtClean="0"/>
              <a:t>age 0-5</a:t>
            </a:r>
          </a:p>
          <a:p>
            <a:pPr lvl="1"/>
            <a:r>
              <a:rPr lang="en-CA" dirty="0" smtClean="0"/>
              <a:t>Trauma Symptom Checklist for Young Children 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CA" dirty="0" smtClean="0"/>
              <a:t>ages 3-12</a:t>
            </a:r>
          </a:p>
          <a:p>
            <a:pPr lvl="1"/>
            <a:r>
              <a:rPr lang="en-CA" dirty="0" smtClean="0"/>
              <a:t>Trauma Symptom Checklist for Children</a:t>
            </a:r>
          </a:p>
          <a:p>
            <a:pPr lvl="2"/>
            <a:r>
              <a:rPr lang="en-CA" dirty="0" smtClean="0"/>
              <a:t>Ages 8-17</a:t>
            </a:r>
          </a:p>
          <a:p>
            <a:pPr lvl="1"/>
            <a:r>
              <a:rPr lang="en-CA" dirty="0" smtClean="0"/>
              <a:t>Other screening tools as appropriate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How it works …..</a:t>
            </a:r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26974901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CA" dirty="0" smtClean="0"/>
              <a:t>A profile of the child/youth will be created with you and input from others in the child’s support network – family, school, …</a:t>
            </a:r>
          </a:p>
          <a:p>
            <a:endParaRPr lang="en-CA" dirty="0"/>
          </a:p>
          <a:p>
            <a:r>
              <a:rPr lang="en-CA" dirty="0" smtClean="0"/>
              <a:t>If needed a positive behavioral approach plan will be developed or a developmental plan or whatever will best meet the child’s needs and assist with caregiving.</a:t>
            </a:r>
          </a:p>
          <a:p>
            <a:pPr marL="109728" indent="0">
              <a:buNone/>
            </a:pPr>
            <a:endParaRPr lang="en-CA" dirty="0" smtClean="0"/>
          </a:p>
          <a:p>
            <a:r>
              <a:rPr lang="en-CA" dirty="0" smtClean="0"/>
              <a:t>The plan should be transferable to other environments – respite, school, family home</a:t>
            </a:r>
          </a:p>
          <a:p>
            <a:pPr marL="109728" indent="0">
              <a:buNone/>
            </a:pPr>
            <a:endParaRPr lang="en-CA" dirty="0" smtClean="0"/>
          </a:p>
          <a:p>
            <a:r>
              <a:rPr lang="en-CA" dirty="0" smtClean="0"/>
              <a:t>Length of involvement will be flexible and individualized</a:t>
            </a:r>
          </a:p>
          <a:p>
            <a:pPr marL="109728" indent="0">
              <a:buNone/>
            </a:pPr>
            <a:endParaRPr lang="en-CA" dirty="0" smtClean="0"/>
          </a:p>
          <a:p>
            <a:r>
              <a:rPr lang="en-CA" dirty="0" smtClean="0"/>
              <a:t>You can re-enter the program for further support if the need arises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How it works…..</a:t>
            </a:r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37833114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New and needed opportunities for Children’s Mental Health</a:t>
            </a:r>
          </a:p>
          <a:p>
            <a:pPr marL="109728" indent="0">
              <a:buNone/>
            </a:pPr>
            <a:endParaRPr lang="en-CA" dirty="0" smtClean="0"/>
          </a:p>
          <a:p>
            <a:r>
              <a:rPr lang="en-CA" dirty="0" smtClean="0"/>
              <a:t>Priority on children involved with Child Intervention recognizes that coming into care is another traumatic event for a child</a:t>
            </a:r>
          </a:p>
          <a:p>
            <a:pPr marL="109728" indent="0">
              <a:buNone/>
            </a:pPr>
            <a:endParaRPr lang="en-CA" dirty="0" smtClean="0"/>
          </a:p>
          <a:p>
            <a:r>
              <a:rPr lang="en-CA" dirty="0" smtClean="0"/>
              <a:t>The research of the brain, toxic stress and interventions that work is at a critical place to inform this type of work </a:t>
            </a:r>
          </a:p>
          <a:p>
            <a:pPr marL="109728" indent="0">
              <a:buNone/>
            </a:pPr>
            <a:endParaRPr lang="en-CA" dirty="0" smtClean="0"/>
          </a:p>
          <a:p>
            <a:r>
              <a:rPr lang="en-CA" dirty="0" smtClean="0"/>
              <a:t>A team approach is the only approach that works for a child/youth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Final Comments	</a:t>
            </a:r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25417052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330474548"/>
              </p:ext>
            </p:extLst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BICS</a:t>
            </a:r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932841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4" grpId="1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06483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CA" dirty="0" smtClean="0"/>
              <a:t>The context:  </a:t>
            </a:r>
          </a:p>
          <a:p>
            <a:endParaRPr lang="en-CA" dirty="0"/>
          </a:p>
          <a:p>
            <a:r>
              <a:rPr lang="en-CA" dirty="0" smtClean="0"/>
              <a:t>Increase in joint planning between Alberta Health, Alberta Health Services and Human Services</a:t>
            </a:r>
          </a:p>
          <a:p>
            <a:r>
              <a:rPr lang="en-CA" dirty="0" smtClean="0"/>
              <a:t>Focus on children/youth involved with Child Intervention Services</a:t>
            </a:r>
          </a:p>
          <a:p>
            <a:r>
              <a:rPr lang="en-CA" dirty="0" smtClean="0"/>
              <a:t>Commitment to increased funding to better support these children, youth, their caregivers and our staff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en-CA" dirty="0"/>
              <a:t>O</a:t>
            </a:r>
            <a:r>
              <a:rPr lang="en-CA" dirty="0" smtClean="0"/>
              <a:t>verview of Children’s Mental Health Initiatives </a:t>
            </a:r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24654027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chris\AppData\Local\Microsoft\Windows\Temporary Internet Files\Content.IE5\81POQM4Y\MP90040319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1504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53916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CA" dirty="0"/>
              <a:t>2014:  Appointment of a Chief Medical Officer 	   for Mental Health and </a:t>
            </a:r>
            <a:r>
              <a:rPr lang="en-CA" dirty="0" smtClean="0"/>
              <a:t>Addictions to </a:t>
            </a:r>
          </a:p>
          <a:p>
            <a:pPr marL="109728" indent="0">
              <a:buNone/>
            </a:pPr>
            <a:r>
              <a:rPr lang="en-CA" dirty="0"/>
              <a:t>	 </a:t>
            </a:r>
            <a:r>
              <a:rPr lang="en-CA" dirty="0" smtClean="0"/>
              <a:t>  lead the work</a:t>
            </a:r>
            <a:endParaRPr lang="en-CA" dirty="0"/>
          </a:p>
          <a:p>
            <a:pPr marL="109728" indent="0">
              <a:buNone/>
            </a:pPr>
            <a:endParaRPr lang="en-CA" dirty="0"/>
          </a:p>
          <a:p>
            <a:pPr marL="109728" indent="0">
              <a:buNone/>
            </a:pPr>
            <a:r>
              <a:rPr lang="en-CA" dirty="0"/>
              <a:t>		-  Cross Ministry </a:t>
            </a:r>
            <a:r>
              <a:rPr lang="en-CA" dirty="0" smtClean="0"/>
              <a:t>Partnership </a:t>
            </a:r>
            <a:endParaRPr lang="en-CA" dirty="0"/>
          </a:p>
          <a:p>
            <a:pPr marL="109728" indent="0">
              <a:buNone/>
            </a:pPr>
            <a:r>
              <a:rPr lang="en-CA" dirty="0"/>
              <a:t>		-  Creating an Action Plan</a:t>
            </a:r>
          </a:p>
          <a:p>
            <a:pPr marL="109728" indent="0">
              <a:buNone/>
            </a:pPr>
            <a:r>
              <a:rPr lang="en-CA" dirty="0"/>
              <a:t>		-  Priorities for Alberta</a:t>
            </a:r>
          </a:p>
          <a:p>
            <a:pPr marL="109728" indent="0">
              <a:buNone/>
            </a:pPr>
            <a:r>
              <a:rPr lang="en-CA" dirty="0"/>
              <a:t>		-  Identified Need for children in </a:t>
            </a:r>
            <a:r>
              <a:rPr lang="en-CA" dirty="0" smtClean="0"/>
              <a:t>care</a:t>
            </a:r>
          </a:p>
          <a:p>
            <a:pPr marL="109728" indent="0">
              <a:buNone/>
            </a:pPr>
            <a:r>
              <a:rPr lang="en-CA" dirty="0"/>
              <a:t>	</a:t>
            </a:r>
            <a:r>
              <a:rPr lang="en-CA" dirty="0" smtClean="0"/>
              <a:t>	-  Continuation of 2013 funding</a:t>
            </a:r>
            <a:endParaRPr lang="en-CA" dirty="0"/>
          </a:p>
          <a:p>
            <a:pPr marL="109728" indent="0">
              <a:buNone/>
            </a:pPr>
            <a:r>
              <a:rPr lang="en-CA" dirty="0"/>
              <a:t>		-  Announcement of </a:t>
            </a:r>
            <a:r>
              <a:rPr lang="en-CA" dirty="0" smtClean="0"/>
              <a:t>2014 funding </a:t>
            </a:r>
            <a:r>
              <a:rPr lang="en-CA" dirty="0"/>
              <a:t>		             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Provincial structure	</a:t>
            </a:r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2363979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mtClean="0"/>
              <a:t>Mental ealth </a:t>
            </a:r>
            <a:r>
              <a:rPr lang="en-CA" dirty="0" smtClean="0"/>
              <a:t>Learning Series</a:t>
            </a:r>
          </a:p>
          <a:p>
            <a:endParaRPr lang="en-CA" dirty="0"/>
          </a:p>
          <a:p>
            <a:r>
              <a:rPr lang="en-CA" dirty="0" smtClean="0"/>
              <a:t>Mental Health First Aid</a:t>
            </a:r>
          </a:p>
          <a:p>
            <a:endParaRPr lang="en-CA" dirty="0"/>
          </a:p>
          <a:p>
            <a:r>
              <a:rPr lang="en-CA" dirty="0" smtClean="0"/>
              <a:t>Support to Parent Link Centres</a:t>
            </a:r>
          </a:p>
          <a:p>
            <a:endParaRPr lang="en-CA" dirty="0"/>
          </a:p>
          <a:p>
            <a:r>
              <a:rPr lang="en-CA" dirty="0" smtClean="0"/>
              <a:t>Initial after hours support – launched in Edmonton Crisis Unit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Continued Initiatives from 2013</a:t>
            </a:r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2673037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CA" b="1" u="sng" dirty="0" smtClean="0">
              <a:solidFill>
                <a:srgbClr val="00B0F0"/>
              </a:solidFill>
            </a:endParaRPr>
          </a:p>
          <a:p>
            <a:r>
              <a:rPr lang="en-CA" b="1" u="sng" dirty="0" smtClean="0">
                <a:solidFill>
                  <a:srgbClr val="00B0F0"/>
                </a:solidFill>
              </a:rPr>
              <a:t>Best Practice Sites</a:t>
            </a:r>
            <a:r>
              <a:rPr lang="en-CA" dirty="0" smtClean="0">
                <a:solidFill>
                  <a:srgbClr val="00B0F0"/>
                </a:solidFill>
              </a:rPr>
              <a:t>:  </a:t>
            </a:r>
            <a:r>
              <a:rPr lang="en-CA" dirty="0" smtClean="0"/>
              <a:t>Calgary, Edmonton and Red Deer</a:t>
            </a:r>
            <a:endParaRPr lang="en-CA" b="1" u="sng" dirty="0" smtClean="0">
              <a:solidFill>
                <a:srgbClr val="00B0F0"/>
              </a:solidFill>
            </a:endParaRPr>
          </a:p>
          <a:p>
            <a:pPr marL="109728" indent="0">
              <a:buNone/>
            </a:pPr>
            <a:endParaRPr lang="en-CA" b="1" u="sng" dirty="0">
              <a:solidFill>
                <a:srgbClr val="00B0F0"/>
              </a:solidFill>
            </a:endParaRPr>
          </a:p>
          <a:p>
            <a:r>
              <a:rPr lang="en-CA" b="1" u="sng" dirty="0" smtClean="0">
                <a:solidFill>
                  <a:srgbClr val="00B0F0"/>
                </a:solidFill>
              </a:rPr>
              <a:t>Mental Health Consultation </a:t>
            </a:r>
            <a:r>
              <a:rPr lang="en-CA" dirty="0" smtClean="0"/>
              <a:t>regarding psychotropic medications and psycho-social interventions:  2 positions serve the province</a:t>
            </a:r>
          </a:p>
          <a:p>
            <a:pPr marL="109728" indent="0">
              <a:buNone/>
            </a:pPr>
            <a:endParaRPr lang="en-CA" dirty="0" smtClean="0"/>
          </a:p>
          <a:p>
            <a:r>
              <a:rPr lang="en-CA" b="1" u="sng" dirty="0" smtClean="0">
                <a:solidFill>
                  <a:srgbClr val="00B0F0"/>
                </a:solidFill>
              </a:rPr>
              <a:t>Assessment and Brief Intervention</a:t>
            </a:r>
            <a:r>
              <a:rPr lang="en-CA" dirty="0" smtClean="0">
                <a:solidFill>
                  <a:srgbClr val="00B0F0"/>
                </a:solidFill>
              </a:rPr>
              <a:t>:  </a:t>
            </a:r>
            <a:r>
              <a:rPr lang="en-CA" dirty="0" smtClean="0"/>
              <a:t>Calgary project “Brief Intervention and Caregiver Support”  </a:t>
            </a:r>
            <a:r>
              <a:rPr lang="en-CA" dirty="0" smtClean="0">
                <a:solidFill>
                  <a:srgbClr val="00B0F0"/>
                </a:solidFill>
              </a:rPr>
              <a:t>BICS </a:t>
            </a:r>
            <a:r>
              <a:rPr lang="en-CA" dirty="0" smtClean="0"/>
              <a:t>for short.</a:t>
            </a:r>
            <a:endParaRPr lang="en-CA" b="1" u="sng" dirty="0" smtClean="0">
              <a:solidFill>
                <a:srgbClr val="00B0F0"/>
              </a:solidFill>
            </a:endParaRPr>
          </a:p>
          <a:p>
            <a:endParaRPr lang="en-CA" b="1" u="sng" dirty="0">
              <a:solidFill>
                <a:srgbClr val="00B0F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2014 initiatives	</a:t>
            </a:r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2719113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CA" dirty="0" smtClean="0"/>
              <a:t>The details and the link to caregiver support</a:t>
            </a:r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4005797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Calgary’s site is at Hull Homes</a:t>
            </a:r>
          </a:p>
          <a:p>
            <a:r>
              <a:rPr lang="en-CA" dirty="0" smtClean="0"/>
              <a:t>Reshaping of the Pre-Adolescent Treatment Program</a:t>
            </a:r>
          </a:p>
          <a:p>
            <a:r>
              <a:rPr lang="en-CA" dirty="0" smtClean="0"/>
              <a:t>With additional funding a day treatment / wrap-a-round service has been added to the program</a:t>
            </a:r>
          </a:p>
          <a:p>
            <a:r>
              <a:rPr lang="en-CA" dirty="0" smtClean="0"/>
              <a:t>Purpose is to support more children in their family based placement by the provision of treatment support after school, evenings.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00B0F0"/>
                </a:solidFill>
                <a:effectLst/>
              </a:rPr>
              <a:t>Best Practice Sites</a:t>
            </a:r>
            <a:endParaRPr lang="en-CA" dirty="0">
              <a:solidFill>
                <a:srgbClr val="00B0F0"/>
              </a:solidFill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68658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CA" sz="2200" dirty="0" smtClean="0"/>
              <a:t>Family based care is the environment of choice</a:t>
            </a:r>
          </a:p>
          <a:p>
            <a:pPr marL="109728" indent="0">
              <a:buNone/>
            </a:pPr>
            <a:endParaRPr lang="en-CA" sz="22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CA" sz="2200" dirty="0" smtClean="0"/>
              <a:t>Provides the type of support a caregiver needs to develop effective interventions in the home environment with the support of highly skilled professionals from the Hull program</a:t>
            </a:r>
          </a:p>
          <a:p>
            <a:pPr marL="109728" indent="0">
              <a:buNone/>
            </a:pPr>
            <a:endParaRPr lang="en-CA" sz="22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CA" sz="2200" dirty="0"/>
              <a:t>Caregiver is an integral part of the treatment team and is actively involved in planning and implementation of strategies that will work in a home </a:t>
            </a:r>
            <a:r>
              <a:rPr lang="en-CA" sz="2200" dirty="0" smtClean="0"/>
              <a:t>environment</a:t>
            </a:r>
          </a:p>
          <a:p>
            <a:pPr marL="109728" indent="0">
              <a:buNone/>
            </a:pPr>
            <a:endParaRPr lang="en-CA" sz="22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CA" sz="2200" dirty="0" smtClean="0"/>
              <a:t>Decreases the impacts of residential care on young children – trauma reduction</a:t>
            </a:r>
          </a:p>
          <a:p>
            <a:pPr>
              <a:buFont typeface="Wingdings" panose="05000000000000000000" pitchFamily="2" charset="2"/>
              <a:buChar char="Ø"/>
            </a:pP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Supporting Caregivers</a:t>
            </a:r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1643911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Many children involved with child intervention are prescribed psychotropic medications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CA" dirty="0" smtClean="0"/>
              <a:t>Ritalin and other ADHD related medications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CA" dirty="0" smtClean="0"/>
              <a:t>Anti-psychotic medications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CA" dirty="0" smtClean="0"/>
              <a:t>Mood stabilizers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 smtClean="0"/>
              <a:t>Implementation of treatment plans/strategies recommended by mental health professionals may be a part of a child’s plan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CA" dirty="0" smtClean="0"/>
              <a:t>Implementing in a home based environment may require additional support, revision, clarity and skill building on the part of adults involved in supporting the child/youth</a:t>
            </a:r>
            <a:endParaRPr lang="en-CA" dirty="0"/>
          </a:p>
          <a:p>
            <a:pPr marL="630936" lvl="2" indent="0">
              <a:buNone/>
            </a:pPr>
            <a:endParaRPr lang="en-CA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00B0F0"/>
                </a:solidFill>
              </a:rPr>
              <a:t>Mental Health Consultation</a:t>
            </a:r>
            <a:endParaRPr lang="en-CA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594165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ntent and Divider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992</TotalTime>
  <Words>922</Words>
  <Application>Microsoft Office PowerPoint</Application>
  <PresentationFormat>On-screen Show (4:3)</PresentationFormat>
  <Paragraphs>129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Concourse</vt:lpstr>
      <vt:lpstr>Title slide</vt:lpstr>
      <vt:lpstr>Content and Divider slide</vt:lpstr>
      <vt:lpstr>Supporting Children/Youth Through Enhanced Mental Health Initiatives June 16, 2014</vt:lpstr>
      <vt:lpstr>Overview of Children’s Mental Health Initiatives </vt:lpstr>
      <vt:lpstr>Provincial structure </vt:lpstr>
      <vt:lpstr>Continued Initiatives from 2013</vt:lpstr>
      <vt:lpstr>2014 initiatives </vt:lpstr>
      <vt:lpstr>The details and the link to caregiver support</vt:lpstr>
      <vt:lpstr>Best Practice Sites</vt:lpstr>
      <vt:lpstr>Supporting Caregivers</vt:lpstr>
      <vt:lpstr>Mental Health Consultation</vt:lpstr>
      <vt:lpstr>Supporting Caregivers</vt:lpstr>
      <vt:lpstr>Supporting Caregivers</vt:lpstr>
      <vt:lpstr>Brief Intervention &amp; Caregiver Support  -  “BICS”</vt:lpstr>
      <vt:lpstr>Introducing the BICS approach</vt:lpstr>
      <vt:lpstr>How it works…… </vt:lpstr>
      <vt:lpstr>The Research: Key Concepts – Toxic Stress</vt:lpstr>
      <vt:lpstr>How it works …..</vt:lpstr>
      <vt:lpstr>How it works…..</vt:lpstr>
      <vt:lpstr>Final Comments </vt:lpstr>
      <vt:lpstr>BICS</vt:lpstr>
      <vt:lpstr>Slide 20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Brief Intervention and  Caregiver Support</dc:title>
  <dc:creator>chris tortorelli</dc:creator>
  <cp:lastModifiedBy>rbarraclough</cp:lastModifiedBy>
  <cp:revision>77</cp:revision>
  <dcterms:created xsi:type="dcterms:W3CDTF">2014-06-03T21:45:10Z</dcterms:created>
  <dcterms:modified xsi:type="dcterms:W3CDTF">2016-10-19T06:14:29Z</dcterms:modified>
</cp:coreProperties>
</file>