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7" r:id="rId4"/>
    <p:sldId id="289" r:id="rId5"/>
    <p:sldId id="279" r:id="rId6"/>
    <p:sldId id="281" r:id="rId7"/>
    <p:sldId id="260" r:id="rId8"/>
    <p:sldId id="272" r:id="rId9"/>
    <p:sldId id="291" r:id="rId10"/>
    <p:sldId id="273" r:id="rId11"/>
    <p:sldId id="292" r:id="rId12"/>
    <p:sldId id="285" r:id="rId13"/>
    <p:sldId id="293" r:id="rId14"/>
    <p:sldId id="286" r:id="rId15"/>
    <p:sldId id="294" r:id="rId16"/>
    <p:sldId id="287" r:id="rId17"/>
    <p:sldId id="295" r:id="rId18"/>
    <p:sldId id="288" r:id="rId19"/>
    <p:sldId id="296" r:id="rId20"/>
    <p:sldId id="274" r:id="rId21"/>
    <p:sldId id="297" r:id="rId22"/>
    <p:sldId id="277" r:id="rId23"/>
    <p:sldId id="298" r:id="rId24"/>
    <p:sldId id="290" r:id="rId25"/>
    <p:sldId id="299" r:id="rId26"/>
    <p:sldId id="278" r:id="rId27"/>
    <p:sldId id="300" r:id="rId28"/>
    <p:sldId id="282" r:id="rId29"/>
    <p:sldId id="301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1596F-7BD1-564E-91AD-2FD6D3ED06F7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B2486-984D-134E-A2CE-EB4D60995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98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FB666-99A1-3648-961B-7006D902F95E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C35E6-524E-0649-9703-312F0CB1F4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27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95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4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4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4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4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4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4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Rhonda to address this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4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Rhonda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4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4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9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636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636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185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185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18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185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654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654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970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9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970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970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9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9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46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1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01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70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C35E6-524E-0649-9703-312F0CB1F4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0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824" y="806823"/>
            <a:ext cx="8053294" cy="1435846"/>
          </a:xfrm>
        </p:spPr>
        <p:txBody>
          <a:bodyPr>
            <a:normAutofit fontScale="90000"/>
          </a:bodyPr>
          <a:lstStyle/>
          <a:p>
            <a:r>
              <a:rPr lang="en-US" dirty="0"/>
              <a:t>Foster and Kinship Care</a:t>
            </a:r>
            <a:br>
              <a:rPr lang="en-US" dirty="0"/>
            </a:br>
            <a:r>
              <a:rPr lang="en-US" sz="2700" dirty="0"/>
              <a:t>Presentation for the Ministerial Panel for Child Intervention</a:t>
            </a:r>
            <a:br>
              <a:rPr lang="en-US" dirty="0"/>
            </a:br>
            <a:r>
              <a:rPr lang="en-US" sz="2000" dirty="0"/>
              <a:t>June 15,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5176"/>
            <a:ext cx="6400800" cy="2659529"/>
          </a:xfrm>
        </p:spPr>
        <p:txBody>
          <a:bodyPr>
            <a:normAutofit/>
          </a:bodyPr>
          <a:lstStyle/>
          <a:p>
            <a:r>
              <a:rPr lang="en-US" sz="2200" dirty="0"/>
              <a:t>Alberta Foster Parent Association</a:t>
            </a:r>
          </a:p>
          <a:p>
            <a:r>
              <a:rPr lang="en-US" sz="1700" dirty="0"/>
              <a:t>Melissa Gee, B.Ed., M.Ed., </a:t>
            </a:r>
            <a:r>
              <a:rPr lang="en-US" sz="1700" dirty="0" err="1"/>
              <a:t>C.Ed.C</a:t>
            </a:r>
            <a:endParaRPr lang="en-US" sz="1700" dirty="0"/>
          </a:p>
          <a:p>
            <a:r>
              <a:rPr lang="en-US" sz="1700" dirty="0"/>
              <a:t>Assistant Executive Director</a:t>
            </a:r>
          </a:p>
          <a:p>
            <a:endParaRPr lang="en-US" dirty="0"/>
          </a:p>
          <a:p>
            <a:r>
              <a:rPr lang="en-US" sz="2200" dirty="0"/>
              <a:t>ALIGN Association of Community Services</a:t>
            </a:r>
          </a:p>
          <a:p>
            <a:r>
              <a:rPr lang="en-US" sz="1700" dirty="0"/>
              <a:t>Rhonda Barraclough, BSW, M.Ed., RSW</a:t>
            </a:r>
          </a:p>
          <a:p>
            <a:r>
              <a:rPr lang="en-US" sz="1700" dirty="0"/>
              <a:t>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403907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55341"/>
            <a:ext cx="7408333" cy="3022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Collaboration </a:t>
            </a:r>
          </a:p>
          <a:p>
            <a:pPr lvl="1"/>
            <a:r>
              <a:rPr lang="en-US" sz="2400" dirty="0"/>
              <a:t>Role Awareness</a:t>
            </a:r>
          </a:p>
          <a:p>
            <a:pPr lvl="1"/>
            <a:r>
              <a:rPr lang="en-US" sz="2400" dirty="0"/>
              <a:t>Respect of Caregivers </a:t>
            </a:r>
          </a:p>
          <a:p>
            <a:pPr lvl="1"/>
            <a:r>
              <a:rPr lang="en-US" sz="2400" dirty="0"/>
              <a:t>Planning (cultural, case, and transition)</a:t>
            </a:r>
          </a:p>
          <a:p>
            <a:pPr lvl="1"/>
            <a:r>
              <a:rPr lang="en-US" sz="2400" dirty="0"/>
              <a:t>Working with bio families</a:t>
            </a:r>
          </a:p>
          <a:p>
            <a:pPr lvl="1"/>
            <a:r>
              <a:rPr lang="en-US" sz="2400" dirty="0"/>
              <a:t>DFNA Relationships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are the worries?</a:t>
            </a:r>
          </a:p>
        </p:txBody>
      </p:sp>
    </p:spTree>
    <p:extLst>
      <p:ext uri="{BB962C8B-B14F-4D97-AF65-F5344CB8AC3E}">
        <p14:creationId xmlns:p14="http://schemas.microsoft.com/office/powerpoint/2010/main" val="2341818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are the worries?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5176" y="2143431"/>
            <a:ext cx="4049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Collaboration</a:t>
            </a:r>
          </a:p>
          <a:p>
            <a:pPr algn="ctr"/>
            <a:r>
              <a:rPr lang="en-US" sz="2800" dirty="0">
                <a:solidFill>
                  <a:schemeClr val="tx2"/>
                </a:solidFill>
              </a:rPr>
              <a:t>Recommendations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72067" y="3313377"/>
            <a:ext cx="7408333" cy="3133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Clear role descriptions and expectations for caregivers and workers</a:t>
            </a:r>
          </a:p>
          <a:p>
            <a:r>
              <a:rPr lang="en-US" sz="2000" dirty="0"/>
              <a:t>Approaching team meetings with a Caregiver Centered approach</a:t>
            </a:r>
          </a:p>
          <a:p>
            <a:r>
              <a:rPr lang="en-US" sz="2000" dirty="0"/>
              <a:t>Full involvement of caregivers in planning from the beginning</a:t>
            </a:r>
          </a:p>
          <a:p>
            <a:r>
              <a:rPr lang="en-US" sz="2000" dirty="0"/>
              <a:t>Transparent conversations with the whole team regarding expectations of building and maintaining connections for the child, including role assignment based on capacity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0815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379698"/>
            <a:ext cx="7408333" cy="1852676"/>
          </a:xfrm>
        </p:spPr>
        <p:txBody>
          <a:bodyPr>
            <a:normAutofit/>
          </a:bodyPr>
          <a:lstStyle/>
          <a:p>
            <a:r>
              <a:rPr lang="en-US" sz="2000" dirty="0"/>
              <a:t>Complexity of the children and their families coming into care</a:t>
            </a:r>
          </a:p>
          <a:p>
            <a:r>
              <a:rPr lang="en-US" sz="2000" dirty="0"/>
              <a:t>Breakdown of Foster and Kinship Placements</a:t>
            </a:r>
          </a:p>
          <a:p>
            <a:r>
              <a:rPr lang="en-US" sz="2000" dirty="0"/>
              <a:t>Appropriate training and support for Foster and Kinship Caregivers</a:t>
            </a:r>
          </a:p>
          <a:p>
            <a:r>
              <a:rPr lang="en-US" sz="2000" dirty="0"/>
              <a:t>Therapeutic Supports for Children/Youth in care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are the worries?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7560" y="2521024"/>
            <a:ext cx="61707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Complexity of Needs</a:t>
            </a:r>
          </a:p>
        </p:txBody>
      </p:sp>
    </p:spTree>
    <p:extLst>
      <p:ext uri="{BB962C8B-B14F-4D97-AF65-F5344CB8AC3E}">
        <p14:creationId xmlns:p14="http://schemas.microsoft.com/office/powerpoint/2010/main" val="1642276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are the worries?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5176" y="2738213"/>
            <a:ext cx="4049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Recommendations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72067" y="3460627"/>
            <a:ext cx="7408333" cy="2724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Transparency of what happened to the child and potential needs</a:t>
            </a:r>
          </a:p>
          <a:p>
            <a:r>
              <a:rPr lang="en-US" sz="2000" dirty="0"/>
              <a:t>Keep caregivers informed – (difficult in some situations with FOIP)</a:t>
            </a:r>
          </a:p>
          <a:p>
            <a:r>
              <a:rPr lang="en-US" sz="2000" dirty="0"/>
              <a:t>Appropriate training and support following the training to ensure awareness and skills to effectively care for complex needs</a:t>
            </a:r>
          </a:p>
          <a:p>
            <a:r>
              <a:rPr lang="en-US" sz="2000" dirty="0"/>
              <a:t>Immediate and sustained supports to meet the needs of the complex issues children are struggling with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6353" y="2276548"/>
            <a:ext cx="47662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Complexity of Needs</a:t>
            </a:r>
          </a:p>
        </p:txBody>
      </p:sp>
    </p:spTree>
    <p:extLst>
      <p:ext uri="{BB962C8B-B14F-4D97-AF65-F5344CB8AC3E}">
        <p14:creationId xmlns:p14="http://schemas.microsoft.com/office/powerpoint/2010/main" val="2032128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44897"/>
            <a:ext cx="7408333" cy="6265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Communication 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are the worries?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024467" y="3364263"/>
            <a:ext cx="7408333" cy="1469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Information about the child coming into care</a:t>
            </a:r>
          </a:p>
          <a:p>
            <a:r>
              <a:rPr lang="en-US" sz="2000" dirty="0"/>
              <a:t>Involvement in planning for the best interest of the child</a:t>
            </a:r>
          </a:p>
          <a:p>
            <a:r>
              <a:rPr lang="en-US" sz="2000" dirty="0"/>
              <a:t>Staff turnover/leave</a:t>
            </a:r>
          </a:p>
        </p:txBody>
      </p:sp>
    </p:spTree>
    <p:extLst>
      <p:ext uri="{BB962C8B-B14F-4D97-AF65-F5344CB8AC3E}">
        <p14:creationId xmlns:p14="http://schemas.microsoft.com/office/powerpoint/2010/main" val="1642276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16380"/>
            <a:ext cx="7408333" cy="6265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Communication 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are the worries?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5176" y="2931549"/>
            <a:ext cx="4049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Recommendations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72067" y="3604308"/>
            <a:ext cx="7408333" cy="262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Transparency of what happened to the child and potential needs</a:t>
            </a:r>
          </a:p>
          <a:p>
            <a:r>
              <a:rPr lang="en-US" sz="2000" dirty="0"/>
              <a:t>Keep caregivers informed regularly and in a timely manner– (difficult in some situations with FOIP)</a:t>
            </a:r>
          </a:p>
          <a:p>
            <a:r>
              <a:rPr lang="en-US" sz="2000" dirty="0"/>
              <a:t>Ensure all caregivers have supports in place when they are without the direct support of a caseworker or support worker</a:t>
            </a:r>
          </a:p>
        </p:txBody>
      </p:sp>
    </p:spTree>
    <p:extLst>
      <p:ext uri="{BB962C8B-B14F-4D97-AF65-F5344CB8AC3E}">
        <p14:creationId xmlns:p14="http://schemas.microsoft.com/office/powerpoint/2010/main" val="2588985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197594"/>
            <a:ext cx="7408333" cy="1579192"/>
          </a:xfrm>
        </p:spPr>
        <p:txBody>
          <a:bodyPr>
            <a:normAutofit/>
          </a:bodyPr>
          <a:lstStyle/>
          <a:p>
            <a:r>
              <a:rPr lang="en-US" sz="2000" dirty="0"/>
              <a:t>Inconsistency of practice aligned with policy across the province</a:t>
            </a:r>
          </a:p>
          <a:p>
            <a:r>
              <a:rPr lang="en-US" sz="2000" dirty="0"/>
              <a:t>Inconsistency in expectations of licensing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are the worries?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73755" y="2394281"/>
            <a:ext cx="59913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Provincial Policy and Practice</a:t>
            </a:r>
          </a:p>
        </p:txBody>
      </p:sp>
    </p:spTree>
    <p:extLst>
      <p:ext uri="{BB962C8B-B14F-4D97-AF65-F5344CB8AC3E}">
        <p14:creationId xmlns:p14="http://schemas.microsoft.com/office/powerpoint/2010/main" val="1642276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are the worries?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6247" y="3084609"/>
            <a:ext cx="4049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Recommendations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72067" y="3811629"/>
            <a:ext cx="7408333" cy="1908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Consistency in practice outcomes will decrease confusion for caregivers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2438" y="2394281"/>
            <a:ext cx="65573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Provincial Policy and Practice</a:t>
            </a:r>
          </a:p>
        </p:txBody>
      </p:sp>
    </p:spTree>
    <p:extLst>
      <p:ext uri="{BB962C8B-B14F-4D97-AF65-F5344CB8AC3E}">
        <p14:creationId xmlns:p14="http://schemas.microsoft.com/office/powerpoint/2010/main" val="967878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33525"/>
            <a:ext cx="7408333" cy="12241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Recruitment of Caregivers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are the worries?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872067" y="3333039"/>
            <a:ext cx="7408333" cy="7198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Awareness of current direction of Child Intervention</a:t>
            </a:r>
          </a:p>
          <a:p>
            <a:r>
              <a:rPr lang="en-US" sz="2000" dirty="0"/>
              <a:t>Awareness of expectations and potential needs of children</a:t>
            </a:r>
          </a:p>
        </p:txBody>
      </p:sp>
    </p:spTree>
    <p:extLst>
      <p:ext uri="{BB962C8B-B14F-4D97-AF65-F5344CB8AC3E}">
        <p14:creationId xmlns:p14="http://schemas.microsoft.com/office/powerpoint/2010/main" val="1642276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54051"/>
            <a:ext cx="7408333" cy="752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Recruitment of Caregivers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are the worries?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5176" y="2994922"/>
            <a:ext cx="4049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Recommendations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72067" y="3741464"/>
            <a:ext cx="7408333" cy="2567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Recruitment messaging needs to be transparent and clear regarding what is required to become an effective caregiver in today’s child intervention system</a:t>
            </a:r>
          </a:p>
          <a:p>
            <a:r>
              <a:rPr lang="en-US" sz="2000" dirty="0"/>
              <a:t>Intentional sharing of good news stories, what’s working well, what are we proud of</a:t>
            </a:r>
          </a:p>
          <a:p>
            <a:r>
              <a:rPr lang="en-US" sz="2000" dirty="0"/>
              <a:t>A balance shift in the focus of the media in sharing stories from Children’s Services</a:t>
            </a:r>
          </a:p>
        </p:txBody>
      </p:sp>
    </p:spTree>
    <p:extLst>
      <p:ext uri="{BB962C8B-B14F-4D97-AF65-F5344CB8AC3E}">
        <p14:creationId xmlns:p14="http://schemas.microsoft.com/office/powerpoint/2010/main" val="188842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7295" y="2436411"/>
            <a:ext cx="7844118" cy="3450696"/>
          </a:xfrm>
        </p:spPr>
        <p:txBody>
          <a:bodyPr/>
          <a:lstStyle/>
          <a:p>
            <a:r>
              <a:rPr lang="en-US" dirty="0"/>
              <a:t>Difference between Authority and Contract Foster Care</a:t>
            </a:r>
          </a:p>
          <a:p>
            <a:r>
              <a:rPr lang="en-US" dirty="0"/>
              <a:t>Learn to work together and work collaboratively to ensure all caregivers receive similar support and advocacy</a:t>
            </a:r>
          </a:p>
          <a:p>
            <a:r>
              <a:rPr lang="en-US" dirty="0"/>
              <a:t>Accreditation -  different training and licensing expectations</a:t>
            </a:r>
          </a:p>
          <a:p>
            <a:r>
              <a:rPr lang="en-US" dirty="0"/>
              <a:t>Differences in support to families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AFPA &amp; ALIGN</a:t>
            </a:r>
            <a:br>
              <a:rPr lang="en-US" dirty="0"/>
            </a:br>
            <a:r>
              <a:rPr lang="en-US" dirty="0"/>
              <a:t>Why together?</a:t>
            </a:r>
          </a:p>
        </p:txBody>
      </p:sp>
    </p:spTree>
    <p:extLst>
      <p:ext uri="{BB962C8B-B14F-4D97-AF65-F5344CB8AC3E}">
        <p14:creationId xmlns:p14="http://schemas.microsoft.com/office/powerpoint/2010/main" val="958594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52267"/>
            <a:ext cx="7408333" cy="3952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Training of Caregivers</a:t>
            </a:r>
          </a:p>
          <a:p>
            <a:r>
              <a:rPr lang="en-US" sz="2000" dirty="0"/>
              <a:t>Is training adequate to prepare caregivers for the needs of the children coming into their care?</a:t>
            </a:r>
          </a:p>
          <a:p>
            <a:r>
              <a:rPr lang="en-US" sz="2000" dirty="0"/>
              <a:t>Training is currently primarily done in person</a:t>
            </a:r>
          </a:p>
          <a:p>
            <a:r>
              <a:rPr lang="en-US" sz="2000" dirty="0"/>
              <a:t>Practice in child intervention is progressing at a pace that makes it more difficult for caregivers to adjust and become knowledgeable</a:t>
            </a:r>
          </a:p>
          <a:p>
            <a:r>
              <a:rPr lang="en-US" sz="2000" dirty="0"/>
              <a:t>Appropriate, applicable Indigenous training</a:t>
            </a:r>
          </a:p>
          <a:p>
            <a:r>
              <a:rPr lang="en-US" sz="2000" dirty="0"/>
              <a:t>Lack of support to implement what has been learned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Foster &amp; Kinship Care</a:t>
            </a:r>
            <a:br>
              <a:rPr lang="en-US"/>
            </a:br>
            <a:r>
              <a:rPr lang="en-US"/>
              <a:t>What are the worries?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35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05556"/>
            <a:ext cx="7408333" cy="728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Training of Caregivers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5176" y="2892807"/>
            <a:ext cx="4049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Recommendations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Foster &amp; Kinship Care</a:t>
            </a:r>
            <a:br>
              <a:rPr lang="en-US"/>
            </a:br>
            <a:r>
              <a:rPr lang="en-US"/>
              <a:t>What are the worries?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872067" y="3548071"/>
            <a:ext cx="7408333" cy="2579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Collaborative development in training for caregivers by all stakeholders</a:t>
            </a:r>
          </a:p>
          <a:p>
            <a:r>
              <a:rPr lang="en-US" sz="2000" dirty="0"/>
              <a:t>Online learning options, Webinars</a:t>
            </a:r>
          </a:p>
          <a:p>
            <a:r>
              <a:rPr lang="en-US" sz="2000" dirty="0"/>
              <a:t>Better communication of training available</a:t>
            </a:r>
          </a:p>
          <a:p>
            <a:r>
              <a:rPr lang="en-US" sz="2000" dirty="0"/>
              <a:t>Family friendly training</a:t>
            </a:r>
          </a:p>
          <a:p>
            <a:r>
              <a:rPr lang="en-US" sz="2000" dirty="0"/>
              <a:t>Consistent, cultural experiences</a:t>
            </a:r>
          </a:p>
          <a:p>
            <a:r>
              <a:rPr lang="en-US" sz="2000" dirty="0"/>
              <a:t>Consideration for Education Coaching support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8428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62201"/>
            <a:ext cx="7408333" cy="25425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Transitioning </a:t>
            </a:r>
          </a:p>
          <a:p>
            <a:endParaRPr lang="en-US" sz="2000" dirty="0"/>
          </a:p>
          <a:p>
            <a:r>
              <a:rPr lang="en-US" sz="2000" dirty="0"/>
              <a:t>To adulthood</a:t>
            </a:r>
          </a:p>
          <a:p>
            <a:r>
              <a:rPr lang="en-US" sz="2000" dirty="0"/>
              <a:t>Between caregiver homes</a:t>
            </a:r>
          </a:p>
          <a:p>
            <a:r>
              <a:rPr lang="en-US" sz="2000" dirty="0"/>
              <a:t>Back to bio family</a:t>
            </a:r>
          </a:p>
          <a:p>
            <a:r>
              <a:rPr lang="en-US" sz="2000" dirty="0"/>
              <a:t>Specialized services (</a:t>
            </a:r>
            <a:r>
              <a:rPr lang="en-US" sz="2000" dirty="0" err="1"/>
              <a:t>ie</a:t>
            </a:r>
            <a:r>
              <a:rPr lang="en-US" sz="2000" dirty="0"/>
              <a:t>. PDD)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Foster &amp; Kinship Care</a:t>
            </a:r>
            <a:br>
              <a:rPr lang="en-US"/>
            </a:br>
            <a:r>
              <a:rPr lang="en-US"/>
              <a:t>What are the worries?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69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80334"/>
            <a:ext cx="7408333" cy="8168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Transitioning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5176" y="2966345"/>
            <a:ext cx="4049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Recommendations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Foster &amp; Kinship Care</a:t>
            </a:r>
            <a:br>
              <a:rPr lang="en-US"/>
            </a:br>
            <a:r>
              <a:rPr lang="en-US"/>
              <a:t>What are the worries?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72067" y="3593682"/>
            <a:ext cx="7408333" cy="29502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Adopt a perspective that young people should be connected to their caregivers and need to stay there as they move into adulthood</a:t>
            </a:r>
          </a:p>
          <a:p>
            <a:r>
              <a:rPr lang="en-US" sz="2000" dirty="0"/>
              <a:t>Ensure all healthy connections to past and present caregivers are maintained through various transitions</a:t>
            </a:r>
          </a:p>
          <a:p>
            <a:r>
              <a:rPr lang="en-US" sz="2000" dirty="0"/>
              <a:t>Utilize programs like the Forever Network when no family or network is available</a:t>
            </a:r>
          </a:p>
          <a:p>
            <a:r>
              <a:rPr lang="en-US" sz="2000" dirty="0"/>
              <a:t>Ensure all caregivers are aware of specialized services prior to age requirement</a:t>
            </a:r>
          </a:p>
          <a:p>
            <a:r>
              <a:rPr lang="en-US" sz="2000" dirty="0"/>
              <a:t>Policy to Practice support and expectations need to improve to allow workers to support caregivers to provide this support to youth</a:t>
            </a:r>
          </a:p>
        </p:txBody>
      </p:sp>
    </p:spTree>
    <p:extLst>
      <p:ext uri="{BB962C8B-B14F-4D97-AF65-F5344CB8AC3E}">
        <p14:creationId xmlns:p14="http://schemas.microsoft.com/office/powerpoint/2010/main" val="4210502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41309"/>
            <a:ext cx="7408333" cy="27358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300" dirty="0"/>
              <a:t>Legal Implications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Family Law</a:t>
            </a:r>
          </a:p>
          <a:p>
            <a:r>
              <a:rPr lang="en-US" sz="2000" dirty="0"/>
              <a:t>Allegations and Investigations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Foster &amp; Kinship Care</a:t>
            </a:r>
            <a:br>
              <a:rPr lang="en-US"/>
            </a:br>
            <a:r>
              <a:rPr lang="en-US"/>
              <a:t>What are the worries?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35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4674"/>
            <a:ext cx="7408333" cy="8030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300" dirty="0"/>
              <a:t>Legal Implications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5176" y="2940622"/>
            <a:ext cx="4049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Recommendations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Foster &amp; Kinship Care</a:t>
            </a:r>
            <a:br>
              <a:rPr lang="en-US"/>
            </a:br>
            <a:r>
              <a:rPr lang="en-US"/>
              <a:t>What are the worries?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72067" y="3686133"/>
            <a:ext cx="7408333" cy="2222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Amend legislation within the Family Law Act to involve Children’s Services</a:t>
            </a:r>
          </a:p>
          <a:p>
            <a:r>
              <a:rPr lang="en-US" sz="2000" dirty="0"/>
              <a:t>Legal Aid Model of support for caregivers</a:t>
            </a:r>
          </a:p>
          <a:p>
            <a:r>
              <a:rPr lang="en-US" sz="2000" dirty="0"/>
              <a:t>Therapeutic support program for caregivers going through an allegation or investigation</a:t>
            </a:r>
          </a:p>
        </p:txBody>
      </p:sp>
    </p:spTree>
    <p:extLst>
      <p:ext uri="{BB962C8B-B14F-4D97-AF65-F5344CB8AC3E}">
        <p14:creationId xmlns:p14="http://schemas.microsoft.com/office/powerpoint/2010/main" val="3814061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52124"/>
            <a:ext cx="7408333" cy="28287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Kinship</a:t>
            </a:r>
          </a:p>
          <a:p>
            <a:endParaRPr lang="en-US" sz="2000" dirty="0"/>
          </a:p>
          <a:p>
            <a:r>
              <a:rPr lang="en-US" sz="2000" dirty="0"/>
              <a:t>Complexity of the Child Intervention System</a:t>
            </a:r>
          </a:p>
          <a:p>
            <a:r>
              <a:rPr lang="en-US" sz="2000" dirty="0"/>
              <a:t>Supports</a:t>
            </a:r>
          </a:p>
          <a:p>
            <a:r>
              <a:rPr lang="en-US" sz="2000" dirty="0"/>
              <a:t>Planning and Case Development</a:t>
            </a:r>
          </a:p>
          <a:p>
            <a:r>
              <a:rPr lang="en-US" sz="2000" dirty="0"/>
              <a:t>Family raising family within the Child Intervention System</a:t>
            </a:r>
          </a:p>
          <a:p>
            <a:r>
              <a:rPr lang="en-US" sz="2000" dirty="0"/>
              <a:t>Training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Foster &amp; Kinship Care</a:t>
            </a:r>
            <a:br>
              <a:rPr lang="en-US"/>
            </a:br>
            <a:r>
              <a:rPr lang="en-US"/>
              <a:t>What are the worries?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330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37956"/>
            <a:ext cx="7408333" cy="992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Kinship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05615" y="2768236"/>
            <a:ext cx="4049059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Recommendations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09600" y="4907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Foster &amp; Kinship Care</a:t>
            </a:r>
            <a:br>
              <a:rPr lang="en-US"/>
            </a:br>
            <a:r>
              <a:rPr lang="en-US"/>
              <a:t>What are the worries?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72067" y="3358904"/>
            <a:ext cx="7408333" cy="3350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Transparency</a:t>
            </a:r>
            <a:endParaRPr lang="en-US" sz="1800" dirty="0"/>
          </a:p>
          <a:p>
            <a:pPr lvl="1"/>
            <a:r>
              <a:rPr lang="en-US" sz="1800" dirty="0"/>
              <a:t>Caregivers’ rights, Child Intervention Policy</a:t>
            </a:r>
          </a:p>
          <a:p>
            <a:pPr lvl="1"/>
            <a:r>
              <a:rPr lang="en-US" sz="1800" dirty="0"/>
              <a:t>Needs of the child</a:t>
            </a:r>
          </a:p>
          <a:p>
            <a:r>
              <a:rPr lang="en-US" sz="2000" dirty="0"/>
              <a:t>Be willing to provide financial assistance and various supports required in order to maintain the viability of kinship homes</a:t>
            </a:r>
          </a:p>
          <a:p>
            <a:r>
              <a:rPr lang="en-US" sz="2000" dirty="0"/>
              <a:t>Allow for some flexibility in a family systems care approach</a:t>
            </a:r>
          </a:p>
          <a:p>
            <a:r>
              <a:rPr lang="en-US" sz="2000" dirty="0"/>
              <a:t>Involve caregivers in planning and case development from the beginning </a:t>
            </a:r>
          </a:p>
          <a:p>
            <a:r>
              <a:rPr lang="en-US" sz="2000" dirty="0"/>
              <a:t>Ensure kinship caregivers are aware of training available and encourage them to take what is relevant to meeting the needs of the child in their care</a:t>
            </a:r>
          </a:p>
          <a:p>
            <a:r>
              <a:rPr lang="en-US" sz="2000" dirty="0"/>
              <a:t>Review the legislation and regulations as it relates to the Family Law Act</a:t>
            </a:r>
          </a:p>
        </p:txBody>
      </p:sp>
    </p:spTree>
    <p:extLst>
      <p:ext uri="{BB962C8B-B14F-4D97-AF65-F5344CB8AC3E}">
        <p14:creationId xmlns:p14="http://schemas.microsoft.com/office/powerpoint/2010/main" val="13942374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177" y="2460412"/>
            <a:ext cx="7715623" cy="671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Indigenous Children in Care and Planning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&amp; Kinship Care in Alberta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717177" y="3251679"/>
            <a:ext cx="7868024" cy="3112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Caregivers encouragement and participation</a:t>
            </a:r>
          </a:p>
          <a:p>
            <a:r>
              <a:rPr lang="en-US" sz="2000" dirty="0"/>
              <a:t>Appropriate cultural planning and connections</a:t>
            </a:r>
          </a:p>
          <a:p>
            <a:r>
              <a:rPr lang="en-US" sz="2000" dirty="0"/>
              <a:t>Training</a:t>
            </a:r>
          </a:p>
          <a:p>
            <a:r>
              <a:rPr lang="en-US" sz="2000" dirty="0"/>
              <a:t>Respect for caregiver  (more than one band, support to provide cultural teachings, scheduling,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r>
              <a:rPr lang="en-US" sz="2000" dirty="0"/>
              <a:t>Communication and commitment</a:t>
            </a:r>
          </a:p>
          <a:p>
            <a:r>
              <a:rPr lang="en-US" sz="2000" dirty="0"/>
              <a:t>Identity</a:t>
            </a:r>
          </a:p>
        </p:txBody>
      </p:sp>
    </p:spTree>
    <p:extLst>
      <p:ext uri="{BB962C8B-B14F-4D97-AF65-F5344CB8AC3E}">
        <p14:creationId xmlns:p14="http://schemas.microsoft.com/office/powerpoint/2010/main" val="23284982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177" y="2460412"/>
            <a:ext cx="7715623" cy="671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Indigenous Children in Care and Planning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&amp; Kinship Care in Alberta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5176" y="2945148"/>
            <a:ext cx="424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Recommendations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717177" y="3544872"/>
            <a:ext cx="7868024" cy="294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Involvement of caregivers in cultural planning from the beginning</a:t>
            </a:r>
          </a:p>
          <a:p>
            <a:r>
              <a:rPr lang="en-US" sz="2000" dirty="0"/>
              <a:t>Experiential and relevant training</a:t>
            </a:r>
          </a:p>
          <a:p>
            <a:r>
              <a:rPr lang="en-US" sz="2000" dirty="0"/>
              <a:t>Support with making connections</a:t>
            </a:r>
          </a:p>
          <a:p>
            <a:r>
              <a:rPr lang="en-US" sz="2000" dirty="0"/>
              <a:t>Realistic expectations</a:t>
            </a:r>
          </a:p>
          <a:p>
            <a:r>
              <a:rPr lang="en-US" sz="2000" dirty="0"/>
              <a:t>acknowledgement/sharing of success</a:t>
            </a:r>
          </a:p>
          <a:p>
            <a:r>
              <a:rPr lang="en-US" sz="2000" dirty="0"/>
              <a:t>cultural resource specialists</a:t>
            </a:r>
          </a:p>
          <a:p>
            <a:r>
              <a:rPr lang="en-US" sz="2000" dirty="0"/>
              <a:t>Role clarity for achieving outcomes of cultural plans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002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History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Care in Alberta</a:t>
            </a:r>
          </a:p>
        </p:txBody>
      </p:sp>
    </p:spTree>
    <p:extLst>
      <p:ext uri="{BB962C8B-B14F-4D97-AF65-F5344CB8AC3E}">
        <p14:creationId xmlns:p14="http://schemas.microsoft.com/office/powerpoint/2010/main" val="828392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In an ideal world …</a:t>
            </a:r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&amp; Kinship Care in Alberta</a:t>
            </a:r>
          </a:p>
        </p:txBody>
      </p:sp>
    </p:spTree>
    <p:extLst>
      <p:ext uri="{BB962C8B-B14F-4D97-AF65-F5344CB8AC3E}">
        <p14:creationId xmlns:p14="http://schemas.microsoft.com/office/powerpoint/2010/main" val="5809686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Questions</a:t>
            </a:r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&amp; Kinship Care in Alberta</a:t>
            </a:r>
          </a:p>
        </p:txBody>
      </p:sp>
    </p:spTree>
    <p:extLst>
      <p:ext uri="{BB962C8B-B14F-4D97-AF65-F5344CB8AC3E}">
        <p14:creationId xmlns:p14="http://schemas.microsoft.com/office/powerpoint/2010/main" val="225966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Who are our Foster Caregivers?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Care in Alberta</a:t>
            </a:r>
          </a:p>
        </p:txBody>
      </p:sp>
    </p:spTree>
    <p:extLst>
      <p:ext uri="{BB962C8B-B14F-4D97-AF65-F5344CB8AC3E}">
        <p14:creationId xmlns:p14="http://schemas.microsoft.com/office/powerpoint/2010/main" val="76401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71059"/>
            <a:ext cx="7408333" cy="3855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is the Alberta Foster Parent Association (AFPA)</a:t>
            </a:r>
          </a:p>
          <a:p>
            <a:pPr lvl="2"/>
            <a:r>
              <a:rPr lang="en-US" dirty="0"/>
              <a:t>Steering Committee to develop this non-profit Organization began in 1972, incorporated in 1974</a:t>
            </a:r>
          </a:p>
          <a:p>
            <a:pPr lvl="2"/>
            <a:r>
              <a:rPr lang="en-US" dirty="0"/>
              <a:t>First foster care provincial training conference in 1974</a:t>
            </a:r>
          </a:p>
          <a:p>
            <a:pPr lvl="2"/>
            <a:r>
              <a:rPr lang="en-US" dirty="0"/>
              <a:t>Staff of 7 full time employees, hundreds of volunteers</a:t>
            </a:r>
          </a:p>
          <a:p>
            <a:pPr lvl="2"/>
            <a:r>
              <a:rPr lang="en-US" dirty="0"/>
              <a:t>Work collaboratively with Authority, Agency, DFNA and Ministry staff</a:t>
            </a:r>
          </a:p>
          <a:p>
            <a:pPr lvl="2"/>
            <a:r>
              <a:rPr lang="en-US" dirty="0"/>
              <a:t>An organization that cares about:</a:t>
            </a:r>
          </a:p>
          <a:p>
            <a:pPr lvl="3"/>
            <a:r>
              <a:rPr lang="en-US" dirty="0"/>
              <a:t>outcomes for infants, children, youth in care, and families</a:t>
            </a:r>
          </a:p>
          <a:p>
            <a:pPr lvl="3"/>
            <a:r>
              <a:rPr lang="en-US" dirty="0"/>
              <a:t>mental well-being of foster and kinship caregivers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Alberta Foster Parent Association</a:t>
            </a:r>
          </a:p>
        </p:txBody>
      </p:sp>
    </p:spTree>
    <p:extLst>
      <p:ext uri="{BB962C8B-B14F-4D97-AF65-F5344CB8AC3E}">
        <p14:creationId xmlns:p14="http://schemas.microsoft.com/office/powerpoint/2010/main" val="372364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93901"/>
            <a:ext cx="7408333" cy="413870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What is the purpose of the AFPA?</a:t>
            </a:r>
          </a:p>
          <a:p>
            <a:pPr marL="0" indent="0" algn="ctr">
              <a:lnSpc>
                <a:spcPct val="50000"/>
              </a:lnSpc>
              <a:buNone/>
            </a:pPr>
            <a:endParaRPr lang="en-US" dirty="0"/>
          </a:p>
          <a:p>
            <a:pPr marL="627063" lvl="2" indent="0">
              <a:buNone/>
            </a:pPr>
            <a:r>
              <a:rPr lang="en-US" dirty="0"/>
              <a:t>The AFPA provides:</a:t>
            </a:r>
          </a:p>
          <a:p>
            <a:pPr lvl="3"/>
            <a:r>
              <a:rPr lang="en-US" dirty="0"/>
              <a:t>Support</a:t>
            </a:r>
          </a:p>
          <a:p>
            <a:pPr lvl="3"/>
            <a:r>
              <a:rPr lang="en-US" dirty="0"/>
              <a:t>Training </a:t>
            </a:r>
          </a:p>
          <a:p>
            <a:pPr lvl="3"/>
            <a:r>
              <a:rPr lang="en-US" dirty="0"/>
              <a:t>Advocacy</a:t>
            </a:r>
          </a:p>
          <a:p>
            <a:pPr lvl="3"/>
            <a:r>
              <a:rPr lang="en-US" dirty="0"/>
              <a:t>Acknowledgement</a:t>
            </a:r>
          </a:p>
          <a:p>
            <a:pPr lvl="3"/>
            <a:r>
              <a:rPr lang="en-US" dirty="0"/>
              <a:t>Collaboration &amp; Liaison</a:t>
            </a:r>
          </a:p>
          <a:p>
            <a:pPr lvl="4"/>
            <a:r>
              <a:rPr lang="en-US" dirty="0"/>
              <a:t>Regionally</a:t>
            </a:r>
          </a:p>
          <a:p>
            <a:pPr lvl="4"/>
            <a:r>
              <a:rPr lang="en-US" dirty="0"/>
              <a:t>Provincially</a:t>
            </a:r>
          </a:p>
          <a:p>
            <a:pPr lvl="4"/>
            <a:r>
              <a:rPr lang="en-US" dirty="0"/>
              <a:t>Nationally</a:t>
            </a:r>
          </a:p>
          <a:p>
            <a:pPr lvl="4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Alberta Foster Parent Association</a:t>
            </a:r>
          </a:p>
        </p:txBody>
      </p:sp>
    </p:spTree>
    <p:extLst>
      <p:ext uri="{BB962C8B-B14F-4D97-AF65-F5344CB8AC3E}">
        <p14:creationId xmlns:p14="http://schemas.microsoft.com/office/powerpoint/2010/main" val="141952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30824"/>
            <a:ext cx="7408333" cy="415787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AFPA Supports</a:t>
            </a:r>
          </a:p>
          <a:p>
            <a:r>
              <a:rPr lang="en-US" dirty="0"/>
              <a:t>Basic Maintenance (Foster &amp; Kinship)</a:t>
            </a:r>
          </a:p>
          <a:p>
            <a:r>
              <a:rPr lang="en-US" dirty="0"/>
              <a:t>Skills Fee (Foster)</a:t>
            </a:r>
          </a:p>
          <a:p>
            <a:r>
              <a:rPr lang="en-US" dirty="0"/>
              <a:t>Infant Costs</a:t>
            </a:r>
          </a:p>
          <a:p>
            <a:r>
              <a:rPr lang="en-US" dirty="0"/>
              <a:t>Support Plans</a:t>
            </a:r>
          </a:p>
          <a:p>
            <a:r>
              <a:rPr lang="en-US" dirty="0"/>
              <a:t>Relief &amp; Respite</a:t>
            </a:r>
          </a:p>
          <a:p>
            <a:r>
              <a:rPr lang="en-US" dirty="0"/>
              <a:t>Support Workers</a:t>
            </a:r>
          </a:p>
          <a:p>
            <a:r>
              <a:rPr lang="en-US" dirty="0"/>
              <a:t>Training</a:t>
            </a:r>
          </a:p>
          <a:p>
            <a:pPr lvl="1"/>
            <a:r>
              <a:rPr lang="en-US" dirty="0"/>
              <a:t>Foster: Orientation to Foster Care, Level 1, Level 2</a:t>
            </a:r>
          </a:p>
          <a:p>
            <a:pPr lvl="1"/>
            <a:r>
              <a:rPr lang="en-US" dirty="0"/>
              <a:t>Kinship: Orientation to Kinship Care</a:t>
            </a:r>
          </a:p>
          <a:p>
            <a:pPr lvl="1"/>
            <a:r>
              <a:rPr lang="en-US" dirty="0"/>
              <a:t>Supplemental Training open to all caregivers</a:t>
            </a:r>
          </a:p>
          <a:p>
            <a:pPr lvl="1"/>
            <a:r>
              <a:rPr lang="en-US" dirty="0"/>
              <a:t>Agency Training open to all caregivers</a:t>
            </a:r>
          </a:p>
          <a:p>
            <a:pPr lvl="1"/>
            <a:r>
              <a:rPr lang="en-US" dirty="0"/>
              <a:t>Reimbursement of expenses (mileage, meals, childcare)</a:t>
            </a:r>
          </a:p>
          <a:p>
            <a:r>
              <a:rPr lang="en-US" dirty="0"/>
              <a:t>Authority </a:t>
            </a:r>
            <a:r>
              <a:rPr lang="en-US" dirty="0" err="1"/>
              <a:t>vs</a:t>
            </a:r>
            <a:r>
              <a:rPr lang="en-US" dirty="0"/>
              <a:t> Agency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92496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dirty="0"/>
              <a:t>Foster &amp; Kinship Care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Supports</a:t>
            </a:r>
          </a:p>
        </p:txBody>
      </p:sp>
    </p:spTree>
    <p:extLst>
      <p:ext uri="{BB962C8B-B14F-4D97-AF65-F5344CB8AC3E}">
        <p14:creationId xmlns:p14="http://schemas.microsoft.com/office/powerpoint/2010/main" val="95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8838"/>
            <a:ext cx="7408333" cy="40036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AFPA and Align are seen as important stakeholders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Signs of Safety more positive and engaging for families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Collaborative Service Delivery Agencies provide greater levels of direct support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youth from care graduating from High 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youth transitioning to adulthood more successfully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is working well?</a:t>
            </a:r>
          </a:p>
        </p:txBody>
      </p:sp>
    </p:spTree>
    <p:extLst>
      <p:ext uri="{BB962C8B-B14F-4D97-AF65-F5344CB8AC3E}">
        <p14:creationId xmlns:p14="http://schemas.microsoft.com/office/powerpoint/2010/main" val="202027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starting to happen and need more of:</a:t>
            </a:r>
          </a:p>
          <a:p>
            <a:pPr marL="0" indent="0">
              <a:buNone/>
            </a:pPr>
            <a:endParaRPr lang="en-US" dirty="0"/>
          </a:p>
          <a:p>
            <a:pPr marL="301943" lvl="1" indent="0">
              <a:buNone/>
            </a:pPr>
            <a:r>
              <a:rPr lang="en-US" dirty="0"/>
              <a:t>Foundations of Caregiver Support</a:t>
            </a:r>
          </a:p>
          <a:p>
            <a:pPr marL="301943" lvl="1" indent="0">
              <a:buNone/>
            </a:pPr>
            <a:r>
              <a:rPr lang="en-US" dirty="0"/>
              <a:t>Family Finding</a:t>
            </a:r>
          </a:p>
          <a:p>
            <a:pPr marL="301943" lvl="1" indent="0">
              <a:buNone/>
            </a:pPr>
            <a:r>
              <a:rPr lang="en-US" dirty="0" err="1"/>
              <a:t>Honouring</a:t>
            </a:r>
            <a:r>
              <a:rPr lang="en-US" dirty="0"/>
              <a:t> Indigenous Children and Families</a:t>
            </a:r>
          </a:p>
          <a:p>
            <a:pPr marL="301943" lvl="1" indent="0">
              <a:buNone/>
            </a:pPr>
            <a:r>
              <a:rPr lang="en-US" dirty="0"/>
              <a:t>Sharing and training of Child Intervention strategies with the caregiving communities</a:t>
            </a:r>
          </a:p>
          <a:p>
            <a:pPr marL="301943" lvl="1" indent="0">
              <a:buNone/>
            </a:pPr>
            <a:r>
              <a:rPr lang="en-US" dirty="0"/>
              <a:t>Recognition Events for Caregivers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 &amp; Kinship Care</a:t>
            </a:r>
            <a:br>
              <a:rPr lang="en-US" dirty="0"/>
            </a:br>
            <a:r>
              <a:rPr lang="en-US" dirty="0"/>
              <a:t>What is working well?</a:t>
            </a:r>
          </a:p>
        </p:txBody>
      </p:sp>
    </p:spTree>
    <p:extLst>
      <p:ext uri="{BB962C8B-B14F-4D97-AF65-F5344CB8AC3E}">
        <p14:creationId xmlns:p14="http://schemas.microsoft.com/office/powerpoint/2010/main" val="411905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8437</TotalTime>
  <Words>1279</Words>
  <Application>Microsoft Office PowerPoint</Application>
  <PresentationFormat>On-screen Show (4:3)</PresentationFormat>
  <Paragraphs>245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Calibri</vt:lpstr>
      <vt:lpstr>Candara</vt:lpstr>
      <vt:lpstr>Symbol</vt:lpstr>
      <vt:lpstr>Waveform</vt:lpstr>
      <vt:lpstr>Foster and Kinship Care Presentation for the Ministerial Panel for Child Intervention June 15, 2017</vt:lpstr>
      <vt:lpstr>AFPA &amp; ALIGN Why together?</vt:lpstr>
      <vt:lpstr>Foster Care in Alberta</vt:lpstr>
      <vt:lpstr>Foster Care in Alberta</vt:lpstr>
      <vt:lpstr>Alberta Foster Parent Association</vt:lpstr>
      <vt:lpstr>Alberta Foster Parent Association</vt:lpstr>
      <vt:lpstr>Foster &amp; Kinship Care  Supports</vt:lpstr>
      <vt:lpstr>Foster &amp; Kinship Care What is working well?</vt:lpstr>
      <vt:lpstr>Foster &amp; Kinship Care What is working well?</vt:lpstr>
      <vt:lpstr>Foster &amp; Kinship Care What are the worries?</vt:lpstr>
      <vt:lpstr>Foster &amp; Kinship Care What are the worries?</vt:lpstr>
      <vt:lpstr>Foster &amp; Kinship Care What are the worries?</vt:lpstr>
      <vt:lpstr>Foster &amp; Kinship Care What are the worries?</vt:lpstr>
      <vt:lpstr>Foster &amp; Kinship Care What are the worries?</vt:lpstr>
      <vt:lpstr>Foster &amp; Kinship Care What are the worries?</vt:lpstr>
      <vt:lpstr>Foster &amp; Kinship Care What are the worries?</vt:lpstr>
      <vt:lpstr>Foster &amp; Kinship Care What are the worries?</vt:lpstr>
      <vt:lpstr>Foster &amp; Kinship Care What are the worries?</vt:lpstr>
      <vt:lpstr>Foster &amp; Kinship Care What are the worries?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Foster &amp; Kinship Care in Alberta</vt:lpstr>
      <vt:lpstr>Foster &amp; Kinship Care in Alberta</vt:lpstr>
      <vt:lpstr>Foster &amp; Kinship Care in Alberta</vt:lpstr>
      <vt:lpstr>Foster &amp; Kinship Care in Alberta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 and Kinship Care</dc:title>
  <dc:creator>Melissa Jones</dc:creator>
  <cp:lastModifiedBy>user</cp:lastModifiedBy>
  <cp:revision>68</cp:revision>
  <cp:lastPrinted>2017-06-14T00:09:00Z</cp:lastPrinted>
  <dcterms:created xsi:type="dcterms:W3CDTF">2017-06-05T17:25:25Z</dcterms:created>
  <dcterms:modified xsi:type="dcterms:W3CDTF">2017-06-19T15:38:15Z</dcterms:modified>
</cp:coreProperties>
</file>