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63" r:id="rId3"/>
    <p:sldId id="264" r:id="rId4"/>
    <p:sldId id="265" r:id="rId5"/>
    <p:sldId id="266" r:id="rId6"/>
    <p:sldId id="260" r:id="rId7"/>
    <p:sldId id="261" r:id="rId8"/>
    <p:sldId id="268" r:id="rId9"/>
    <p:sldId id="262" r:id="rId10"/>
    <p:sldId id="267" r:id="rId11"/>
    <p:sldId id="269" r:id="rId12"/>
    <p:sldId id="270" r:id="rId13"/>
    <p:sldId id="271" r:id="rId14"/>
    <p:sldId id="272" r:id="rId15"/>
    <p:sldId id="273" r:id="rId16"/>
    <p:sldId id="274" r:id="rId17"/>
    <p:sldId id="257" r:id="rId18"/>
    <p:sldId id="258" r:id="rId19"/>
    <p:sldId id="278" r:id="rId20"/>
    <p:sldId id="259" r:id="rId21"/>
    <p:sldId id="275" r:id="rId22"/>
    <p:sldId id="276" r:id="rId23"/>
    <p:sldId id="277"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2E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16" autoAdjust="0"/>
  </p:normalViewPr>
  <p:slideViewPr>
    <p:cSldViewPr snapToGrid="0" snapToObjects="1">
      <p:cViewPr varScale="1">
        <p:scale>
          <a:sx n="40" d="100"/>
          <a:sy n="40" d="100"/>
        </p:scale>
        <p:origin x="138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2C669-FB95-1D41-B007-EAB5023F1F15}" type="datetimeFigureOut">
              <a:rPr lang="en-US" smtClean="0"/>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6E5447-555C-3541-8086-4F6A2DC9D4A8}" type="slidenum">
              <a:rPr lang="en-US" smtClean="0"/>
              <a:t>‹#›</a:t>
            </a:fld>
            <a:endParaRPr lang="en-US"/>
          </a:p>
        </p:txBody>
      </p:sp>
    </p:spTree>
    <p:extLst>
      <p:ext uri="{BB962C8B-B14F-4D97-AF65-F5344CB8AC3E}">
        <p14:creationId xmlns:p14="http://schemas.microsoft.com/office/powerpoint/2010/main" val="19133707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745C4-53E6-4E48-AABD-7F16756CA563}" type="slidenum">
              <a:rPr lang="en-US" smtClean="0"/>
              <a:t>17</a:t>
            </a:fld>
            <a:endParaRPr lang="en-US"/>
          </a:p>
        </p:txBody>
      </p:sp>
    </p:spTree>
    <p:extLst>
      <p:ext uri="{BB962C8B-B14F-4D97-AF65-F5344CB8AC3E}">
        <p14:creationId xmlns:p14="http://schemas.microsoft.com/office/powerpoint/2010/main" val="103310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A656F5-7CFA-6F4F-BD16-6A2F67B256E0}"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236973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A656F5-7CFA-6F4F-BD16-6A2F67B256E0}"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334934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A656F5-7CFA-6F4F-BD16-6A2F67B256E0}"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25455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A656F5-7CFA-6F4F-BD16-6A2F67B256E0}"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120008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656F5-7CFA-6F4F-BD16-6A2F67B256E0}"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88386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A656F5-7CFA-6F4F-BD16-6A2F67B256E0}"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2921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A656F5-7CFA-6F4F-BD16-6A2F67B256E0}" type="datetimeFigureOut">
              <a:rPr lang="en-US" smtClean="0"/>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390982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A656F5-7CFA-6F4F-BD16-6A2F67B256E0}" type="datetimeFigureOut">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25563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656F5-7CFA-6F4F-BD16-6A2F67B256E0}" type="datetimeFigureOut">
              <a:rPr lang="en-US" smtClean="0"/>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349266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656F5-7CFA-6F4F-BD16-6A2F67B256E0}"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128643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656F5-7CFA-6F4F-BD16-6A2F67B256E0}"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4C3A6-B028-FA49-B09F-1A8EB3135153}" type="slidenum">
              <a:rPr lang="en-US" smtClean="0"/>
              <a:t>‹#›</a:t>
            </a:fld>
            <a:endParaRPr lang="en-US"/>
          </a:p>
        </p:txBody>
      </p:sp>
    </p:spTree>
    <p:extLst>
      <p:ext uri="{BB962C8B-B14F-4D97-AF65-F5344CB8AC3E}">
        <p14:creationId xmlns:p14="http://schemas.microsoft.com/office/powerpoint/2010/main" val="417974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656F5-7CFA-6F4F-BD16-6A2F67B256E0}" type="datetimeFigureOut">
              <a:rPr lang="en-US" smtClean="0"/>
              <a:t>6/19/2017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4C3A6-B028-FA49-B09F-1A8EB3135153}" type="slidenum">
              <a:rPr lang="en-US" smtClean="0"/>
              <a:t>‹#›</a:t>
            </a:fld>
            <a:endParaRPr lang="en-US"/>
          </a:p>
        </p:txBody>
      </p:sp>
    </p:spTree>
    <p:extLst>
      <p:ext uri="{BB962C8B-B14F-4D97-AF65-F5344CB8AC3E}">
        <p14:creationId xmlns:p14="http://schemas.microsoft.com/office/powerpoint/2010/main" val="410393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x.doi.org/10.1080/0886571X.2016.121575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04342"/>
            <a:ext cx="7772400" cy="1887604"/>
          </a:xfrm>
        </p:spPr>
        <p:txBody>
          <a:bodyPr>
            <a:normAutofit/>
          </a:bodyPr>
          <a:lstStyle/>
          <a:p>
            <a:r>
              <a:rPr lang="en-US" sz="3200" b="1" dirty="0"/>
              <a:t>Closing the Gap Between:</a:t>
            </a:r>
            <a:br>
              <a:rPr lang="en-US" sz="3200" b="1" dirty="0"/>
            </a:br>
            <a:r>
              <a:rPr lang="en-US" sz="3200" b="1" dirty="0"/>
              <a:t> “What We Know” and</a:t>
            </a:r>
            <a:br>
              <a:rPr lang="en-US" sz="3200" b="1" dirty="0"/>
            </a:br>
            <a:r>
              <a:rPr lang="en-US" sz="3200" b="1" dirty="0"/>
              <a:t> “What We Do”</a:t>
            </a:r>
          </a:p>
        </p:txBody>
      </p:sp>
      <p:sp>
        <p:nvSpPr>
          <p:cNvPr id="3" name="Subtitle 2"/>
          <p:cNvSpPr>
            <a:spLocks noGrp="1"/>
          </p:cNvSpPr>
          <p:nvPr>
            <p:ph type="subTitle" idx="1"/>
          </p:nvPr>
        </p:nvSpPr>
        <p:spPr>
          <a:xfrm>
            <a:off x="1371600" y="3470799"/>
            <a:ext cx="6400800" cy="1314152"/>
          </a:xfrm>
        </p:spPr>
        <p:txBody>
          <a:bodyPr>
            <a:noAutofit/>
          </a:bodyPr>
          <a:lstStyle/>
          <a:p>
            <a:r>
              <a:rPr lang="en-US" sz="3600" b="1" dirty="0">
                <a:solidFill>
                  <a:srgbClr val="CD2E47"/>
                </a:solidFill>
              </a:rPr>
              <a:t>Re-Envisioning Therapeutic  Group and Residential  Care:</a:t>
            </a:r>
          </a:p>
        </p:txBody>
      </p:sp>
      <p:pic>
        <p:nvPicPr>
          <p:cNvPr id="5" name="Picture 4" descr="1-ALIGN-Identity-colou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9997" y="295646"/>
            <a:ext cx="3175153" cy="3175153"/>
          </a:xfrm>
          <a:prstGeom prst="rect">
            <a:avLst/>
          </a:prstGeom>
        </p:spPr>
      </p:pic>
    </p:spTree>
    <p:extLst>
      <p:ext uri="{BB962C8B-B14F-4D97-AF65-F5344CB8AC3E}">
        <p14:creationId xmlns:p14="http://schemas.microsoft.com/office/powerpoint/2010/main" val="476682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lvl="0" indent="0">
              <a:buNone/>
            </a:pPr>
            <a:r>
              <a:rPr lang="en-US" dirty="0"/>
              <a:t>Defined and well articulated program model:</a:t>
            </a:r>
          </a:p>
          <a:p>
            <a:r>
              <a:rPr lang="en-CA" dirty="0"/>
              <a:t>Evidence Informed and Evidence Based program models. (CEBC, SAMHSA)</a:t>
            </a:r>
          </a:p>
          <a:p>
            <a:r>
              <a:rPr lang="en-CA" dirty="0"/>
              <a:t>Based on a Theory of Change that produces positive outcomes</a:t>
            </a:r>
          </a:p>
          <a:p>
            <a:r>
              <a:rPr lang="en-CA" dirty="0"/>
              <a:t>Current in Alberta</a:t>
            </a:r>
          </a:p>
          <a:p>
            <a:pPr lvl="1"/>
            <a:r>
              <a:rPr lang="en-CA" dirty="0"/>
              <a:t>CARE Model  (Holden)</a:t>
            </a:r>
          </a:p>
          <a:p>
            <a:pPr lvl="1"/>
            <a:r>
              <a:rPr lang="en-CA" dirty="0"/>
              <a:t>Sanctuary Model  (Bloom)</a:t>
            </a:r>
          </a:p>
          <a:p>
            <a:pPr lvl="1"/>
            <a:r>
              <a:rPr lang="en-CA" dirty="0"/>
              <a:t>Teaching Family Model  (Farmer)</a:t>
            </a:r>
          </a:p>
          <a:p>
            <a:r>
              <a:rPr lang="en-CA" dirty="0"/>
              <a:t>M</a:t>
            </a:r>
            <a:r>
              <a:rPr lang="en-US" dirty="0" err="1"/>
              <a:t>aintaining</a:t>
            </a:r>
            <a:r>
              <a:rPr lang="en-US" dirty="0"/>
              <a:t> fidelity</a:t>
            </a:r>
          </a:p>
          <a:p>
            <a:r>
              <a:rPr lang="en-US" dirty="0"/>
              <a:t>Organizational and system congruence</a:t>
            </a:r>
          </a:p>
          <a:p>
            <a:r>
              <a:rPr lang="en-US" dirty="0"/>
              <a:t>Accredited Programs</a:t>
            </a:r>
          </a:p>
        </p:txBody>
      </p:sp>
    </p:spTree>
    <p:extLst>
      <p:ext uri="{BB962C8B-B14F-4D97-AF65-F5344CB8AC3E}">
        <p14:creationId xmlns:p14="http://schemas.microsoft.com/office/powerpoint/2010/main" val="312004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457200" y="1600200"/>
            <a:ext cx="8229600" cy="5068158"/>
          </a:xfrm>
        </p:spPr>
        <p:txBody>
          <a:bodyPr>
            <a:normAutofit fontScale="85000" lnSpcReduction="20000"/>
          </a:bodyPr>
          <a:lstStyle/>
          <a:p>
            <a:pPr marL="0" indent="0">
              <a:buNone/>
            </a:pPr>
            <a:r>
              <a:rPr lang="en-US" b="1" dirty="0"/>
              <a:t>Therapeutic Milieu </a:t>
            </a:r>
            <a:endParaRPr lang="en-CA" sz="3600" b="1" dirty="0"/>
          </a:p>
          <a:p>
            <a:pPr lvl="1"/>
            <a:r>
              <a:rPr lang="en-US" sz="3200" dirty="0"/>
              <a:t>Safety</a:t>
            </a:r>
          </a:p>
          <a:p>
            <a:pPr lvl="1"/>
            <a:r>
              <a:rPr lang="en-US" sz="3200" dirty="0"/>
              <a:t>Developmental Relationships (Li &amp; Julian, 2012)</a:t>
            </a:r>
            <a:endParaRPr lang="en-CA" sz="3200" dirty="0"/>
          </a:p>
          <a:p>
            <a:pPr lvl="1"/>
            <a:r>
              <a:rPr lang="en-US" sz="3200" dirty="0"/>
              <a:t>Trauma informed practice</a:t>
            </a:r>
          </a:p>
          <a:p>
            <a:pPr lvl="2"/>
            <a:r>
              <a:rPr lang="en-US" dirty="0"/>
              <a:t>NMT &amp; NME (Perry)</a:t>
            </a:r>
          </a:p>
          <a:p>
            <a:pPr lvl="2"/>
            <a:r>
              <a:rPr lang="en-US" dirty="0"/>
              <a:t>Three Pillars (Bath)</a:t>
            </a:r>
          </a:p>
          <a:p>
            <a:pPr lvl="2"/>
            <a:r>
              <a:rPr lang="en-US" dirty="0"/>
              <a:t>Pain based behavior (</a:t>
            </a:r>
            <a:r>
              <a:rPr lang="en-US" dirty="0" err="1"/>
              <a:t>Anglin</a:t>
            </a:r>
            <a:r>
              <a:rPr lang="en-US" dirty="0"/>
              <a:t>)</a:t>
            </a:r>
            <a:endParaRPr lang="en-CA" dirty="0"/>
          </a:p>
          <a:p>
            <a:pPr lvl="1"/>
            <a:r>
              <a:rPr lang="en-US" sz="3200" dirty="0"/>
              <a:t>Affect management &amp; emotional regulation (Bath, Bloom &amp; Holden)</a:t>
            </a:r>
          </a:p>
          <a:p>
            <a:pPr lvl="1"/>
            <a:r>
              <a:rPr lang="en-US" sz="3200" dirty="0"/>
              <a:t>Purposeful planned activity programming</a:t>
            </a:r>
          </a:p>
          <a:p>
            <a:pPr lvl="1"/>
            <a:r>
              <a:rPr lang="en-US" sz="3200" dirty="0"/>
              <a:t>Specialized Educational Services</a:t>
            </a:r>
            <a:endParaRPr lang="en-CA" sz="3200" dirty="0"/>
          </a:p>
          <a:p>
            <a:pPr lvl="1"/>
            <a:r>
              <a:rPr lang="en-US" sz="3200" dirty="0"/>
              <a:t>Support by educated and trained staff with appropriate level of staff ratios</a:t>
            </a:r>
            <a:endParaRPr lang="en-CA" sz="3200" dirty="0"/>
          </a:p>
          <a:p>
            <a:endParaRPr lang="en-US" dirty="0"/>
          </a:p>
        </p:txBody>
      </p:sp>
    </p:spTree>
    <p:extLst>
      <p:ext uri="{BB962C8B-B14F-4D97-AF65-F5344CB8AC3E}">
        <p14:creationId xmlns:p14="http://schemas.microsoft.com/office/powerpoint/2010/main" val="2249814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457200" y="1600200"/>
            <a:ext cx="8229600" cy="5068158"/>
          </a:xfrm>
        </p:spPr>
        <p:txBody>
          <a:bodyPr>
            <a:normAutofit/>
          </a:bodyPr>
          <a:lstStyle/>
          <a:p>
            <a:pPr marL="0" indent="0">
              <a:buNone/>
            </a:pPr>
            <a:r>
              <a:rPr lang="en-US" b="1" dirty="0"/>
              <a:t>Specialized Educational Services</a:t>
            </a:r>
            <a:endParaRPr lang="en-CA" b="1" dirty="0"/>
          </a:p>
          <a:p>
            <a:pPr lvl="1"/>
            <a:r>
              <a:rPr lang="en-US" sz="3200" dirty="0"/>
              <a:t>Campus Based schools (show increased attendance and academic performance.)</a:t>
            </a:r>
          </a:p>
          <a:p>
            <a:pPr lvl="1"/>
            <a:r>
              <a:rPr lang="en-US" sz="3200" dirty="0"/>
              <a:t>Some Community programs offer specialized educational services.</a:t>
            </a:r>
          </a:p>
          <a:p>
            <a:pPr lvl="1"/>
            <a:r>
              <a:rPr lang="en-US" sz="3200" dirty="0"/>
              <a:t>Some community programs offer specific supports (IE: Success in School)</a:t>
            </a:r>
            <a:endParaRPr lang="en-CA" sz="3200" dirty="0"/>
          </a:p>
          <a:p>
            <a:endParaRPr lang="en-US" dirty="0"/>
          </a:p>
        </p:txBody>
      </p:sp>
    </p:spTree>
    <p:extLst>
      <p:ext uri="{BB962C8B-B14F-4D97-AF65-F5344CB8AC3E}">
        <p14:creationId xmlns:p14="http://schemas.microsoft.com/office/powerpoint/2010/main" val="204928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457200" y="1600200"/>
            <a:ext cx="8229600" cy="5068158"/>
          </a:xfrm>
        </p:spPr>
        <p:txBody>
          <a:bodyPr>
            <a:normAutofit fontScale="92500" lnSpcReduction="20000"/>
          </a:bodyPr>
          <a:lstStyle/>
          <a:p>
            <a:pPr marL="0" indent="0">
              <a:buNone/>
            </a:pPr>
            <a:r>
              <a:rPr lang="en-US" b="1" dirty="0"/>
              <a:t>Family Services and After Care Support:</a:t>
            </a:r>
          </a:p>
          <a:p>
            <a:pPr lvl="1"/>
            <a:r>
              <a:rPr lang="en-US" dirty="0"/>
              <a:t>Improve child functioning. </a:t>
            </a:r>
            <a:r>
              <a:rPr lang="en-US" sz="1800" dirty="0"/>
              <a:t>(Daly et al, 1998)</a:t>
            </a:r>
          </a:p>
          <a:p>
            <a:pPr lvl="1"/>
            <a:r>
              <a:rPr lang="en-US" dirty="0"/>
              <a:t>Improve family functioning. </a:t>
            </a:r>
            <a:r>
              <a:rPr lang="en-US" sz="1800" dirty="0"/>
              <a:t>(</a:t>
            </a:r>
            <a:r>
              <a:rPr lang="en-US" sz="1800" dirty="0" err="1"/>
              <a:t>Sunseri</a:t>
            </a:r>
            <a:r>
              <a:rPr lang="en-US" sz="1800" dirty="0"/>
              <a:t>, 2004)</a:t>
            </a:r>
          </a:p>
          <a:p>
            <a:pPr lvl="1"/>
            <a:r>
              <a:rPr lang="en-US" dirty="0"/>
              <a:t>Decrease Length of stay. </a:t>
            </a:r>
            <a:r>
              <a:rPr lang="en-US" sz="1800" dirty="0"/>
              <a:t>(Landsman et al, 2001)</a:t>
            </a:r>
            <a:endParaRPr lang="en-US" dirty="0"/>
          </a:p>
          <a:p>
            <a:pPr lvl="1"/>
            <a:r>
              <a:rPr lang="en-US" dirty="0"/>
              <a:t>Generate better post placement outcomes. </a:t>
            </a:r>
            <a:r>
              <a:rPr lang="en-US" sz="1800" dirty="0"/>
              <a:t>(Nickerson et al, 2007)</a:t>
            </a:r>
            <a:endParaRPr lang="en-US" dirty="0"/>
          </a:p>
          <a:p>
            <a:r>
              <a:rPr lang="en-US" dirty="0"/>
              <a:t>Post discharge placement stability</a:t>
            </a:r>
          </a:p>
          <a:p>
            <a:pPr lvl="1"/>
            <a:r>
              <a:rPr lang="en-US" dirty="0"/>
              <a:t>For 12 months following return to family setting</a:t>
            </a:r>
          </a:p>
          <a:p>
            <a:r>
              <a:rPr lang="en-US" dirty="0"/>
              <a:t>After Care Services include routine:</a:t>
            </a:r>
          </a:p>
          <a:p>
            <a:pPr lvl="1"/>
            <a:r>
              <a:rPr lang="en-US" dirty="0"/>
              <a:t>In home support</a:t>
            </a:r>
          </a:p>
          <a:p>
            <a:pPr lvl="1"/>
            <a:r>
              <a:rPr lang="en-US" dirty="0"/>
              <a:t>Family therapy</a:t>
            </a:r>
          </a:p>
          <a:p>
            <a:pPr lvl="1"/>
            <a:r>
              <a:rPr lang="en-US" dirty="0"/>
              <a:t>Community support</a:t>
            </a:r>
          </a:p>
          <a:p>
            <a:endParaRPr lang="en-US" dirty="0"/>
          </a:p>
        </p:txBody>
      </p:sp>
    </p:spTree>
    <p:extLst>
      <p:ext uri="{BB962C8B-B14F-4D97-AF65-F5344CB8AC3E}">
        <p14:creationId xmlns:p14="http://schemas.microsoft.com/office/powerpoint/2010/main" val="1583928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385208" y="1600200"/>
            <a:ext cx="8229600" cy="5068158"/>
          </a:xfrm>
        </p:spPr>
        <p:txBody>
          <a:bodyPr>
            <a:normAutofit/>
          </a:bodyPr>
          <a:lstStyle/>
          <a:p>
            <a:pPr marL="0" lvl="0" indent="0">
              <a:buNone/>
            </a:pPr>
            <a:r>
              <a:rPr lang="en-US" b="1" dirty="0"/>
              <a:t>Clinical Services &amp; Health Services</a:t>
            </a:r>
            <a:endParaRPr lang="en-CA" b="1" dirty="0"/>
          </a:p>
          <a:p>
            <a:r>
              <a:rPr lang="en-US" dirty="0"/>
              <a:t>Psychological Services</a:t>
            </a:r>
          </a:p>
          <a:p>
            <a:pPr lvl="1"/>
            <a:r>
              <a:rPr lang="en-US" dirty="0"/>
              <a:t>Therapy (Individual and Family)</a:t>
            </a:r>
          </a:p>
          <a:p>
            <a:pPr lvl="1"/>
            <a:r>
              <a:rPr lang="en-US" dirty="0"/>
              <a:t>Program oversight</a:t>
            </a:r>
          </a:p>
          <a:p>
            <a:r>
              <a:rPr lang="en-US" dirty="0"/>
              <a:t>Health services (psychiatric and nursing)</a:t>
            </a:r>
          </a:p>
          <a:p>
            <a:pPr lvl="1"/>
            <a:r>
              <a:rPr lang="en-US" dirty="0"/>
              <a:t>Need to increase health services to include:</a:t>
            </a:r>
          </a:p>
          <a:p>
            <a:pPr lvl="2"/>
            <a:r>
              <a:rPr lang="en-US" dirty="0"/>
              <a:t>Psychiatric, Occupational Therapy and nursing. </a:t>
            </a:r>
            <a:endParaRPr lang="en-CA" dirty="0"/>
          </a:p>
          <a:p>
            <a:endParaRPr lang="en-US" dirty="0"/>
          </a:p>
        </p:txBody>
      </p:sp>
    </p:spTree>
    <p:extLst>
      <p:ext uri="{BB962C8B-B14F-4D97-AF65-F5344CB8AC3E}">
        <p14:creationId xmlns:p14="http://schemas.microsoft.com/office/powerpoint/2010/main" val="112289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385208" y="1600200"/>
            <a:ext cx="8229600" cy="5068158"/>
          </a:xfrm>
        </p:spPr>
        <p:txBody>
          <a:bodyPr>
            <a:normAutofit/>
          </a:bodyPr>
          <a:lstStyle/>
          <a:p>
            <a:pPr marL="0" lvl="0" indent="0">
              <a:buNone/>
            </a:pPr>
            <a:r>
              <a:rPr lang="en-US" b="1" dirty="0"/>
              <a:t>Indigenous services</a:t>
            </a:r>
            <a:endParaRPr lang="en-CA" b="1" dirty="0"/>
          </a:p>
          <a:p>
            <a:r>
              <a:rPr lang="en-US" dirty="0"/>
              <a:t>Traditional Cultural &amp; Healing practices integrated into the program.</a:t>
            </a:r>
          </a:p>
          <a:p>
            <a:r>
              <a:rPr lang="en-US" dirty="0"/>
              <a:t>Elder Services:</a:t>
            </a:r>
          </a:p>
          <a:p>
            <a:pPr lvl="1"/>
            <a:r>
              <a:rPr lang="en-US" dirty="0"/>
              <a:t>Actively teaching.</a:t>
            </a:r>
          </a:p>
          <a:p>
            <a:pPr lvl="1"/>
            <a:r>
              <a:rPr lang="en-US" dirty="0"/>
              <a:t>Program oversight </a:t>
            </a:r>
          </a:p>
          <a:p>
            <a:r>
              <a:rPr lang="en-US" dirty="0"/>
              <a:t>Connections with communities of origin</a:t>
            </a:r>
            <a:endParaRPr lang="en-CA" dirty="0"/>
          </a:p>
          <a:p>
            <a:endParaRPr lang="en-US" dirty="0"/>
          </a:p>
        </p:txBody>
      </p:sp>
    </p:spTree>
    <p:extLst>
      <p:ext uri="{BB962C8B-B14F-4D97-AF65-F5344CB8AC3E}">
        <p14:creationId xmlns:p14="http://schemas.microsoft.com/office/powerpoint/2010/main" val="367252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Active Ingredients of Therapeutic Group Care </a:t>
            </a:r>
          </a:p>
        </p:txBody>
      </p:sp>
      <p:sp>
        <p:nvSpPr>
          <p:cNvPr id="3" name="Content Placeholder 2"/>
          <p:cNvSpPr>
            <a:spLocks noGrp="1"/>
          </p:cNvSpPr>
          <p:nvPr>
            <p:ph idx="1"/>
          </p:nvPr>
        </p:nvSpPr>
        <p:spPr>
          <a:xfrm>
            <a:off x="385208" y="1600200"/>
            <a:ext cx="8229600" cy="5068158"/>
          </a:xfrm>
        </p:spPr>
        <p:txBody>
          <a:bodyPr>
            <a:normAutofit lnSpcReduction="10000"/>
          </a:bodyPr>
          <a:lstStyle/>
          <a:p>
            <a:pPr marL="0" lvl="0" indent="0">
              <a:buNone/>
            </a:pPr>
            <a:r>
              <a:rPr lang="en-US" b="1" dirty="0"/>
              <a:t>Crisis management system</a:t>
            </a:r>
            <a:endParaRPr lang="en-CA" b="1" dirty="0"/>
          </a:p>
          <a:p>
            <a:r>
              <a:rPr lang="en-CA" dirty="0"/>
              <a:t>N</a:t>
            </a:r>
            <a:r>
              <a:rPr lang="en-US" dirty="0" err="1"/>
              <a:t>eeds</a:t>
            </a:r>
            <a:r>
              <a:rPr lang="en-US" dirty="0"/>
              <a:t> to be a system not just training of staff</a:t>
            </a:r>
          </a:p>
          <a:p>
            <a:r>
              <a:rPr lang="en-US" dirty="0"/>
              <a:t>Needs to by a recognized by organization that is continually researching, reviewing and updating ( it s is not good enough for organizations to make up their own)</a:t>
            </a:r>
          </a:p>
          <a:p>
            <a:r>
              <a:rPr lang="en-US" dirty="0"/>
              <a:t>There are many recognized Crisis management system organizations need to select one that are congruent with their service. (</a:t>
            </a:r>
            <a:r>
              <a:rPr lang="en-US" dirty="0" err="1"/>
              <a:t>ei</a:t>
            </a:r>
            <a:r>
              <a:rPr lang="en-US" dirty="0"/>
              <a:t>: TCI, CPI, </a:t>
            </a:r>
            <a:r>
              <a:rPr lang="en-US" dirty="0" err="1"/>
              <a:t>Mandt</a:t>
            </a:r>
            <a:r>
              <a:rPr lang="en-US" dirty="0"/>
              <a:t>)</a:t>
            </a:r>
            <a:endParaRPr lang="en-CA" dirty="0"/>
          </a:p>
          <a:p>
            <a:endParaRPr lang="en-US" dirty="0"/>
          </a:p>
        </p:txBody>
      </p:sp>
    </p:spTree>
    <p:extLst>
      <p:ext uri="{BB962C8B-B14F-4D97-AF65-F5344CB8AC3E}">
        <p14:creationId xmlns:p14="http://schemas.microsoft.com/office/powerpoint/2010/main" val="2414324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6527" y="173195"/>
            <a:ext cx="8723313" cy="1441450"/>
          </a:xfrm>
        </p:spPr>
        <p:txBody>
          <a:bodyPr>
            <a:normAutofit fontScale="90000"/>
          </a:bodyPr>
          <a:lstStyle/>
          <a:p>
            <a:r>
              <a:rPr lang="en-CA" sz="4000" b="1" dirty="0">
                <a:solidFill>
                  <a:srgbClr val="C00000"/>
                </a:solidFill>
                <a:latin typeface="Arial" charset="0"/>
                <a:ea typeface="ＭＳ Ｐゴシック" charset="0"/>
                <a:cs typeface="ＭＳ Ｐゴシック" charset="0"/>
              </a:rPr>
              <a:t>Two international movements are currently underway regarding residential care</a:t>
            </a:r>
          </a:p>
        </p:txBody>
      </p:sp>
      <p:sp>
        <p:nvSpPr>
          <p:cNvPr id="3" name="Content Placeholder 2"/>
          <p:cNvSpPr>
            <a:spLocks noGrp="1"/>
          </p:cNvSpPr>
          <p:nvPr>
            <p:ph idx="1"/>
          </p:nvPr>
        </p:nvSpPr>
        <p:spPr>
          <a:xfrm>
            <a:off x="480059" y="1847380"/>
            <a:ext cx="8203087" cy="5403136"/>
          </a:xfrm>
        </p:spPr>
        <p:txBody>
          <a:bodyPr>
            <a:normAutofit/>
          </a:bodyPr>
          <a:lstStyle/>
          <a:p>
            <a:pPr marL="0" indent="0">
              <a:lnSpc>
                <a:spcPct val="90000"/>
              </a:lnSpc>
              <a:buNone/>
            </a:pPr>
            <a:r>
              <a:rPr lang="en-CA" sz="2700" b="1" dirty="0">
                <a:latin typeface="Arial" charset="0"/>
                <a:ea typeface="ＭＳ Ｐゴシック" charset="0"/>
                <a:cs typeface="ＭＳ Ｐゴシック" charset="0"/>
              </a:rPr>
              <a:t>1.  A move at United Nations level to eliminate “congregate care”, largely in eastern European and southern (African) countries, and of the Annie E. Casey Foundation in the USA to “right-size” congregate care.</a:t>
            </a:r>
          </a:p>
          <a:p>
            <a:pPr marL="0" indent="0">
              <a:lnSpc>
                <a:spcPct val="90000"/>
              </a:lnSpc>
              <a:buNone/>
            </a:pPr>
            <a:endParaRPr lang="en-CA" sz="2700" b="1" dirty="0">
              <a:latin typeface="Arial" charset="0"/>
              <a:ea typeface="ＭＳ Ｐゴシック" charset="0"/>
              <a:cs typeface="ＭＳ Ｐゴシック" charset="0"/>
            </a:endParaRPr>
          </a:p>
          <a:p>
            <a:pPr marL="0" indent="0">
              <a:lnSpc>
                <a:spcPct val="90000"/>
              </a:lnSpc>
              <a:buNone/>
            </a:pPr>
            <a:r>
              <a:rPr lang="en-CA" sz="2700" b="1" dirty="0">
                <a:latin typeface="Arial" charset="0"/>
                <a:ea typeface="ＭＳ Ｐゴシック" charset="0"/>
                <a:cs typeface="ＭＳ Ｐゴシック" charset="0"/>
              </a:rPr>
              <a:t>2.  A re-thinking and re-appreciation of residential care is underway in western Europe, North America and Australia, and rippling into other countries as well (e.g. Japan, Hungary, Brazil).</a:t>
            </a:r>
          </a:p>
          <a:p>
            <a:pPr marL="0" indent="0">
              <a:lnSpc>
                <a:spcPct val="90000"/>
              </a:lnSpc>
              <a:buFont typeface="Wingdings" charset="0"/>
              <a:buNone/>
            </a:pPr>
            <a:r>
              <a:rPr lang="en-CA" sz="2700" dirty="0">
                <a:latin typeface="Arial" charset="0"/>
                <a:ea typeface="ＭＳ Ｐゴシック" charset="0"/>
                <a:cs typeface="ＭＳ Ｐゴシック" charset="0"/>
              </a:rPr>
              <a:t>													(</a:t>
            </a:r>
            <a:r>
              <a:rPr lang="en-CA" sz="2700" dirty="0" err="1">
                <a:latin typeface="Arial" charset="0"/>
                <a:ea typeface="ＭＳ Ｐゴシック" charset="0"/>
                <a:cs typeface="ＭＳ Ｐゴシック" charset="0"/>
              </a:rPr>
              <a:t>Anglin</a:t>
            </a:r>
            <a:r>
              <a:rPr lang="en-CA" sz="2700" dirty="0">
                <a:latin typeface="Arial" charset="0"/>
                <a:ea typeface="ＭＳ Ｐゴシック" charset="0"/>
                <a:cs typeface="ＭＳ Ｐゴシック" charset="0"/>
              </a:rPr>
              <a:t> 2017)</a:t>
            </a:r>
          </a:p>
        </p:txBody>
      </p:sp>
    </p:spTree>
    <p:extLst>
      <p:ext uri="{BB962C8B-B14F-4D97-AF65-F5344CB8AC3E}">
        <p14:creationId xmlns:p14="http://schemas.microsoft.com/office/powerpoint/2010/main" val="892949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820" y="1603425"/>
            <a:ext cx="8229600" cy="5254576"/>
          </a:xfrm>
          <a:solidFill>
            <a:schemeClr val="bg1"/>
          </a:solidFill>
        </p:spPr>
        <p:txBody>
          <a:bodyPr>
            <a:normAutofit/>
          </a:bodyPr>
          <a:lstStyle/>
          <a:p>
            <a:pPr marL="0" indent="0">
              <a:lnSpc>
                <a:spcPct val="80000"/>
              </a:lnSpc>
              <a:buFont typeface="Wingdings" charset="0"/>
              <a:buNone/>
            </a:pPr>
            <a:endParaRPr lang="en-CA" sz="2700" dirty="0">
              <a:latin typeface="Arial" charset="0"/>
              <a:ea typeface="ＭＳ Ｐゴシック" charset="0"/>
              <a:cs typeface="ＭＳ Ｐゴシック" charset="0"/>
            </a:endParaRPr>
          </a:p>
          <a:p>
            <a:pPr marL="0" indent="0">
              <a:lnSpc>
                <a:spcPct val="80000"/>
              </a:lnSpc>
              <a:buFont typeface="Wingdings" charset="0"/>
              <a:buNone/>
            </a:pPr>
            <a:r>
              <a:rPr lang="en-CA" sz="2700" b="1" dirty="0">
                <a:latin typeface="Arial" charset="0"/>
                <a:ea typeface="ＭＳ Ｐゴシック" charset="0"/>
                <a:cs typeface="ＭＳ Ｐゴシック" charset="0"/>
              </a:rPr>
              <a:t>The focus is increasingly on “</a:t>
            </a:r>
            <a:r>
              <a:rPr lang="en-CA" sz="2700" b="1" dirty="0">
                <a:solidFill>
                  <a:srgbClr val="C00000"/>
                </a:solidFill>
                <a:latin typeface="Arial" charset="0"/>
                <a:ea typeface="ＭＳ Ｐゴシック" charset="0"/>
                <a:cs typeface="ＭＳ Ｐゴシック" charset="0"/>
              </a:rPr>
              <a:t>therapeutic residential care</a:t>
            </a:r>
            <a:r>
              <a:rPr lang="en-CA" sz="2700" b="1" dirty="0">
                <a:latin typeface="Arial" charset="0"/>
                <a:ea typeface="ＭＳ Ｐゴシック" charset="0"/>
                <a:cs typeface="ＭＳ Ｐゴシック" charset="0"/>
              </a:rPr>
              <a:t>” in cottage or home-like settings, sometimes with individual houses in the community and sometimes with multiple cottages or units on one property.</a:t>
            </a:r>
          </a:p>
          <a:p>
            <a:pPr marL="0" indent="0">
              <a:lnSpc>
                <a:spcPct val="80000"/>
              </a:lnSpc>
              <a:buFont typeface="Wingdings" charset="0"/>
              <a:buNone/>
            </a:pPr>
            <a:endParaRPr lang="en-CA" sz="2700" b="1" dirty="0">
              <a:latin typeface="Arial" charset="0"/>
              <a:ea typeface="ＭＳ Ｐゴシック" charset="0"/>
              <a:cs typeface="ＭＳ Ｐゴシック" charset="0"/>
            </a:endParaRPr>
          </a:p>
          <a:p>
            <a:pPr marL="0" indent="0">
              <a:lnSpc>
                <a:spcPct val="80000"/>
              </a:lnSpc>
              <a:buFont typeface="Wingdings" charset="0"/>
              <a:buNone/>
            </a:pPr>
            <a:r>
              <a:rPr lang="en-CA" sz="2700" b="1" dirty="0">
                <a:latin typeface="Arial" charset="0"/>
                <a:ea typeface="ＭＳ Ｐゴシック" charset="0"/>
                <a:cs typeface="ＭＳ Ｐゴシック" charset="0"/>
              </a:rPr>
              <a:t>There have been a number of attempts to eliminate residential settings in the past in the UK, USA and Australia, but </a:t>
            </a:r>
            <a:r>
              <a:rPr lang="en-CA" sz="2700" b="1" dirty="0">
                <a:solidFill>
                  <a:srgbClr val="C00000"/>
                </a:solidFill>
                <a:latin typeface="Arial" charset="0"/>
                <a:ea typeface="ＭＳ Ｐゴシック" charset="0"/>
                <a:cs typeface="ＭＳ Ｐゴシック" charset="0"/>
              </a:rPr>
              <a:t>none has been successful.</a:t>
            </a:r>
          </a:p>
          <a:p>
            <a:pPr marL="0" indent="0">
              <a:lnSpc>
                <a:spcPct val="80000"/>
              </a:lnSpc>
              <a:buFont typeface="Wingdings" charset="0"/>
              <a:buNone/>
            </a:pPr>
            <a:r>
              <a:rPr lang="en-CA" sz="2700" dirty="0">
                <a:latin typeface="Arial" charset="0"/>
                <a:ea typeface="ＭＳ Ｐゴシック" charset="0"/>
                <a:cs typeface="ＭＳ Ｐゴシック" charset="0"/>
              </a:rPr>
              <a:t>													</a:t>
            </a:r>
            <a:r>
              <a:rPr lang="en-CA" sz="2700" dirty="0" err="1">
                <a:latin typeface="Arial" charset="0"/>
                <a:ea typeface="ＭＳ Ｐゴシック" charset="0"/>
                <a:cs typeface="ＭＳ Ｐゴシック" charset="0"/>
              </a:rPr>
              <a:t>Angln</a:t>
            </a:r>
            <a:r>
              <a:rPr lang="en-CA" sz="2700" dirty="0">
                <a:latin typeface="Arial" charset="0"/>
                <a:ea typeface="ＭＳ Ｐゴシック" charset="0"/>
                <a:cs typeface="ＭＳ Ｐゴシック" charset="0"/>
              </a:rPr>
              <a:t> 2017</a:t>
            </a:r>
          </a:p>
          <a:p>
            <a:pPr marL="0" indent="0">
              <a:lnSpc>
                <a:spcPct val="80000"/>
              </a:lnSpc>
              <a:buFont typeface="Wingdings" charset="0"/>
              <a:buNone/>
            </a:pPr>
            <a:endParaRPr lang="en-CA" sz="2700" dirty="0">
              <a:latin typeface="Arial" charset="0"/>
              <a:ea typeface="ＭＳ Ｐゴシック" charset="0"/>
              <a:cs typeface="ＭＳ Ｐゴシック" charset="0"/>
            </a:endParaRPr>
          </a:p>
          <a:p>
            <a:pPr marL="0" indent="0">
              <a:lnSpc>
                <a:spcPct val="80000"/>
              </a:lnSpc>
              <a:buFont typeface="Wingdings" charset="0"/>
              <a:buNone/>
            </a:pPr>
            <a:endParaRPr lang="en-CA" sz="2700" dirty="0">
              <a:latin typeface="Arial" charset="0"/>
              <a:ea typeface="ＭＳ Ｐゴシック" charset="0"/>
              <a:cs typeface="ＭＳ Ｐゴシック" charset="0"/>
            </a:endParaRPr>
          </a:p>
        </p:txBody>
      </p:sp>
      <p:sp>
        <p:nvSpPr>
          <p:cNvPr id="4" name="TextBox 3"/>
          <p:cNvSpPr txBox="1"/>
          <p:nvPr/>
        </p:nvSpPr>
        <p:spPr>
          <a:xfrm>
            <a:off x="548640" y="6000750"/>
            <a:ext cx="822960" cy="765810"/>
          </a:xfrm>
          <a:prstGeom prst="rect">
            <a:avLst/>
          </a:prstGeom>
          <a:solidFill>
            <a:schemeClr val="bg1"/>
          </a:solidFill>
        </p:spPr>
        <p:txBody>
          <a:bodyPr wrap="square" rtlCol="0">
            <a:spAutoFit/>
          </a:bodyPr>
          <a:lstStyle/>
          <a:p>
            <a:endParaRPr lang="en-US"/>
          </a:p>
        </p:txBody>
      </p:sp>
      <p:sp>
        <p:nvSpPr>
          <p:cNvPr id="2" name="TextBox 1"/>
          <p:cNvSpPr txBox="1"/>
          <p:nvPr/>
        </p:nvSpPr>
        <p:spPr>
          <a:xfrm>
            <a:off x="548640" y="497672"/>
            <a:ext cx="8169955" cy="769441"/>
          </a:xfrm>
          <a:prstGeom prst="rect">
            <a:avLst/>
          </a:prstGeom>
          <a:noFill/>
        </p:spPr>
        <p:txBody>
          <a:bodyPr wrap="square" rtlCol="0">
            <a:spAutoFit/>
          </a:bodyPr>
          <a:lstStyle/>
          <a:p>
            <a:r>
              <a:rPr lang="en-US" sz="4400" b="1" dirty="0">
                <a:solidFill>
                  <a:srgbClr val="CD2E47"/>
                </a:solidFill>
              </a:rPr>
              <a:t>Outcome for the Two Movements</a:t>
            </a:r>
          </a:p>
        </p:txBody>
      </p:sp>
    </p:spTree>
    <p:extLst>
      <p:ext uri="{BB962C8B-B14F-4D97-AF65-F5344CB8AC3E}">
        <p14:creationId xmlns:p14="http://schemas.microsoft.com/office/powerpoint/2010/main" val="2651516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3997979"/>
              </p:ext>
            </p:extLst>
          </p:nvPr>
        </p:nvGraphicFramePr>
        <p:xfrm>
          <a:off x="545398" y="963339"/>
          <a:ext cx="8229600" cy="46634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97655">
                <a:tc>
                  <a:txBody>
                    <a:bodyPr/>
                    <a:lstStyle/>
                    <a:p>
                      <a:pPr algn="ctr"/>
                      <a:r>
                        <a:rPr lang="en-US" dirty="0"/>
                        <a:t>Jurisdiction</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t>%  of children in </a:t>
                      </a:r>
                      <a:r>
                        <a:rPr lang="en-US" baseline="0" dirty="0"/>
                        <a:t>Group Care </a:t>
                      </a:r>
                      <a:endParaRPr lang="en-US" dirty="0"/>
                    </a:p>
                    <a:p>
                      <a:pPr algn="ctr"/>
                      <a:r>
                        <a:rPr lang="en-US" dirty="0"/>
                        <a:t>/</a:t>
                      </a:r>
                      <a:r>
                        <a:rPr lang="en-US" baseline="0" dirty="0"/>
                        <a:t>out home placements </a:t>
                      </a:r>
                      <a:endParaRPr lang="en-US" dirty="0"/>
                    </a:p>
                  </a:txBody>
                  <a:tcPr/>
                </a:tc>
                <a:extLst>
                  <a:ext uri="{0D108BD9-81ED-4DB2-BD59-A6C34878D82A}">
                    <a16:rowId xmlns:a16="http://schemas.microsoft.com/office/drawing/2014/main" val="10000"/>
                  </a:ext>
                </a:extLst>
              </a:tr>
              <a:tr h="341517">
                <a:tc>
                  <a:txBody>
                    <a:bodyPr/>
                    <a:lstStyle/>
                    <a:p>
                      <a:pPr algn="ctr"/>
                      <a:r>
                        <a:rPr lang="en-US" dirty="0"/>
                        <a:t>Australia (2011) </a:t>
                      </a:r>
                    </a:p>
                  </a:txBody>
                  <a:tcPr/>
                </a:tc>
                <a:tc>
                  <a:txBody>
                    <a:bodyPr/>
                    <a:lstStyle/>
                    <a:p>
                      <a:pPr algn="ctr"/>
                      <a:r>
                        <a:rPr lang="en-US" dirty="0"/>
                        <a:t>6%</a:t>
                      </a:r>
                    </a:p>
                  </a:txBody>
                  <a:tcPr/>
                </a:tc>
                <a:extLst>
                  <a:ext uri="{0D108BD9-81ED-4DB2-BD59-A6C34878D82A}">
                    <a16:rowId xmlns:a16="http://schemas.microsoft.com/office/drawing/2014/main" val="10001"/>
                  </a:ext>
                </a:extLst>
              </a:tr>
              <a:tr h="341517">
                <a:tc>
                  <a:txBody>
                    <a:bodyPr/>
                    <a:lstStyle/>
                    <a:p>
                      <a:pPr algn="ctr"/>
                      <a:r>
                        <a:rPr lang="en-US" dirty="0"/>
                        <a:t>Ireland</a:t>
                      </a:r>
                      <a:r>
                        <a:rPr lang="en-US" baseline="0" dirty="0"/>
                        <a:t> (2005)</a:t>
                      </a:r>
                      <a:endParaRPr lang="en-US" dirty="0"/>
                    </a:p>
                  </a:txBody>
                  <a:tcPr/>
                </a:tc>
                <a:tc>
                  <a:txBody>
                    <a:bodyPr/>
                    <a:lstStyle/>
                    <a:p>
                      <a:pPr algn="ctr"/>
                      <a:r>
                        <a:rPr lang="en-US" dirty="0"/>
                        <a:t>8%</a:t>
                      </a:r>
                    </a:p>
                  </a:txBody>
                  <a:tcPr/>
                </a:tc>
                <a:extLst>
                  <a:ext uri="{0D108BD9-81ED-4DB2-BD59-A6C34878D82A}">
                    <a16:rowId xmlns:a16="http://schemas.microsoft.com/office/drawing/2014/main" val="10002"/>
                  </a:ext>
                </a:extLst>
              </a:tr>
              <a:tr h="341517">
                <a:tc>
                  <a:txBody>
                    <a:bodyPr/>
                    <a:lstStyle/>
                    <a:p>
                      <a:pPr algn="ctr"/>
                      <a:r>
                        <a:rPr lang="en-US" b="1" dirty="0"/>
                        <a:t>Alberta (2017)</a:t>
                      </a:r>
                    </a:p>
                  </a:txBody>
                  <a:tcPr/>
                </a:tc>
                <a:tc>
                  <a:txBody>
                    <a:bodyPr/>
                    <a:lstStyle/>
                    <a:p>
                      <a:pPr algn="ctr"/>
                      <a:r>
                        <a:rPr lang="en-US" b="1" dirty="0"/>
                        <a:t>10 %</a:t>
                      </a:r>
                    </a:p>
                  </a:txBody>
                  <a:tcPr/>
                </a:tc>
                <a:extLst>
                  <a:ext uri="{0D108BD9-81ED-4DB2-BD59-A6C34878D82A}">
                    <a16:rowId xmlns:a16="http://schemas.microsoft.com/office/drawing/2014/main" val="10003"/>
                  </a:ext>
                </a:extLst>
              </a:tr>
              <a:tr h="341517">
                <a:tc>
                  <a:txBody>
                    <a:bodyPr/>
                    <a:lstStyle/>
                    <a:p>
                      <a:pPr algn="ctr"/>
                      <a:r>
                        <a:rPr lang="en-US" dirty="0"/>
                        <a:t>England</a:t>
                      </a:r>
                      <a:r>
                        <a:rPr lang="en-US" baseline="0" dirty="0"/>
                        <a:t> (2010)</a:t>
                      </a:r>
                      <a:endParaRPr lang="en-US" dirty="0"/>
                    </a:p>
                  </a:txBody>
                  <a:tcPr/>
                </a:tc>
                <a:tc>
                  <a:txBody>
                    <a:bodyPr/>
                    <a:lstStyle/>
                    <a:p>
                      <a:pPr algn="ctr"/>
                      <a:r>
                        <a:rPr lang="en-US" dirty="0"/>
                        <a:t>14%</a:t>
                      </a:r>
                    </a:p>
                  </a:txBody>
                  <a:tcPr/>
                </a:tc>
                <a:extLst>
                  <a:ext uri="{0D108BD9-81ED-4DB2-BD59-A6C34878D82A}">
                    <a16:rowId xmlns:a16="http://schemas.microsoft.com/office/drawing/2014/main" val="10004"/>
                  </a:ext>
                </a:extLst>
              </a:tr>
              <a:tr h="341517">
                <a:tc>
                  <a:txBody>
                    <a:bodyPr/>
                    <a:lstStyle/>
                    <a:p>
                      <a:pPr algn="ctr"/>
                      <a:r>
                        <a:rPr lang="en-US" dirty="0"/>
                        <a:t>United States (2016)</a:t>
                      </a:r>
                    </a:p>
                  </a:txBody>
                  <a:tcPr/>
                </a:tc>
                <a:tc>
                  <a:txBody>
                    <a:bodyPr/>
                    <a:lstStyle/>
                    <a:p>
                      <a:pPr algn="ctr"/>
                      <a:r>
                        <a:rPr lang="en-US" dirty="0"/>
                        <a:t>15%</a:t>
                      </a:r>
                    </a:p>
                  </a:txBody>
                  <a:tcPr/>
                </a:tc>
                <a:extLst>
                  <a:ext uri="{0D108BD9-81ED-4DB2-BD59-A6C34878D82A}">
                    <a16:rowId xmlns:a16="http://schemas.microsoft.com/office/drawing/2014/main" val="10005"/>
                  </a:ext>
                </a:extLst>
              </a:tr>
              <a:tr h="341517">
                <a:tc>
                  <a:txBody>
                    <a:bodyPr/>
                    <a:lstStyle/>
                    <a:p>
                      <a:pPr algn="ctr"/>
                      <a:r>
                        <a:rPr lang="en-US" dirty="0"/>
                        <a:t>Sweden (2008)</a:t>
                      </a:r>
                    </a:p>
                  </a:txBody>
                  <a:tcPr/>
                </a:tc>
                <a:tc>
                  <a:txBody>
                    <a:bodyPr/>
                    <a:lstStyle/>
                    <a:p>
                      <a:pPr algn="ctr"/>
                      <a:r>
                        <a:rPr lang="en-US" dirty="0"/>
                        <a:t>27%</a:t>
                      </a:r>
                    </a:p>
                  </a:txBody>
                  <a:tcPr/>
                </a:tc>
                <a:extLst>
                  <a:ext uri="{0D108BD9-81ED-4DB2-BD59-A6C34878D82A}">
                    <a16:rowId xmlns:a16="http://schemas.microsoft.com/office/drawing/2014/main" val="10006"/>
                  </a:ext>
                </a:extLst>
              </a:tr>
              <a:tr h="341517">
                <a:tc>
                  <a:txBody>
                    <a:bodyPr/>
                    <a:lstStyle/>
                    <a:p>
                      <a:pPr algn="ctr"/>
                      <a:r>
                        <a:rPr lang="en-US" dirty="0"/>
                        <a:t>France</a:t>
                      </a:r>
                      <a:r>
                        <a:rPr lang="en-US" baseline="0" dirty="0"/>
                        <a:t> ((2008)</a:t>
                      </a:r>
                      <a:endParaRPr lang="en-US" dirty="0"/>
                    </a:p>
                  </a:txBody>
                  <a:tcPr/>
                </a:tc>
                <a:tc>
                  <a:txBody>
                    <a:bodyPr/>
                    <a:lstStyle/>
                    <a:p>
                      <a:pPr algn="ctr"/>
                      <a:r>
                        <a:rPr lang="en-US" dirty="0"/>
                        <a:t>37%</a:t>
                      </a:r>
                    </a:p>
                  </a:txBody>
                  <a:tcPr/>
                </a:tc>
                <a:extLst>
                  <a:ext uri="{0D108BD9-81ED-4DB2-BD59-A6C34878D82A}">
                    <a16:rowId xmlns:a16="http://schemas.microsoft.com/office/drawing/2014/main" val="10007"/>
                  </a:ext>
                </a:extLst>
              </a:tr>
              <a:tr h="341517">
                <a:tc>
                  <a:txBody>
                    <a:bodyPr/>
                    <a:lstStyle/>
                    <a:p>
                      <a:pPr algn="ctr"/>
                      <a:r>
                        <a:rPr lang="en-US" dirty="0"/>
                        <a:t>Spain (2007)</a:t>
                      </a:r>
                    </a:p>
                  </a:txBody>
                  <a:tcPr/>
                </a:tc>
                <a:tc>
                  <a:txBody>
                    <a:bodyPr/>
                    <a:lstStyle/>
                    <a:p>
                      <a:pPr algn="ctr"/>
                      <a:r>
                        <a:rPr lang="en-US" dirty="0"/>
                        <a:t>38%</a:t>
                      </a:r>
                    </a:p>
                  </a:txBody>
                  <a:tcPr/>
                </a:tc>
                <a:extLst>
                  <a:ext uri="{0D108BD9-81ED-4DB2-BD59-A6C34878D82A}">
                    <a16:rowId xmlns:a16="http://schemas.microsoft.com/office/drawing/2014/main" val="10008"/>
                  </a:ext>
                </a:extLst>
              </a:tr>
              <a:tr h="341517">
                <a:tc>
                  <a:txBody>
                    <a:bodyPr/>
                    <a:lstStyle/>
                    <a:p>
                      <a:pPr algn="ctr"/>
                      <a:r>
                        <a:rPr lang="en-US" dirty="0"/>
                        <a:t>Denmark (2007)</a:t>
                      </a:r>
                    </a:p>
                  </a:txBody>
                  <a:tcPr/>
                </a:tc>
                <a:tc>
                  <a:txBody>
                    <a:bodyPr/>
                    <a:lstStyle/>
                    <a:p>
                      <a:pPr algn="ctr"/>
                      <a:r>
                        <a:rPr lang="en-US" dirty="0"/>
                        <a:t>47%</a:t>
                      </a:r>
                    </a:p>
                  </a:txBody>
                  <a:tcPr/>
                </a:tc>
                <a:extLst>
                  <a:ext uri="{0D108BD9-81ED-4DB2-BD59-A6C34878D82A}">
                    <a16:rowId xmlns:a16="http://schemas.microsoft.com/office/drawing/2014/main" val="10009"/>
                  </a:ext>
                </a:extLst>
              </a:tr>
              <a:tr h="341517">
                <a:tc>
                  <a:txBody>
                    <a:bodyPr/>
                    <a:lstStyle/>
                    <a:p>
                      <a:pPr algn="ctr"/>
                      <a:r>
                        <a:rPr lang="en-US" dirty="0"/>
                        <a:t>Germany (2005)</a:t>
                      </a:r>
                    </a:p>
                  </a:txBody>
                  <a:tcPr/>
                </a:tc>
                <a:tc>
                  <a:txBody>
                    <a:bodyPr/>
                    <a:lstStyle/>
                    <a:p>
                      <a:pPr algn="ctr"/>
                      <a:r>
                        <a:rPr lang="en-US" dirty="0"/>
                        <a:t>54%</a:t>
                      </a:r>
                    </a:p>
                  </a:txBody>
                  <a:tcPr/>
                </a:tc>
                <a:extLst>
                  <a:ext uri="{0D108BD9-81ED-4DB2-BD59-A6C34878D82A}">
                    <a16:rowId xmlns:a16="http://schemas.microsoft.com/office/drawing/2014/main" val="10010"/>
                  </a:ext>
                </a:extLst>
              </a:tr>
              <a:tr h="341517">
                <a:tc>
                  <a:txBody>
                    <a:bodyPr/>
                    <a:lstStyle/>
                    <a:p>
                      <a:pPr algn="ctr"/>
                      <a:r>
                        <a:rPr lang="en-US" dirty="0"/>
                        <a:t>Japan (2005)</a:t>
                      </a:r>
                    </a:p>
                  </a:txBody>
                  <a:tcPr/>
                </a:tc>
                <a:tc>
                  <a:txBody>
                    <a:bodyPr/>
                    <a:lstStyle/>
                    <a:p>
                      <a:pPr algn="ctr"/>
                      <a:r>
                        <a:rPr lang="en-US" dirty="0"/>
                        <a:t>92%</a:t>
                      </a:r>
                    </a:p>
                  </a:txBody>
                  <a:tcPr/>
                </a:tc>
                <a:extLst>
                  <a:ext uri="{0D108BD9-81ED-4DB2-BD59-A6C34878D82A}">
                    <a16:rowId xmlns:a16="http://schemas.microsoft.com/office/drawing/2014/main" val="10011"/>
                  </a:ext>
                </a:extLst>
              </a:tr>
            </a:tbl>
          </a:graphicData>
        </a:graphic>
      </p:graphicFrame>
      <p:sp>
        <p:nvSpPr>
          <p:cNvPr id="6" name="TextBox 5"/>
          <p:cNvSpPr txBox="1"/>
          <p:nvPr/>
        </p:nvSpPr>
        <p:spPr>
          <a:xfrm>
            <a:off x="3930504" y="6057864"/>
            <a:ext cx="4565563" cy="369332"/>
          </a:xfrm>
          <a:prstGeom prst="rect">
            <a:avLst/>
          </a:prstGeom>
          <a:noFill/>
        </p:spPr>
        <p:txBody>
          <a:bodyPr wrap="square" rtlCol="0">
            <a:spAutoFit/>
          </a:bodyPr>
          <a:lstStyle/>
          <a:p>
            <a:r>
              <a:rPr lang="en-US" dirty="0"/>
              <a:t>Whittaker et al, 2015, Align 2017</a:t>
            </a:r>
          </a:p>
        </p:txBody>
      </p:sp>
    </p:spTree>
    <p:extLst>
      <p:ext uri="{BB962C8B-B14F-4D97-AF65-F5344CB8AC3E}">
        <p14:creationId xmlns:p14="http://schemas.microsoft.com/office/powerpoint/2010/main" val="390115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D2E47"/>
                </a:solidFill>
              </a:rPr>
              <a:t>Defining “Therapeutic Residential Care”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‘Therapeutic residential care’ involves the </a:t>
            </a:r>
            <a:r>
              <a:rPr lang="en-US" dirty="0" err="1"/>
              <a:t>planful</a:t>
            </a:r>
            <a:r>
              <a:rPr lang="en-US" dirty="0"/>
              <a:t> use of a purposefully constructed, multi-dimensional living environment designed to enhance or provide treatment, education, socialization, support, and protection to children and youth with identified mental health or behavioral needs in partnership with their families and in collaboration with a full spectrum of community- based formal and informal helping resources. (Whittaker, Del Valle, &amp; Holmes, 2014, p. 24) </a:t>
            </a:r>
          </a:p>
          <a:p>
            <a:pPr marL="0" indent="0">
              <a:buNone/>
            </a:pPr>
            <a:endParaRPr lang="en-US" dirty="0"/>
          </a:p>
        </p:txBody>
      </p:sp>
    </p:spTree>
    <p:extLst>
      <p:ext uri="{BB962C8B-B14F-4D97-AF65-F5344CB8AC3E}">
        <p14:creationId xmlns:p14="http://schemas.microsoft.com/office/powerpoint/2010/main" val="4117329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313" y="388106"/>
            <a:ext cx="8229600" cy="6469894"/>
          </a:xfrm>
        </p:spPr>
        <p:txBody>
          <a:bodyPr>
            <a:normAutofit fontScale="70000" lnSpcReduction="20000"/>
          </a:bodyPr>
          <a:lstStyle/>
          <a:p>
            <a:pPr marL="0" indent="0">
              <a:buNone/>
            </a:pPr>
            <a:r>
              <a:rPr lang="en-CA" b="1" dirty="0">
                <a:solidFill>
                  <a:srgbClr val="C00000"/>
                </a:solidFill>
              </a:rPr>
              <a:t>Therapeutic Residential Care for Children and</a:t>
            </a:r>
            <a:endParaRPr lang="en-CA" dirty="0">
              <a:solidFill>
                <a:srgbClr val="C00000"/>
              </a:solidFill>
            </a:endParaRPr>
          </a:p>
          <a:p>
            <a:pPr marL="0" indent="0">
              <a:buNone/>
            </a:pPr>
            <a:r>
              <a:rPr lang="en-CA" b="1" dirty="0">
                <a:solidFill>
                  <a:srgbClr val="C00000"/>
                </a:solidFill>
              </a:rPr>
              <a:t>Youth: A Consensus Statement of the International</a:t>
            </a:r>
            <a:endParaRPr lang="en-CA" dirty="0">
              <a:solidFill>
                <a:srgbClr val="C00000"/>
              </a:solidFill>
            </a:endParaRPr>
          </a:p>
          <a:p>
            <a:pPr marL="0" indent="0">
              <a:buNone/>
            </a:pPr>
            <a:r>
              <a:rPr lang="en-CA" b="1" dirty="0">
                <a:solidFill>
                  <a:srgbClr val="C00000"/>
                </a:solidFill>
              </a:rPr>
              <a:t>Work Group on Therapeutic Residential Care</a:t>
            </a:r>
            <a:endParaRPr lang="en-CA" dirty="0">
              <a:solidFill>
                <a:srgbClr val="C00000"/>
              </a:solidFill>
            </a:endParaRPr>
          </a:p>
          <a:p>
            <a:pPr marL="0" indent="0">
              <a:buNone/>
            </a:pPr>
            <a:r>
              <a:rPr lang="en-CA" dirty="0"/>
              <a:t>In </a:t>
            </a:r>
            <a:r>
              <a:rPr lang="en-CA" i="1" dirty="0"/>
              <a:t>RESIDENTIAL TREATMENT FOR CHILDREN &amp; YOUTH</a:t>
            </a:r>
            <a:endParaRPr lang="en-CA" dirty="0"/>
          </a:p>
          <a:p>
            <a:pPr marL="0" indent="0">
              <a:buNone/>
            </a:pPr>
            <a:r>
              <a:rPr lang="en-CA" dirty="0"/>
              <a:t>2016, VOL. 33, NO. 2, 89–106</a:t>
            </a:r>
          </a:p>
          <a:p>
            <a:pPr marL="0" indent="0">
              <a:buNone/>
            </a:pPr>
            <a:r>
              <a:rPr lang="en-CA" u="sng" dirty="0">
                <a:hlinkClick r:id="rId2"/>
              </a:rPr>
              <a:t>http://dx.doi.org/10.1080/0886571X.2016.1215755</a:t>
            </a:r>
            <a:endParaRPr lang="en-CA" dirty="0"/>
          </a:p>
          <a:p>
            <a:pPr marL="0" indent="0">
              <a:buNone/>
            </a:pPr>
            <a:r>
              <a:rPr lang="en-CA" dirty="0"/>
              <a:t> </a:t>
            </a:r>
          </a:p>
          <a:p>
            <a:pPr marL="0" indent="0">
              <a:buNone/>
            </a:pPr>
            <a:r>
              <a:rPr lang="en-CA" dirty="0"/>
              <a:t> </a:t>
            </a:r>
          </a:p>
          <a:p>
            <a:pPr marL="0" indent="0">
              <a:buNone/>
            </a:pPr>
            <a:r>
              <a:rPr lang="en-CA" b="1" dirty="0">
                <a:solidFill>
                  <a:schemeClr val="tx2"/>
                </a:solidFill>
              </a:rPr>
              <a:t>KEY ELEMENTS OF THE CONSENSUS STATEMENT BY </a:t>
            </a:r>
            <a:r>
              <a:rPr lang="en-CA" b="1" i="1" dirty="0">
                <a:solidFill>
                  <a:schemeClr val="tx2"/>
                </a:solidFill>
              </a:rPr>
              <a:t>THE INTERNATIONAL WORK GROUP FOR THERAPEUTIC RESIDENTIAL CARE</a:t>
            </a:r>
            <a:endParaRPr lang="en-CA" dirty="0">
              <a:solidFill>
                <a:schemeClr val="tx2"/>
              </a:solidFill>
            </a:endParaRPr>
          </a:p>
          <a:p>
            <a:pPr marL="0" lvl="0" indent="0">
              <a:buNone/>
            </a:pPr>
            <a:r>
              <a:rPr lang="en-CA" b="1" dirty="0"/>
              <a:t>Background/overview of current perspectives on residential (“congregate”, group) care</a:t>
            </a:r>
          </a:p>
          <a:p>
            <a:pPr marL="0" lvl="0" indent="0">
              <a:buNone/>
            </a:pPr>
            <a:endParaRPr lang="en-CA" dirty="0"/>
          </a:p>
          <a:p>
            <a:pPr lvl="0"/>
            <a:r>
              <a:rPr lang="en-CA" b="1" dirty="0"/>
              <a:t>Defining therapeutic residential care</a:t>
            </a:r>
            <a:endParaRPr lang="en-CA" dirty="0"/>
          </a:p>
          <a:p>
            <a:pPr lvl="0"/>
            <a:r>
              <a:rPr lang="en-CA" b="1" dirty="0"/>
              <a:t>Principles of therapeutic residential care</a:t>
            </a:r>
            <a:endParaRPr lang="en-CA" dirty="0"/>
          </a:p>
          <a:p>
            <a:pPr lvl="0"/>
            <a:r>
              <a:rPr lang="en-CA" b="1" dirty="0"/>
              <a:t>Dimensions of therapeutic residential care/pathways for research</a:t>
            </a:r>
            <a:endParaRPr lang="en-CA" dirty="0"/>
          </a:p>
          <a:p>
            <a:pPr lvl="0"/>
            <a:r>
              <a:rPr lang="en-CA" b="1" dirty="0"/>
              <a:t>Promising practices and pathways for the future</a:t>
            </a:r>
          </a:p>
          <a:p>
            <a:pPr marL="0" lvl="0" indent="0">
              <a:buNone/>
            </a:pPr>
            <a:r>
              <a:rPr lang="en-CA" b="1" dirty="0"/>
              <a:t>											</a:t>
            </a:r>
            <a:r>
              <a:rPr lang="en-CA" dirty="0"/>
              <a:t>(Whittaker, 2016)</a:t>
            </a:r>
          </a:p>
        </p:txBody>
      </p:sp>
    </p:spTree>
    <p:extLst>
      <p:ext uri="{BB962C8B-B14F-4D97-AF65-F5344CB8AC3E}">
        <p14:creationId xmlns:p14="http://schemas.microsoft.com/office/powerpoint/2010/main" val="3839001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Residential Care as a intervention of choice “not a last resort” </a:t>
            </a:r>
          </a:p>
        </p:txBody>
      </p:sp>
      <p:sp>
        <p:nvSpPr>
          <p:cNvPr id="3" name="Content Placeholder 2"/>
          <p:cNvSpPr>
            <a:spLocks noGrp="1"/>
          </p:cNvSpPr>
          <p:nvPr>
            <p:ph idx="1"/>
          </p:nvPr>
        </p:nvSpPr>
        <p:spPr>
          <a:xfrm>
            <a:off x="457200" y="1600200"/>
            <a:ext cx="8229600" cy="5032875"/>
          </a:xfrm>
        </p:spPr>
        <p:txBody>
          <a:bodyPr>
            <a:normAutofit fontScale="92500" lnSpcReduction="10000"/>
          </a:bodyPr>
          <a:lstStyle/>
          <a:p>
            <a:pPr lvl="0"/>
            <a:r>
              <a:rPr lang="en-US" dirty="0"/>
              <a:t>The complexity of problems continue to become more severe.</a:t>
            </a:r>
            <a:endParaRPr lang="en-CA" dirty="0"/>
          </a:p>
          <a:p>
            <a:r>
              <a:rPr lang="en-US" dirty="0"/>
              <a:t>“Treatment of choice” and in some situations the “first choice” (Whittaker, 2011).</a:t>
            </a:r>
          </a:p>
          <a:p>
            <a:r>
              <a:rPr lang="en-US" dirty="0"/>
              <a:t>Failures compound entrenched pessimism, while adding to the  complexity of the initial referring problems (</a:t>
            </a:r>
            <a:r>
              <a:rPr lang="en-US" dirty="0" err="1"/>
              <a:t>Durrant</a:t>
            </a:r>
            <a:r>
              <a:rPr lang="en-US" dirty="0"/>
              <a:t>, 1993)</a:t>
            </a:r>
            <a:r>
              <a:rPr lang="en-CA" dirty="0">
                <a:effectLst/>
              </a:rPr>
              <a:t> </a:t>
            </a:r>
            <a:endParaRPr lang="en-US" dirty="0"/>
          </a:p>
          <a:p>
            <a:r>
              <a:rPr lang="en-US" dirty="0"/>
              <a:t>Eliminate the “Process of failure”</a:t>
            </a:r>
          </a:p>
          <a:p>
            <a:pPr lvl="1"/>
            <a:r>
              <a:rPr lang="en-US" dirty="0"/>
              <a:t>Thorough clinical standardized assessments and appropriate intervention matching</a:t>
            </a:r>
          </a:p>
          <a:p>
            <a:pPr lvl="1"/>
            <a:r>
              <a:rPr lang="en-US" dirty="0"/>
              <a:t>Utilize a severity scale</a:t>
            </a:r>
            <a:endParaRPr lang="en-CA" dirty="0"/>
          </a:p>
        </p:txBody>
      </p:sp>
    </p:spTree>
    <p:extLst>
      <p:ext uri="{BB962C8B-B14F-4D97-AF65-F5344CB8AC3E}">
        <p14:creationId xmlns:p14="http://schemas.microsoft.com/office/powerpoint/2010/main" val="68781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Residential Care as a intervention of choice “not a last resort” </a:t>
            </a:r>
          </a:p>
        </p:txBody>
      </p:sp>
      <p:sp>
        <p:nvSpPr>
          <p:cNvPr id="3" name="Content Placeholder 2"/>
          <p:cNvSpPr>
            <a:spLocks noGrp="1"/>
          </p:cNvSpPr>
          <p:nvPr>
            <p:ph idx="1"/>
          </p:nvPr>
        </p:nvSpPr>
        <p:spPr>
          <a:xfrm>
            <a:off x="457200" y="1600200"/>
            <a:ext cx="8229600" cy="5032875"/>
          </a:xfrm>
        </p:spPr>
        <p:txBody>
          <a:bodyPr>
            <a:normAutofit/>
          </a:bodyPr>
          <a:lstStyle/>
          <a:p>
            <a:pPr marL="0" indent="0">
              <a:buNone/>
            </a:pPr>
            <a:r>
              <a:rPr lang="en-US" dirty="0"/>
              <a:t>“Finally, although there is a reluctance to place children into high-­‐level programs and children are generally first required to fail at lower level programs (Fail to proceed), the result of this study indicated that when properly assessed and placed into the appropriate level of care at the outset, the majority of children exit the residential care system altogether and return home or to a home like settings sooner and at a lower cost” (</a:t>
            </a:r>
            <a:r>
              <a:rPr lang="en-US" dirty="0" err="1"/>
              <a:t>Sunseri</a:t>
            </a:r>
            <a:r>
              <a:rPr lang="en-US" dirty="0"/>
              <a:t>, 2005, p. 55).</a:t>
            </a:r>
            <a:endParaRPr lang="en-CA" dirty="0"/>
          </a:p>
        </p:txBody>
      </p:sp>
    </p:spTree>
    <p:extLst>
      <p:ext uri="{BB962C8B-B14F-4D97-AF65-F5344CB8AC3E}">
        <p14:creationId xmlns:p14="http://schemas.microsoft.com/office/powerpoint/2010/main" val="975036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Current challenges and considerations in residential care </a:t>
            </a:r>
          </a:p>
        </p:txBody>
      </p:sp>
      <p:sp>
        <p:nvSpPr>
          <p:cNvPr id="3" name="Content Placeholder 2"/>
          <p:cNvSpPr>
            <a:spLocks noGrp="1"/>
          </p:cNvSpPr>
          <p:nvPr>
            <p:ph idx="1"/>
          </p:nvPr>
        </p:nvSpPr>
        <p:spPr>
          <a:xfrm>
            <a:off x="457200" y="1490501"/>
            <a:ext cx="8229600" cy="5257800"/>
          </a:xfrm>
        </p:spPr>
        <p:txBody>
          <a:bodyPr>
            <a:normAutofit fontScale="85000" lnSpcReduction="20000"/>
          </a:bodyPr>
          <a:lstStyle/>
          <a:p>
            <a:pPr lvl="0"/>
            <a:r>
              <a:rPr lang="en-US" dirty="0"/>
              <a:t>The increased complexity of Youth</a:t>
            </a:r>
            <a:endParaRPr lang="en-CA" sz="3600" dirty="0"/>
          </a:p>
          <a:p>
            <a:pPr lvl="0"/>
            <a:r>
              <a:rPr lang="en-CA" dirty="0"/>
              <a:t>Stronger integration between Child Intervention, Health, Education and Justice.</a:t>
            </a:r>
          </a:p>
          <a:p>
            <a:r>
              <a:rPr lang="en-US" dirty="0"/>
              <a:t>Public and staff safety</a:t>
            </a:r>
          </a:p>
          <a:p>
            <a:pPr lvl="0"/>
            <a:r>
              <a:rPr lang="en-US" sz="3000" dirty="0"/>
              <a:t>Shift in practice focus – the resource allocation has not caught up.</a:t>
            </a:r>
          </a:p>
          <a:p>
            <a:pPr lvl="0"/>
            <a:r>
              <a:rPr lang="en-US" sz="3000" dirty="0"/>
              <a:t>Consideration for increasing health services (</a:t>
            </a:r>
            <a:r>
              <a:rPr lang="en-US" sz="3000" dirty="0" err="1"/>
              <a:t>ie</a:t>
            </a:r>
            <a:r>
              <a:rPr lang="en-US" sz="3000" dirty="0"/>
              <a:t>: Nursing, psychiatric and Occupational Therapists)</a:t>
            </a:r>
            <a:endParaRPr lang="en-CA" sz="3000" dirty="0"/>
          </a:p>
          <a:p>
            <a:pPr lvl="0"/>
            <a:r>
              <a:rPr lang="en-US" dirty="0"/>
              <a:t>Consideration for increasing resource allocation</a:t>
            </a:r>
            <a:endParaRPr lang="en-CA" sz="3600" dirty="0"/>
          </a:p>
          <a:p>
            <a:pPr lvl="1"/>
            <a:r>
              <a:rPr lang="en-US" dirty="0"/>
              <a:t>Staffing – lower attrition = continuity = stronger attachment</a:t>
            </a:r>
            <a:endParaRPr lang="en-CA" sz="3200" dirty="0"/>
          </a:p>
          <a:p>
            <a:pPr lvl="1"/>
            <a:r>
              <a:rPr lang="en-US" dirty="0"/>
              <a:t>Other resources: infrastructure &amp; operating costs</a:t>
            </a:r>
            <a:endParaRPr lang="en-CA" sz="3200" dirty="0"/>
          </a:p>
          <a:p>
            <a:pPr lvl="0"/>
            <a:r>
              <a:rPr lang="en-CA" dirty="0"/>
              <a:t>Consideration for</a:t>
            </a:r>
            <a:r>
              <a:rPr lang="en-US" dirty="0"/>
              <a:t> a longer term secure services.</a:t>
            </a:r>
          </a:p>
          <a:p>
            <a:endParaRPr lang="en-US" dirty="0"/>
          </a:p>
        </p:txBody>
      </p:sp>
    </p:spTree>
    <p:extLst>
      <p:ext uri="{BB962C8B-B14F-4D97-AF65-F5344CB8AC3E}">
        <p14:creationId xmlns:p14="http://schemas.microsoft.com/office/powerpoint/2010/main" val="2367683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D2E47"/>
                </a:solidFill>
              </a:rPr>
              <a:t>Current challenges and considerations in residential care </a:t>
            </a:r>
          </a:p>
        </p:txBody>
      </p:sp>
      <p:sp>
        <p:nvSpPr>
          <p:cNvPr id="3" name="Content Placeholder 2"/>
          <p:cNvSpPr>
            <a:spLocks noGrp="1"/>
          </p:cNvSpPr>
          <p:nvPr>
            <p:ph idx="1"/>
          </p:nvPr>
        </p:nvSpPr>
        <p:spPr>
          <a:xfrm>
            <a:off x="457200" y="1456179"/>
            <a:ext cx="8229600" cy="5257800"/>
          </a:xfrm>
        </p:spPr>
        <p:txBody>
          <a:bodyPr>
            <a:normAutofit fontScale="92500" lnSpcReduction="10000"/>
          </a:bodyPr>
          <a:lstStyle/>
          <a:p>
            <a:pPr lvl="0"/>
            <a:r>
              <a:rPr lang="en-US" dirty="0"/>
              <a:t>Consideration for supporting Evidence based program models and intervention model and their fidelity</a:t>
            </a:r>
          </a:p>
          <a:p>
            <a:pPr lvl="0"/>
            <a:r>
              <a:rPr lang="en-US" dirty="0"/>
              <a:t>Consideration for eliminating the process of failure stronger initial and ongoing assessment that identifies services best suited to the needs of the child and family.</a:t>
            </a:r>
          </a:p>
          <a:p>
            <a:r>
              <a:rPr lang="en-US" dirty="0"/>
              <a:t>Consideration for a severity scale to match children and services (</a:t>
            </a:r>
            <a:r>
              <a:rPr lang="en-US" dirty="0" err="1"/>
              <a:t>ie</a:t>
            </a:r>
            <a:r>
              <a:rPr lang="en-US" dirty="0"/>
              <a:t> California)</a:t>
            </a:r>
          </a:p>
          <a:p>
            <a:r>
              <a:rPr lang="en-US" dirty="0"/>
              <a:t>Consideration for identifying approved crisis management systems.</a:t>
            </a:r>
          </a:p>
          <a:p>
            <a:endParaRPr lang="en-US" dirty="0"/>
          </a:p>
        </p:txBody>
      </p:sp>
    </p:spTree>
    <p:extLst>
      <p:ext uri="{BB962C8B-B14F-4D97-AF65-F5344CB8AC3E}">
        <p14:creationId xmlns:p14="http://schemas.microsoft.com/office/powerpoint/2010/main" val="78635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D2E47"/>
                </a:solidFill>
              </a:rPr>
              <a:t>Three Types of Residential Care</a:t>
            </a:r>
          </a:p>
        </p:txBody>
      </p:sp>
      <p:sp>
        <p:nvSpPr>
          <p:cNvPr id="3" name="Content Placeholder 2"/>
          <p:cNvSpPr>
            <a:spLocks noGrp="1"/>
          </p:cNvSpPr>
          <p:nvPr>
            <p:ph idx="1"/>
          </p:nvPr>
        </p:nvSpPr>
        <p:spPr>
          <a:xfrm>
            <a:off x="457200" y="1600200"/>
            <a:ext cx="8229600" cy="5103440"/>
          </a:xfrm>
        </p:spPr>
        <p:txBody>
          <a:bodyPr>
            <a:normAutofit fontScale="70000" lnSpcReduction="20000"/>
          </a:bodyPr>
          <a:lstStyle/>
          <a:p>
            <a:pPr marL="0" indent="0" algn="ctr">
              <a:buNone/>
            </a:pPr>
            <a:r>
              <a:rPr lang="en-US" sz="4600" b="1" dirty="0"/>
              <a:t>Campus-­‐Based Therapeutic Care</a:t>
            </a:r>
            <a:endParaRPr lang="en-CA" sz="4600" b="1" dirty="0"/>
          </a:p>
          <a:p>
            <a:pPr marL="0" indent="0" algn="ctr">
              <a:buNone/>
            </a:pPr>
            <a:endParaRPr lang="en-US" dirty="0"/>
          </a:p>
          <a:p>
            <a:r>
              <a:rPr lang="en-US" dirty="0"/>
              <a:t>The goal of campus-­‐based therapeutic care is to return the young person to a community based setting (family, independent living or community group living). </a:t>
            </a:r>
          </a:p>
          <a:p>
            <a:r>
              <a:rPr lang="en-US" dirty="0"/>
              <a:t>Many have challenges forming attachments and engaging the intimacy of a family</a:t>
            </a:r>
          </a:p>
          <a:p>
            <a:r>
              <a:rPr lang="en-US" dirty="0"/>
              <a:t>Typically, the youth in this type of program have struggled in community settings and require a setting that promotes efficacy and regulation through the program’s ecology.</a:t>
            </a:r>
          </a:p>
          <a:p>
            <a:r>
              <a:rPr lang="en-US" dirty="0"/>
              <a:t> Second  order  of change (Maier, 1987).</a:t>
            </a:r>
          </a:p>
          <a:p>
            <a:r>
              <a:rPr lang="en-US" dirty="0"/>
              <a:t>The program ecology is the strength of a campus based resource</a:t>
            </a:r>
          </a:p>
          <a:p>
            <a:r>
              <a:rPr lang="en-US" dirty="0"/>
              <a:t>Offers a significant greater amount of attachment opportunities</a:t>
            </a:r>
          </a:p>
          <a:p>
            <a:r>
              <a:rPr lang="en-US" dirty="0"/>
              <a:t>Specialized in their treatment approach or have a developmental orientation, with the setting being either rural or urban.</a:t>
            </a:r>
            <a:r>
              <a:rPr lang="en-CA" dirty="0">
                <a:effectLst/>
              </a:rPr>
              <a:t> </a:t>
            </a:r>
            <a:endParaRPr lang="en-US" dirty="0"/>
          </a:p>
        </p:txBody>
      </p:sp>
      <p:sp>
        <p:nvSpPr>
          <p:cNvPr id="4" name="TextBox 3"/>
          <p:cNvSpPr txBox="1"/>
          <p:nvPr/>
        </p:nvSpPr>
        <p:spPr>
          <a:xfrm>
            <a:off x="5821114" y="6334308"/>
            <a:ext cx="2554756" cy="369332"/>
          </a:xfrm>
          <a:prstGeom prst="rect">
            <a:avLst/>
          </a:prstGeom>
          <a:noFill/>
        </p:spPr>
        <p:txBody>
          <a:bodyPr wrap="none" rtlCol="0">
            <a:spAutoFit/>
          </a:bodyPr>
          <a:lstStyle/>
          <a:p>
            <a:r>
              <a:rPr lang="en-US" dirty="0"/>
              <a:t>Smith, </a:t>
            </a:r>
            <a:r>
              <a:rPr lang="en-US" dirty="0" err="1"/>
              <a:t>Balser</a:t>
            </a:r>
            <a:r>
              <a:rPr lang="en-US" dirty="0"/>
              <a:t> &amp; </a:t>
            </a:r>
            <a:r>
              <a:rPr lang="en-US" dirty="0" err="1"/>
              <a:t>Johanson</a:t>
            </a:r>
            <a:endParaRPr lang="en-US" dirty="0"/>
          </a:p>
        </p:txBody>
      </p:sp>
    </p:spTree>
    <p:extLst>
      <p:ext uri="{BB962C8B-B14F-4D97-AF65-F5344CB8AC3E}">
        <p14:creationId xmlns:p14="http://schemas.microsoft.com/office/powerpoint/2010/main" val="649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D2E47"/>
                </a:solidFill>
              </a:rPr>
              <a:t>Three Types of Residential Care</a:t>
            </a:r>
            <a:endParaRPr lang="en-US" dirty="0"/>
          </a:p>
        </p:txBody>
      </p:sp>
      <p:sp>
        <p:nvSpPr>
          <p:cNvPr id="3" name="Content Placeholder 2"/>
          <p:cNvSpPr>
            <a:spLocks noGrp="1"/>
          </p:cNvSpPr>
          <p:nvPr>
            <p:ph idx="1"/>
          </p:nvPr>
        </p:nvSpPr>
        <p:spPr>
          <a:xfrm>
            <a:off x="457200" y="1417638"/>
            <a:ext cx="8229600" cy="5162514"/>
          </a:xfrm>
        </p:spPr>
        <p:txBody>
          <a:bodyPr>
            <a:normAutofit fontScale="77500" lnSpcReduction="20000"/>
          </a:bodyPr>
          <a:lstStyle/>
          <a:p>
            <a:pPr marL="0" indent="0" algn="ctr">
              <a:buNone/>
            </a:pPr>
            <a:r>
              <a:rPr lang="en-US" b="1" dirty="0"/>
              <a:t>Therapeutic Community Group Care</a:t>
            </a:r>
          </a:p>
          <a:p>
            <a:pPr marL="0" indent="0" algn="ctr">
              <a:buNone/>
            </a:pPr>
            <a:endParaRPr lang="en-CA" b="1" dirty="0"/>
          </a:p>
          <a:p>
            <a:r>
              <a:rPr lang="en-US" dirty="0"/>
              <a:t>The typical goal is to return the young person to a family, kinship family, foster family or to prepare them for independent living. </a:t>
            </a:r>
          </a:p>
          <a:p>
            <a:r>
              <a:rPr lang="en-US" dirty="0"/>
              <a:t>chronic history of abuse and neglect and multiple diagnoses (both psychiatric and psychological).</a:t>
            </a:r>
          </a:p>
          <a:p>
            <a:r>
              <a:rPr lang="en-US" dirty="0"/>
              <a:t>Challenges forming attachments and engaging the intimacy of a family.</a:t>
            </a:r>
          </a:p>
          <a:p>
            <a:r>
              <a:rPr lang="en-US" dirty="0"/>
              <a:t>Function ranging from extremely low to average intelligence. </a:t>
            </a:r>
          </a:p>
          <a:p>
            <a:r>
              <a:rPr lang="en-US" dirty="0"/>
              <a:t>Focus is second  order  of change (Maier, 1987).</a:t>
            </a:r>
            <a:r>
              <a:rPr lang="en-CA" dirty="0">
                <a:effectLst/>
              </a:rPr>
              <a:t> </a:t>
            </a:r>
          </a:p>
          <a:p>
            <a:r>
              <a:rPr lang="en-US" dirty="0"/>
              <a:t>the strength is the programs are embedded on the community (</a:t>
            </a:r>
            <a:r>
              <a:rPr lang="en-US" dirty="0" err="1"/>
              <a:t>neighbours</a:t>
            </a:r>
            <a:r>
              <a:rPr lang="en-US" dirty="0"/>
              <a:t>, local school, family &amp; stores)</a:t>
            </a:r>
          </a:p>
        </p:txBody>
      </p:sp>
      <p:sp>
        <p:nvSpPr>
          <p:cNvPr id="5" name="TextBox 4"/>
          <p:cNvSpPr txBox="1"/>
          <p:nvPr/>
        </p:nvSpPr>
        <p:spPr>
          <a:xfrm>
            <a:off x="5821114" y="6334308"/>
            <a:ext cx="2554756" cy="369332"/>
          </a:xfrm>
          <a:prstGeom prst="rect">
            <a:avLst/>
          </a:prstGeom>
          <a:noFill/>
        </p:spPr>
        <p:txBody>
          <a:bodyPr wrap="none" rtlCol="0">
            <a:spAutoFit/>
          </a:bodyPr>
          <a:lstStyle/>
          <a:p>
            <a:r>
              <a:rPr lang="en-US" dirty="0"/>
              <a:t>Smith, </a:t>
            </a:r>
            <a:r>
              <a:rPr lang="en-US" dirty="0" err="1"/>
              <a:t>Balser</a:t>
            </a:r>
            <a:r>
              <a:rPr lang="en-US" dirty="0"/>
              <a:t> &amp; </a:t>
            </a:r>
            <a:r>
              <a:rPr lang="en-US" dirty="0" err="1"/>
              <a:t>Johanson</a:t>
            </a:r>
            <a:endParaRPr lang="en-US" dirty="0"/>
          </a:p>
        </p:txBody>
      </p:sp>
    </p:spTree>
    <p:extLst>
      <p:ext uri="{BB962C8B-B14F-4D97-AF65-F5344CB8AC3E}">
        <p14:creationId xmlns:p14="http://schemas.microsoft.com/office/powerpoint/2010/main" val="50033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D2E47"/>
                </a:solidFill>
              </a:rPr>
              <a:t>Three Types of Residential Care</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b="1" dirty="0"/>
              <a:t>Community Group Care</a:t>
            </a:r>
            <a:r>
              <a:rPr lang="en-CA" b="1" dirty="0">
                <a:effectLst/>
              </a:rPr>
              <a:t> </a:t>
            </a:r>
          </a:p>
          <a:p>
            <a:r>
              <a:rPr lang="en-US" dirty="0"/>
              <a:t>The goal is to prepare young people for home or independent living situation.</a:t>
            </a:r>
            <a:r>
              <a:rPr lang="en-CA" dirty="0">
                <a:effectLst/>
              </a:rPr>
              <a:t> </a:t>
            </a:r>
          </a:p>
          <a:p>
            <a:r>
              <a:rPr lang="en-US" dirty="0"/>
              <a:t>focuses on the overall nurturing, safety and security of a child. </a:t>
            </a:r>
          </a:p>
          <a:p>
            <a:r>
              <a:rPr lang="en-US" dirty="0"/>
              <a:t>highlights role modeling and teaching using the day to day routines, experiences and structures as the catalyst for learning.</a:t>
            </a:r>
          </a:p>
          <a:p>
            <a:r>
              <a:rPr lang="en-US" dirty="0"/>
              <a:t>In many ways the  program functions as a surrogate home providing opportunity for parental involvement. </a:t>
            </a:r>
          </a:p>
          <a:p>
            <a:r>
              <a:rPr lang="en-US" dirty="0"/>
              <a:t>The young people placed within this setting require programming that is at the first order of change (Maier, 1987).</a:t>
            </a:r>
            <a:r>
              <a:rPr lang="en-CA" dirty="0">
                <a:effectLst/>
              </a:rPr>
              <a:t> </a:t>
            </a:r>
            <a:endParaRPr lang="en-US" b="1" dirty="0"/>
          </a:p>
        </p:txBody>
      </p:sp>
      <p:sp>
        <p:nvSpPr>
          <p:cNvPr id="4" name="TextBox 3"/>
          <p:cNvSpPr txBox="1"/>
          <p:nvPr/>
        </p:nvSpPr>
        <p:spPr>
          <a:xfrm>
            <a:off x="1975651" y="2699097"/>
            <a:ext cx="184666" cy="369332"/>
          </a:xfrm>
          <a:prstGeom prst="rect">
            <a:avLst/>
          </a:prstGeom>
          <a:noFill/>
        </p:spPr>
        <p:txBody>
          <a:bodyPr wrap="none" rtlCol="0">
            <a:spAutoFit/>
          </a:bodyPr>
          <a:lstStyle/>
          <a:p>
            <a:endParaRPr lang="en-US" dirty="0"/>
          </a:p>
        </p:txBody>
      </p:sp>
      <p:sp>
        <p:nvSpPr>
          <p:cNvPr id="5" name="TextBox 4"/>
          <p:cNvSpPr txBox="1"/>
          <p:nvPr/>
        </p:nvSpPr>
        <p:spPr>
          <a:xfrm>
            <a:off x="5821114" y="6334308"/>
            <a:ext cx="2554756" cy="369332"/>
          </a:xfrm>
          <a:prstGeom prst="rect">
            <a:avLst/>
          </a:prstGeom>
          <a:noFill/>
        </p:spPr>
        <p:txBody>
          <a:bodyPr wrap="none" rtlCol="0">
            <a:spAutoFit/>
          </a:bodyPr>
          <a:lstStyle/>
          <a:p>
            <a:r>
              <a:rPr lang="en-US" dirty="0"/>
              <a:t>Smith, </a:t>
            </a:r>
            <a:r>
              <a:rPr lang="en-US" dirty="0" err="1"/>
              <a:t>Balser</a:t>
            </a:r>
            <a:r>
              <a:rPr lang="en-US" dirty="0"/>
              <a:t> &amp; </a:t>
            </a:r>
            <a:r>
              <a:rPr lang="en-US" dirty="0" err="1"/>
              <a:t>Johanson</a:t>
            </a:r>
            <a:endParaRPr lang="en-US" dirty="0"/>
          </a:p>
        </p:txBody>
      </p:sp>
    </p:spTree>
    <p:extLst>
      <p:ext uri="{BB962C8B-B14F-4D97-AF65-F5344CB8AC3E}">
        <p14:creationId xmlns:p14="http://schemas.microsoft.com/office/powerpoint/2010/main" val="234321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800000"/>
                </a:solidFill>
                <a:latin typeface="Arial" charset="0"/>
                <a:ea typeface="ＭＳ Ｐゴシック" charset="0"/>
                <a:cs typeface="ＭＳ Ｐゴシック" charset="0"/>
              </a:rPr>
              <a:t>Purpose of Therapeutic  </a:t>
            </a:r>
            <a:br>
              <a:rPr lang="en-US" dirty="0">
                <a:solidFill>
                  <a:srgbClr val="800000"/>
                </a:solidFill>
                <a:latin typeface="Arial" charset="0"/>
                <a:ea typeface="ＭＳ Ｐゴシック" charset="0"/>
                <a:cs typeface="ＭＳ Ｐゴシック" charset="0"/>
              </a:rPr>
            </a:br>
            <a:r>
              <a:rPr lang="en-US" dirty="0">
                <a:solidFill>
                  <a:srgbClr val="800000"/>
                </a:solidFill>
                <a:latin typeface="Arial" charset="0"/>
                <a:ea typeface="ＭＳ Ｐゴシック" charset="0"/>
                <a:cs typeface="ＭＳ Ｐゴシック" charset="0"/>
              </a:rPr>
              <a:t>Residential Care</a:t>
            </a:r>
            <a:endParaRPr lang="en-US" dirty="0"/>
          </a:p>
        </p:txBody>
      </p:sp>
      <p:sp>
        <p:nvSpPr>
          <p:cNvPr id="3" name="Content Placeholder 2"/>
          <p:cNvSpPr>
            <a:spLocks noGrp="1"/>
          </p:cNvSpPr>
          <p:nvPr>
            <p:ph idx="1"/>
          </p:nvPr>
        </p:nvSpPr>
        <p:spPr>
          <a:xfrm>
            <a:off x="457200" y="1600200"/>
            <a:ext cx="8229600" cy="4944669"/>
          </a:xfrm>
        </p:spPr>
        <p:txBody>
          <a:bodyPr>
            <a:normAutofit fontScale="85000" lnSpcReduction="10000"/>
          </a:bodyPr>
          <a:lstStyle/>
          <a:p>
            <a:r>
              <a:rPr lang="en-US" dirty="0">
                <a:solidFill>
                  <a:srgbClr val="000000"/>
                </a:solidFill>
                <a:latin typeface="Arial" charset="0"/>
                <a:ea typeface="ＭＳ Ｐゴシック" charset="0"/>
                <a:cs typeface="ＭＳ Ｐゴシック" charset="0"/>
              </a:rPr>
              <a:t>Creates breathing room  </a:t>
            </a:r>
            <a:r>
              <a:rPr lang="ja-JP" altLang="en-US" dirty="0">
                <a:solidFill>
                  <a:srgbClr val="000000"/>
                </a:solidFill>
                <a:latin typeface="Arial" charset="0"/>
                <a:ea typeface="ＭＳ Ｐゴシック" charset="0"/>
                <a:cs typeface="ＭＳ Ｐゴシック" charset="0"/>
              </a:rPr>
              <a:t>“</a:t>
            </a:r>
            <a:r>
              <a:rPr lang="en-US" altLang="ja-JP" dirty="0">
                <a:solidFill>
                  <a:srgbClr val="000000"/>
                </a:solidFill>
                <a:latin typeface="Arial" charset="0"/>
                <a:ea typeface="ＭＳ Ｐゴシック" charset="0"/>
                <a:cs typeface="ＭＳ Ｐゴシック" charset="0"/>
              </a:rPr>
              <a:t>Boot camp to Monastery</a:t>
            </a:r>
            <a:r>
              <a:rPr lang="ja-JP" altLang="en-US" dirty="0">
                <a:solidFill>
                  <a:srgbClr val="000000"/>
                </a:solidFill>
                <a:latin typeface="Arial" charset="0"/>
                <a:ea typeface="ＭＳ Ｐゴシック" charset="0"/>
                <a:cs typeface="ＭＳ Ｐゴシック" charset="0"/>
              </a:rPr>
              <a:t>”</a:t>
            </a:r>
            <a:endParaRPr lang="en-US" altLang="ja-JP" dirty="0">
              <a:solidFill>
                <a:srgbClr val="000000"/>
              </a:solidFill>
              <a:latin typeface="Arial" charset="0"/>
              <a:ea typeface="ＭＳ Ｐゴシック" charset="0"/>
              <a:cs typeface="ＭＳ Ｐゴシック" charset="0"/>
            </a:endParaRPr>
          </a:p>
          <a:p>
            <a:r>
              <a:rPr lang="en-US" dirty="0">
                <a:solidFill>
                  <a:srgbClr val="000000"/>
                </a:solidFill>
                <a:latin typeface="Arial" charset="0"/>
                <a:ea typeface="ＭＳ Ｐゴシック" charset="0"/>
                <a:cs typeface="ＭＳ Ｐゴシック" charset="0"/>
              </a:rPr>
              <a:t>Provides a safe place to learn new skills and practice</a:t>
            </a:r>
          </a:p>
          <a:p>
            <a:r>
              <a:rPr lang="en-US" dirty="0">
                <a:solidFill>
                  <a:srgbClr val="000000"/>
                </a:solidFill>
                <a:latin typeface="Arial" charset="0"/>
                <a:ea typeface="ＭＳ Ｐゴシック" charset="0"/>
                <a:cs typeface="ＭＳ Ｐゴシック" charset="0"/>
              </a:rPr>
              <a:t>Provides adults who act as teachers, coaches, and mentors to help develop and practice necessary life skills.</a:t>
            </a:r>
          </a:p>
          <a:p>
            <a:r>
              <a:rPr lang="en-US" dirty="0">
                <a:solidFill>
                  <a:srgbClr val="000000"/>
                </a:solidFill>
                <a:latin typeface="Arial" charset="0"/>
                <a:ea typeface="ＭＳ Ｐゴシック" charset="0"/>
                <a:cs typeface="ＭＳ Ｐゴシック" charset="0"/>
              </a:rPr>
              <a:t>Receive interventions that are evidence based/evidence informed (</a:t>
            </a:r>
            <a:r>
              <a:rPr lang="en-US" dirty="0" err="1">
                <a:solidFill>
                  <a:srgbClr val="000000"/>
                </a:solidFill>
                <a:latin typeface="Arial" charset="0"/>
                <a:ea typeface="ＭＳ Ｐゴシック" charset="0"/>
                <a:cs typeface="ＭＳ Ｐゴシック" charset="0"/>
              </a:rPr>
              <a:t>ie</a:t>
            </a:r>
            <a:r>
              <a:rPr lang="en-US" dirty="0">
                <a:solidFill>
                  <a:srgbClr val="000000"/>
                </a:solidFill>
                <a:latin typeface="Arial" charset="0"/>
                <a:ea typeface="ＭＳ Ｐゴシック" charset="0"/>
                <a:cs typeface="ＭＳ Ｐゴシック" charset="0"/>
              </a:rPr>
              <a:t>: Collaborative problem solving, cognitive behavioral therapy, </a:t>
            </a:r>
            <a:r>
              <a:rPr lang="en-US" dirty="0" err="1">
                <a:solidFill>
                  <a:srgbClr val="000000"/>
                </a:solidFill>
                <a:latin typeface="Arial" charset="0"/>
                <a:ea typeface="ＭＳ Ｐゴシック" charset="0"/>
                <a:cs typeface="ＭＳ Ｐゴシック" charset="0"/>
              </a:rPr>
              <a:t>etc</a:t>
            </a:r>
            <a:r>
              <a:rPr lang="en-US" dirty="0">
                <a:solidFill>
                  <a:srgbClr val="000000"/>
                </a:solidFill>
                <a:latin typeface="Arial" charset="0"/>
                <a:ea typeface="ＭＳ Ｐゴシック" charset="0"/>
                <a:cs typeface="ＭＳ Ｐゴシック" charset="0"/>
              </a:rPr>
              <a:t>) </a:t>
            </a:r>
          </a:p>
          <a:p>
            <a:r>
              <a:rPr lang="en-US" dirty="0">
                <a:solidFill>
                  <a:srgbClr val="000000"/>
                </a:solidFill>
                <a:latin typeface="Arial" charset="0"/>
                <a:ea typeface="ＭＳ Ｐゴシック" charset="0"/>
                <a:cs typeface="ＭＳ Ｐゴシック" charset="0"/>
              </a:rPr>
              <a:t>Helps children realize a more normal developmental trajectory</a:t>
            </a:r>
          </a:p>
          <a:p>
            <a:endParaRPr lang="en-US" dirty="0"/>
          </a:p>
        </p:txBody>
      </p:sp>
      <p:sp>
        <p:nvSpPr>
          <p:cNvPr id="4" name="TextBox 3"/>
          <p:cNvSpPr txBox="1"/>
          <p:nvPr/>
        </p:nvSpPr>
        <p:spPr>
          <a:xfrm>
            <a:off x="6932418" y="6175537"/>
            <a:ext cx="1754382" cy="369332"/>
          </a:xfrm>
          <a:prstGeom prst="rect">
            <a:avLst/>
          </a:prstGeom>
          <a:noFill/>
        </p:spPr>
        <p:txBody>
          <a:bodyPr wrap="square" rtlCol="0">
            <a:spAutoFit/>
          </a:bodyPr>
          <a:lstStyle/>
          <a:p>
            <a:r>
              <a:rPr lang="en-US" dirty="0"/>
              <a:t>Holden, 2009</a:t>
            </a:r>
          </a:p>
        </p:txBody>
      </p:sp>
    </p:spTree>
    <p:extLst>
      <p:ext uri="{BB962C8B-B14F-4D97-AF65-F5344CB8AC3E}">
        <p14:creationId xmlns:p14="http://schemas.microsoft.com/office/powerpoint/2010/main" val="134934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kern="0" dirty="0">
                <a:solidFill>
                  <a:schemeClr val="accent1"/>
                </a:solidFill>
                <a:latin typeface="+mj-lt"/>
                <a:ea typeface="+mj-ea"/>
                <a:cs typeface="+mj-cs"/>
              </a:rPr>
              <a:t>Developmental Trajectory</a:t>
            </a:r>
            <a:br>
              <a:rPr lang="en-US" b="0" kern="0" dirty="0">
                <a:solidFill>
                  <a:schemeClr val="accent1"/>
                </a:solidFill>
                <a:latin typeface="+mj-lt"/>
                <a:ea typeface="+mj-ea"/>
                <a:cs typeface="+mj-cs"/>
              </a:rPr>
            </a:br>
            <a:endParaRPr lang="en-US" dirty="0"/>
          </a:p>
        </p:txBody>
      </p:sp>
      <p:pic>
        <p:nvPicPr>
          <p:cNvPr id="4" name="Content Placeholder 3" descr="Developmental_Trajectory.pdf"/>
          <p:cNvPicPr>
            <a:picLocks noGrp="1" noChangeAspect="1"/>
          </p:cNvPicPr>
          <p:nvPr>
            <p:ph idx="1"/>
          </p:nvPr>
        </p:nvPicPr>
        <p:blipFill>
          <a:blip r:embed="rId2">
            <a:extLst>
              <a:ext uri="{28A0092B-C50C-407E-A947-70E740481C1C}">
                <a14:useLocalDpi xmlns:a14="http://schemas.microsoft.com/office/drawing/2010/main" val="0"/>
              </a:ext>
            </a:extLst>
          </a:blip>
          <a:srcRect t="1979" b="1979"/>
          <a:stretch>
            <a:fillRect/>
          </a:stretch>
        </p:blipFill>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7248448" y="6307280"/>
            <a:ext cx="1438352" cy="369332"/>
          </a:xfrm>
          <a:prstGeom prst="rect">
            <a:avLst/>
          </a:prstGeom>
          <a:noFill/>
        </p:spPr>
        <p:txBody>
          <a:bodyPr wrap="none" rtlCol="0">
            <a:spAutoFit/>
          </a:bodyPr>
          <a:lstStyle/>
          <a:p>
            <a:r>
              <a:rPr lang="en-US" dirty="0"/>
              <a:t>Holden, 2009</a:t>
            </a:r>
          </a:p>
        </p:txBody>
      </p:sp>
    </p:spTree>
    <p:extLst>
      <p:ext uri="{BB962C8B-B14F-4D97-AF65-F5344CB8AC3E}">
        <p14:creationId xmlns:p14="http://schemas.microsoft.com/office/powerpoint/2010/main" val="1953130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D2E47"/>
                </a:solidFill>
                <a:latin typeface="Arial" charset="0"/>
                <a:ea typeface="ＭＳ Ｐゴシック" charset="0"/>
                <a:cs typeface="ＭＳ Ｐゴシック" charset="0"/>
              </a:rPr>
              <a:t>The Benefits of Therapeutic  </a:t>
            </a:r>
            <a:br>
              <a:rPr lang="en-US" dirty="0">
                <a:solidFill>
                  <a:srgbClr val="CD2E47"/>
                </a:solidFill>
                <a:latin typeface="Arial" charset="0"/>
                <a:ea typeface="ＭＳ Ｐゴシック" charset="0"/>
                <a:cs typeface="ＭＳ Ｐゴシック" charset="0"/>
              </a:rPr>
            </a:br>
            <a:r>
              <a:rPr lang="en-US" dirty="0">
                <a:solidFill>
                  <a:srgbClr val="CD2E47"/>
                </a:solidFill>
                <a:latin typeface="Arial" charset="0"/>
                <a:ea typeface="ＭＳ Ｐゴシック" charset="0"/>
                <a:cs typeface="ＭＳ Ｐゴシック" charset="0"/>
              </a:rPr>
              <a:t>Residential Care</a:t>
            </a:r>
            <a:endParaRPr lang="en-US" dirty="0">
              <a:solidFill>
                <a:srgbClr val="CD2E47"/>
              </a:solidFill>
            </a:endParaRPr>
          </a:p>
        </p:txBody>
      </p:sp>
      <p:sp>
        <p:nvSpPr>
          <p:cNvPr id="3" name="Content Placeholder 2"/>
          <p:cNvSpPr>
            <a:spLocks noGrp="1"/>
          </p:cNvSpPr>
          <p:nvPr>
            <p:ph idx="1"/>
          </p:nvPr>
        </p:nvSpPr>
        <p:spPr>
          <a:xfrm>
            <a:off x="457200" y="1600200"/>
            <a:ext cx="8229600" cy="5068158"/>
          </a:xfrm>
        </p:spPr>
        <p:txBody>
          <a:bodyPr>
            <a:normAutofit fontScale="85000" lnSpcReduction="10000"/>
          </a:bodyPr>
          <a:lstStyle/>
          <a:p>
            <a:pPr marL="0" indent="0">
              <a:buNone/>
            </a:pPr>
            <a:r>
              <a:rPr lang="en-US" dirty="0"/>
              <a:t>Why Choose Therapeutic Group Living?</a:t>
            </a:r>
          </a:p>
          <a:p>
            <a:r>
              <a:rPr lang="en-US" dirty="0"/>
              <a:t>Children Who Can’t Handle the Intimacy of a Family.</a:t>
            </a:r>
          </a:p>
          <a:p>
            <a:r>
              <a:rPr lang="en-US" dirty="0"/>
              <a:t>Children Who need multi opportunities to develop attachments.</a:t>
            </a:r>
          </a:p>
          <a:p>
            <a:r>
              <a:rPr lang="en-US" dirty="0"/>
              <a:t>Children who require an ecology where they can be successful</a:t>
            </a:r>
          </a:p>
          <a:p>
            <a:r>
              <a:rPr lang="en-US" dirty="0"/>
              <a:t>Children who are in  the Clinical Range on Standardized Assessments.</a:t>
            </a:r>
          </a:p>
          <a:p>
            <a:r>
              <a:rPr lang="en-US" dirty="0"/>
              <a:t>Children who require higher levels of trained staff with a variety of skills. </a:t>
            </a:r>
          </a:p>
          <a:p>
            <a:r>
              <a:rPr lang="en-US" dirty="0"/>
              <a:t>A variety of program and intervention opportunities.</a:t>
            </a:r>
          </a:p>
          <a:p>
            <a:endParaRPr lang="en-US" dirty="0"/>
          </a:p>
        </p:txBody>
      </p:sp>
      <p:sp>
        <p:nvSpPr>
          <p:cNvPr id="4" name="TextBox 3"/>
          <p:cNvSpPr txBox="1"/>
          <p:nvPr/>
        </p:nvSpPr>
        <p:spPr>
          <a:xfrm>
            <a:off x="6085382" y="6483692"/>
            <a:ext cx="2601418" cy="369332"/>
          </a:xfrm>
          <a:prstGeom prst="rect">
            <a:avLst/>
          </a:prstGeom>
          <a:noFill/>
        </p:spPr>
        <p:txBody>
          <a:bodyPr wrap="none" rtlCol="0">
            <a:spAutoFit/>
          </a:bodyPr>
          <a:lstStyle/>
          <a:p>
            <a:r>
              <a:rPr lang="en-US" dirty="0" err="1"/>
              <a:t>Anglin</a:t>
            </a:r>
            <a:r>
              <a:rPr lang="en-US" dirty="0"/>
              <a:t> 2002, Holden 2009</a:t>
            </a:r>
          </a:p>
        </p:txBody>
      </p:sp>
    </p:spTree>
    <p:extLst>
      <p:ext uri="{BB962C8B-B14F-4D97-AF65-F5344CB8AC3E}">
        <p14:creationId xmlns:p14="http://schemas.microsoft.com/office/powerpoint/2010/main" val="253529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D2E47"/>
                </a:solidFill>
                <a:latin typeface="Arial" charset="0"/>
                <a:ea typeface="ＭＳ Ｐゴシック" charset="0"/>
                <a:cs typeface="ＭＳ Ｐゴシック" charset="0"/>
              </a:rPr>
              <a:t>The Benefits of Therapeutic  </a:t>
            </a:r>
            <a:br>
              <a:rPr lang="en-US" dirty="0">
                <a:solidFill>
                  <a:srgbClr val="CD2E47"/>
                </a:solidFill>
                <a:latin typeface="Arial" charset="0"/>
                <a:ea typeface="ＭＳ Ｐゴシック" charset="0"/>
                <a:cs typeface="ＭＳ Ｐゴシック" charset="0"/>
              </a:rPr>
            </a:br>
            <a:r>
              <a:rPr lang="en-US" dirty="0">
                <a:solidFill>
                  <a:srgbClr val="CD2E47"/>
                </a:solidFill>
                <a:latin typeface="Arial" charset="0"/>
                <a:ea typeface="ＭＳ Ｐゴシック" charset="0"/>
                <a:cs typeface="ＭＳ Ｐゴシック" charset="0"/>
              </a:rPr>
              <a:t>Residential Care</a:t>
            </a:r>
            <a:endParaRPr lang="en-US" dirty="0">
              <a:solidFill>
                <a:srgbClr val="CD2E47"/>
              </a:solidFill>
            </a:endParaRPr>
          </a:p>
        </p:txBody>
      </p:sp>
      <p:sp>
        <p:nvSpPr>
          <p:cNvPr id="3" name="Content Placeholder 2"/>
          <p:cNvSpPr>
            <a:spLocks noGrp="1"/>
          </p:cNvSpPr>
          <p:nvPr>
            <p:ph idx="1"/>
          </p:nvPr>
        </p:nvSpPr>
        <p:spPr>
          <a:xfrm>
            <a:off x="457200" y="1917740"/>
            <a:ext cx="8229600" cy="4525963"/>
          </a:xfrm>
        </p:spPr>
        <p:txBody>
          <a:bodyPr/>
          <a:lstStyle/>
          <a:p>
            <a:pPr>
              <a:buNone/>
            </a:pPr>
            <a:r>
              <a:rPr lang="en-US" dirty="0"/>
              <a:t>What does residential care do well?</a:t>
            </a:r>
          </a:p>
          <a:p>
            <a:pPr lvl="1"/>
            <a:r>
              <a:rPr lang="en-US" dirty="0"/>
              <a:t>Services have Low maltreatment rates when compared to other out of home services </a:t>
            </a:r>
            <a:r>
              <a:rPr lang="en-US" sz="2000" dirty="0"/>
              <a:t>(</a:t>
            </a:r>
            <a:r>
              <a:rPr lang="en-US" sz="2000" dirty="0" err="1"/>
              <a:t>Poertner</a:t>
            </a:r>
            <a:r>
              <a:rPr lang="en-US" sz="2000" dirty="0"/>
              <a:t> et al, 1999)</a:t>
            </a:r>
          </a:p>
          <a:p>
            <a:pPr lvl="1"/>
            <a:r>
              <a:rPr lang="en-US" dirty="0"/>
              <a:t>Improve child functioning</a:t>
            </a:r>
            <a:r>
              <a:rPr lang="en-US" sz="2000" dirty="0"/>
              <a:t> (Nickerson et al, 2004)</a:t>
            </a:r>
          </a:p>
          <a:p>
            <a:pPr lvl="1"/>
            <a:r>
              <a:rPr lang="en-US" dirty="0"/>
              <a:t>Improve academic performance </a:t>
            </a:r>
            <a:r>
              <a:rPr lang="en-US" sz="2000" dirty="0"/>
              <a:t>(Curry 1991)</a:t>
            </a:r>
          </a:p>
          <a:p>
            <a:pPr lvl="1"/>
            <a:r>
              <a:rPr lang="en-US" dirty="0"/>
              <a:t>Less intensive post discharge outcomes </a:t>
            </a:r>
            <a:r>
              <a:rPr lang="en-US" sz="2000" dirty="0"/>
              <a:t>(Hair, 2005) </a:t>
            </a:r>
            <a:endParaRPr lang="en-US" dirty="0"/>
          </a:p>
        </p:txBody>
      </p:sp>
    </p:spTree>
    <p:extLst>
      <p:ext uri="{BB962C8B-B14F-4D97-AF65-F5344CB8AC3E}">
        <p14:creationId xmlns:p14="http://schemas.microsoft.com/office/powerpoint/2010/main" val="714992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8294</TotalTime>
  <Words>1689</Words>
  <Application>Microsoft Office PowerPoint</Application>
  <PresentationFormat>On-screen Show (4:3)</PresentationFormat>
  <Paragraphs>195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Wingdings</vt:lpstr>
      <vt:lpstr>Office Theme</vt:lpstr>
      <vt:lpstr>Closing the Gap Between:  “What We Know” and  “What We Do”</vt:lpstr>
      <vt:lpstr>Defining “Therapeutic Residential Care”</vt:lpstr>
      <vt:lpstr>Three Types of Residential Care</vt:lpstr>
      <vt:lpstr>Three Types of Residential Care</vt:lpstr>
      <vt:lpstr>Three Types of Residential Care</vt:lpstr>
      <vt:lpstr>Purpose of Therapeutic   Residential Care</vt:lpstr>
      <vt:lpstr>Developmental Trajectory </vt:lpstr>
      <vt:lpstr>The Benefits of Therapeutic   Residential Care</vt:lpstr>
      <vt:lpstr>The Benefits of Therapeutic   Residential Care</vt:lpstr>
      <vt:lpstr>Active Ingredients of Therapeutic Group Care </vt:lpstr>
      <vt:lpstr>Active Ingredients of Therapeutic Group Care </vt:lpstr>
      <vt:lpstr>Active Ingredients of Therapeutic Group Care </vt:lpstr>
      <vt:lpstr>Active Ingredients of Therapeutic Group Care </vt:lpstr>
      <vt:lpstr>Active Ingredients of Therapeutic Group Care </vt:lpstr>
      <vt:lpstr>Active Ingredients of Therapeutic Group Care </vt:lpstr>
      <vt:lpstr>Active Ingredients of Therapeutic Group Care </vt:lpstr>
      <vt:lpstr>Two international movements are currently underway regarding residential care</vt:lpstr>
      <vt:lpstr>PowerPoint Presentation</vt:lpstr>
      <vt:lpstr>PowerPoint Presentation</vt:lpstr>
      <vt:lpstr>PowerPoint Presentation</vt:lpstr>
      <vt:lpstr>Residential Care as a intervention of choice “not a last resort” </vt:lpstr>
      <vt:lpstr>Residential Care as a intervention of choice “not a last resort” </vt:lpstr>
      <vt:lpstr>Current challenges and considerations in residential care </vt:lpstr>
      <vt:lpstr>Current challenges and considerations in residential care </vt:lpstr>
    </vt:vector>
  </TitlesOfParts>
  <Company>Oak Hill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Gap Between:  What We Know and What We Do</dc:title>
  <dc:creator>Anton Smith</dc:creator>
  <cp:lastModifiedBy>user</cp:lastModifiedBy>
  <cp:revision>37</cp:revision>
  <dcterms:created xsi:type="dcterms:W3CDTF">2017-06-07T23:06:44Z</dcterms:created>
  <dcterms:modified xsi:type="dcterms:W3CDTF">2017-06-19T15:32:48Z</dcterms:modified>
</cp:coreProperties>
</file>