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9"/>
  </p:notesMasterIdLst>
  <p:sldIdLst>
    <p:sldId id="256" r:id="rId6"/>
    <p:sldId id="276" r:id="rId7"/>
    <p:sldId id="294" r:id="rId8"/>
    <p:sldId id="277" r:id="rId9"/>
    <p:sldId id="297" r:id="rId10"/>
    <p:sldId id="279" r:id="rId11"/>
    <p:sldId id="280" r:id="rId12"/>
    <p:sldId id="278" r:id="rId13"/>
    <p:sldId id="295" r:id="rId14"/>
    <p:sldId id="296" r:id="rId15"/>
    <p:sldId id="292" r:id="rId16"/>
    <p:sldId id="302" r:id="rId17"/>
    <p:sldId id="281" r:id="rId18"/>
    <p:sldId id="298" r:id="rId19"/>
    <p:sldId id="299" r:id="rId20"/>
    <p:sldId id="300" r:id="rId21"/>
    <p:sldId id="301" r:id="rId22"/>
    <p:sldId id="285" r:id="rId23"/>
    <p:sldId id="286" r:id="rId24"/>
    <p:sldId id="287" r:id="rId25"/>
    <p:sldId id="289" r:id="rId26"/>
    <p:sldId id="290"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800"/>
    <a:srgbClr val="36424A"/>
    <a:srgbClr val="A50069"/>
    <a:srgbClr val="D40072"/>
    <a:srgbClr val="909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82" autoAdjust="0"/>
  </p:normalViewPr>
  <p:slideViewPr>
    <p:cSldViewPr>
      <p:cViewPr varScale="1">
        <p:scale>
          <a:sx n="34" d="100"/>
          <a:sy n="34" d="100"/>
        </p:scale>
        <p:origin x="156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40D4E-0181-46D5-BFDF-7AAAA7774527}" type="datetimeFigureOut">
              <a:rPr lang="en-CA" smtClean="0"/>
              <a:t>17/10/2018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D4E96-1D55-4937-B89E-BCD454DCF799}" type="slidenum">
              <a:rPr lang="en-CA" smtClean="0"/>
              <a:t>‹#›</a:t>
            </a:fld>
            <a:endParaRPr lang="en-CA"/>
          </a:p>
        </p:txBody>
      </p:sp>
    </p:spTree>
    <p:extLst>
      <p:ext uri="{BB962C8B-B14F-4D97-AF65-F5344CB8AC3E}">
        <p14:creationId xmlns:p14="http://schemas.microsoft.com/office/powerpoint/2010/main" val="179709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be discussed</a:t>
            </a:r>
            <a:r>
              <a:rPr lang="en-US" baseline="0" dirty="0"/>
              <a:t> across Alberta, including various conferences.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a:t>
            </a:fld>
            <a:endParaRPr lang="en-CA"/>
          </a:p>
        </p:txBody>
      </p:sp>
    </p:spTree>
    <p:extLst>
      <p:ext uri="{BB962C8B-B14F-4D97-AF65-F5344CB8AC3E}">
        <p14:creationId xmlns:p14="http://schemas.microsoft.com/office/powerpoint/2010/main" val="2002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role as an</a:t>
            </a:r>
            <a:r>
              <a:rPr lang="en-US" baseline="0" dirty="0"/>
              <a:t> essential team member means sharing our focus on connection and collaboration. </a:t>
            </a:r>
          </a:p>
          <a:p>
            <a:endParaRPr lang="en-US" baseline="0" dirty="0"/>
          </a:p>
          <a:p>
            <a:r>
              <a:rPr lang="en-US" baseline="0" dirty="0"/>
              <a:t>Transitions will be better planned and require flexibility and time.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10</a:t>
            </a:fld>
            <a:endParaRPr lang="en-CA"/>
          </a:p>
        </p:txBody>
      </p:sp>
    </p:spTree>
    <p:extLst>
      <p:ext uri="{BB962C8B-B14F-4D97-AF65-F5344CB8AC3E}">
        <p14:creationId xmlns:p14="http://schemas.microsoft.com/office/powerpoint/2010/main" val="3531409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role as a key team member provides opportunity for better transition planning, and the ability for kids in care to maintain relationships with previous caregivers. You are a significant person in a child or youths life, which is not discounted. </a:t>
            </a:r>
          </a:p>
          <a:p>
            <a:endParaRPr lang="en-US" baseline="0" dirty="0"/>
          </a:p>
          <a:p>
            <a:r>
              <a:rPr lang="en-US" baseline="0" dirty="0"/>
              <a:t>Thoughtful planning and processes take time, we do not want to make decisions on a whim and without collaborative conversations occurring.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11</a:t>
            </a:fld>
            <a:endParaRPr lang="en-CA"/>
          </a:p>
        </p:txBody>
      </p:sp>
    </p:spTree>
    <p:extLst>
      <p:ext uri="{BB962C8B-B14F-4D97-AF65-F5344CB8AC3E}">
        <p14:creationId xmlns:p14="http://schemas.microsoft.com/office/powerpoint/2010/main" val="335780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speaks to the formal process of getting approval for decisions and talking it through with a supervisor. </a:t>
            </a:r>
            <a:endParaRPr lang="en-CA" dirty="0"/>
          </a:p>
          <a:p>
            <a:endParaRPr lang="en-CA" dirty="0"/>
          </a:p>
          <a:p>
            <a:r>
              <a:rPr lang="en-CA" dirty="0"/>
              <a:t>Supervisor consults must occur at various decision points throughout involvement</a:t>
            </a:r>
            <a:r>
              <a:rPr lang="en-CA" baseline="0" dirty="0"/>
              <a:t> with a family. Supervisors are the decision maker and their involvement and consultation is reinforced through policy.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13</a:t>
            </a:fld>
            <a:endParaRPr lang="en-CA"/>
          </a:p>
        </p:txBody>
      </p:sp>
    </p:spTree>
    <p:extLst>
      <p:ext uri="{BB962C8B-B14F-4D97-AF65-F5344CB8AC3E}">
        <p14:creationId xmlns:p14="http://schemas.microsoft.com/office/powerpoint/2010/main" val="391784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considered manager approval or involvement of a manager. </a:t>
            </a:r>
          </a:p>
          <a:p>
            <a:endParaRPr lang="en-CA" dirty="0"/>
          </a:p>
          <a:p>
            <a:r>
              <a:rPr lang="en-CA" dirty="0"/>
              <a:t>There are certain decision points</a:t>
            </a:r>
            <a:r>
              <a:rPr lang="en-CA" baseline="0" dirty="0"/>
              <a:t> where a 3</a:t>
            </a:r>
            <a:r>
              <a:rPr lang="en-CA" baseline="30000" dirty="0"/>
              <a:t>rd</a:t>
            </a:r>
            <a:r>
              <a:rPr lang="en-CA" baseline="0" dirty="0"/>
              <a:t> person consult is required by policy – including a change in primary legal status, returning a child home or placement moves, and before a child is brought into care.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14</a:t>
            </a:fld>
            <a:endParaRPr lang="en-CA"/>
          </a:p>
        </p:txBody>
      </p:sp>
    </p:spTree>
    <p:extLst>
      <p:ext uri="{BB962C8B-B14F-4D97-AF65-F5344CB8AC3E}">
        <p14:creationId xmlns:p14="http://schemas.microsoft.com/office/powerpoint/2010/main" val="280355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Family/natural support meeting must occur prior to bringing a child/youth into care.  If a child/youth comes into care via an emergency apprehension, the family/natural supports meeting must occur within 48 hours.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15</a:t>
            </a:fld>
            <a:endParaRPr lang="en-CA"/>
          </a:p>
        </p:txBody>
      </p:sp>
    </p:spTree>
    <p:extLst>
      <p:ext uri="{BB962C8B-B14F-4D97-AF65-F5344CB8AC3E}">
        <p14:creationId xmlns:p14="http://schemas.microsoft.com/office/powerpoint/2010/main" val="2688422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Kinship</a:t>
            </a:r>
            <a:r>
              <a:rPr lang="en-CA" baseline="0" dirty="0"/>
              <a:t> placement options are pursued as the first option, </a:t>
            </a:r>
            <a:r>
              <a:rPr lang="en-CA" baseline="0"/>
              <a:t>whenever possible.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16</a:t>
            </a:fld>
            <a:endParaRPr lang="en-CA"/>
          </a:p>
        </p:txBody>
      </p:sp>
    </p:spTree>
    <p:extLst>
      <p:ext uri="{BB962C8B-B14F-4D97-AF65-F5344CB8AC3E}">
        <p14:creationId xmlns:p14="http://schemas.microsoft.com/office/powerpoint/2010/main" val="1228602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hear the language of</a:t>
            </a:r>
            <a:r>
              <a:rPr lang="en-US" baseline="0" dirty="0"/>
              <a:t> family visits to describe this strategy. </a:t>
            </a:r>
          </a:p>
          <a:p>
            <a:r>
              <a:rPr lang="en-US" baseline="0" dirty="0"/>
              <a:t>Caregivers play an important role in supporting the ongoing connection to family, through frequent access with family, siblings and any important connections identified by the child or youth.  Caregivers support this connection in many unique ways, meeting at doctors </a:t>
            </a:r>
            <a:r>
              <a:rPr lang="en-US" baseline="0" dirty="0" err="1"/>
              <a:t>appts</a:t>
            </a:r>
            <a:r>
              <a:rPr lang="en-US" baseline="0" dirty="0"/>
              <a:t>, inviting family to important events at school or daycare, and even including family time in your home.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17</a:t>
            </a:fld>
            <a:endParaRPr lang="en-CA"/>
          </a:p>
        </p:txBody>
      </p:sp>
    </p:spTree>
    <p:extLst>
      <p:ext uri="{BB962C8B-B14F-4D97-AF65-F5344CB8AC3E}">
        <p14:creationId xmlns:p14="http://schemas.microsoft.com/office/powerpoint/2010/main" val="382844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known as cultural plans. </a:t>
            </a:r>
          </a:p>
          <a:p>
            <a:endParaRPr lang="en-US" dirty="0"/>
          </a:p>
          <a:p>
            <a:r>
              <a:rPr lang="en-US" dirty="0"/>
              <a:t>This is about supporting</a:t>
            </a:r>
            <a:r>
              <a:rPr lang="en-US" baseline="0" dirty="0"/>
              <a:t> relationships between kids and their heritage or culture. This includes work to bridge between caregivers and Bands/Nations, Designates, and communities.</a:t>
            </a:r>
          </a:p>
          <a:p>
            <a:r>
              <a:rPr lang="en-US" baseline="0" dirty="0"/>
              <a:t> </a:t>
            </a:r>
            <a:endParaRPr lang="en-US" dirty="0"/>
          </a:p>
          <a:p>
            <a:r>
              <a:rPr lang="en-US" dirty="0"/>
              <a:t>Inclusion of cultural considerations when planning is critical to support and solidify connections to a child or youth’s culture, community and identity and will be reinforced throughout policy.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18</a:t>
            </a:fld>
            <a:endParaRPr lang="en-CA"/>
          </a:p>
        </p:txBody>
      </p:sp>
    </p:spTree>
    <p:extLst>
      <p:ext uri="{BB962C8B-B14F-4D97-AF65-F5344CB8AC3E}">
        <p14:creationId xmlns:p14="http://schemas.microsoft.com/office/powerpoint/2010/main" val="615734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you hear this described</a:t>
            </a:r>
            <a:r>
              <a:rPr lang="en-US" baseline="0" dirty="0"/>
              <a:t> as permanency or permanency planning. However, this extends beyond to be inclusive of connections and relationships and the role they play in decision making around formal or legal decisions. </a:t>
            </a:r>
            <a:endParaRPr lang="en-CA" dirty="0"/>
          </a:p>
          <a:p>
            <a:endParaRPr lang="en-CA" dirty="0"/>
          </a:p>
          <a:p>
            <a:r>
              <a:rPr lang="en-CA" dirty="0"/>
              <a:t>Policy will require that a Sibling/Kinship Search Request is completed through the Post Adoption Registry if a child needs to come into care. </a:t>
            </a:r>
          </a:p>
        </p:txBody>
      </p:sp>
      <p:sp>
        <p:nvSpPr>
          <p:cNvPr id="4" name="Slide Number Placeholder 3"/>
          <p:cNvSpPr>
            <a:spLocks noGrp="1"/>
          </p:cNvSpPr>
          <p:nvPr>
            <p:ph type="sldNum" sz="quarter" idx="10"/>
          </p:nvPr>
        </p:nvSpPr>
        <p:spPr/>
        <p:txBody>
          <a:bodyPr/>
          <a:lstStyle/>
          <a:p>
            <a:fld id="{0A1D4E96-1D55-4937-B89E-BCD454DCF799}" type="slidenum">
              <a:rPr lang="en-CA" smtClean="0"/>
              <a:t>19</a:t>
            </a:fld>
            <a:endParaRPr lang="en-CA"/>
          </a:p>
        </p:txBody>
      </p:sp>
    </p:spTree>
    <p:extLst>
      <p:ext uri="{BB962C8B-B14F-4D97-AF65-F5344CB8AC3E}">
        <p14:creationId xmlns:p14="http://schemas.microsoft.com/office/powerpoint/2010/main" val="32403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Strategy outlines 6 steps and</a:t>
            </a:r>
            <a:r>
              <a:rPr lang="en-CA" baseline="0" dirty="0"/>
              <a:t> a minimum timeline of 12 months. This process will be required by workers when terminating a PGO as it will be in policy.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20</a:t>
            </a:fld>
            <a:endParaRPr lang="en-CA"/>
          </a:p>
        </p:txBody>
      </p:sp>
    </p:spTree>
    <p:extLst>
      <p:ext uri="{BB962C8B-B14F-4D97-AF65-F5344CB8AC3E}">
        <p14:creationId xmlns:p14="http://schemas.microsoft.com/office/powerpoint/2010/main" val="164396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action plan outlines a strategy for strengthening the child intervention system and better supporting children, youth and families. To address urgent needs, a number of specific actions will be implemented immediately, while work on all actions will be completed by 2022.  </a:t>
            </a:r>
          </a:p>
        </p:txBody>
      </p:sp>
      <p:sp>
        <p:nvSpPr>
          <p:cNvPr id="4" name="Slide Number Placeholder 3"/>
          <p:cNvSpPr>
            <a:spLocks noGrp="1"/>
          </p:cNvSpPr>
          <p:nvPr>
            <p:ph type="sldNum" sz="quarter" idx="10"/>
          </p:nvPr>
        </p:nvSpPr>
        <p:spPr/>
        <p:txBody>
          <a:bodyPr/>
          <a:lstStyle/>
          <a:p>
            <a:fld id="{C33E93F5-386D-46C1-AED3-8A7E51F89105}" type="slidenum">
              <a:rPr lang="en-CA" smtClean="0"/>
              <a:t>2</a:t>
            </a:fld>
            <a:endParaRPr lang="en-CA"/>
          </a:p>
        </p:txBody>
      </p:sp>
    </p:spTree>
    <p:extLst>
      <p:ext uri="{BB962C8B-B14F-4D97-AF65-F5344CB8AC3E}">
        <p14:creationId xmlns:p14="http://schemas.microsoft.com/office/powerpoint/2010/main" val="205968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Kids</a:t>
            </a:r>
            <a:r>
              <a:rPr lang="en-US" baseline="0" dirty="0"/>
              <a:t> in-care should have the opportunity to </a:t>
            </a:r>
            <a:r>
              <a:rPr lang="en-US" dirty="0"/>
              <a:t>establish supportive connections that</a:t>
            </a:r>
            <a:r>
              <a:rPr lang="en-US" baseline="0" dirty="0"/>
              <a:t> will follow them into </a:t>
            </a:r>
            <a:r>
              <a:rPr lang="en-US" dirty="0"/>
              <a:t>their adulthood. Youth transition successfully into adulthood when they have healthy relationships with their family and</a:t>
            </a:r>
            <a:r>
              <a:rPr lang="en-US" baseline="0" dirty="0"/>
              <a:t> community, are developmentally well understood, and have had opportunities to build life skills. This transition requires purposeful and thoughtful planning with the youth themselves and the people in their lives. </a:t>
            </a:r>
            <a:endParaRPr lang="en-US" dirty="0"/>
          </a:p>
          <a:p>
            <a:endParaRPr lang="en-US" dirty="0"/>
          </a:p>
          <a:p>
            <a:r>
              <a:rPr lang="en-US" dirty="0"/>
              <a:t>Some youth will require services into their adulthood to ensure their needs are met. This transition is done collaboratively according to the existing protocol with adult disability service programs to ensure seamless services delivery and continuity of services. This includes</a:t>
            </a:r>
            <a:r>
              <a:rPr lang="en-US" baseline="0" dirty="0"/>
              <a:t> work with the Office of the Public Guardian and Trustee when adults require a guardian appointed by the court to support them in their care and making of personal decisions. </a:t>
            </a:r>
          </a:p>
          <a:p>
            <a:endParaRPr lang="en-US" baseline="0" dirty="0"/>
          </a:p>
          <a:p>
            <a:r>
              <a:rPr lang="en-US" baseline="0" dirty="0"/>
              <a:t>Although not all youth be will eligible for additional support as they become adults, a focus on connections and building a network of supportive individuals around a youth will support them in their transition to adulthood.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21</a:t>
            </a:fld>
            <a:endParaRPr lang="en-CA"/>
          </a:p>
        </p:txBody>
      </p:sp>
    </p:spTree>
    <p:extLst>
      <p:ext uri="{BB962C8B-B14F-4D97-AF65-F5344CB8AC3E}">
        <p14:creationId xmlns:p14="http://schemas.microsoft.com/office/powerpoint/2010/main" val="348878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a:t>
            </a:r>
            <a:r>
              <a:rPr lang="en-US" baseline="0" dirty="0"/>
              <a:t> changes mean that these will be musts for staff across child intervention. </a:t>
            </a:r>
            <a:endParaRPr lang="en-US" dirty="0"/>
          </a:p>
          <a:p>
            <a:endParaRPr lang="en-US" dirty="0"/>
          </a:p>
          <a:p>
            <a:r>
              <a:rPr lang="en-US" dirty="0"/>
              <a:t>Actions to support connections must be a part of all planning conversations and incorporated into planning at all stages. Plan documents are shifting to incorporate the 4 areas of connection - relational, cultural, physical and legal. These will prompt the conversations for lifelong connection planning. </a:t>
            </a:r>
          </a:p>
          <a:p>
            <a:endParaRPr lang="en-US" dirty="0"/>
          </a:p>
          <a:p>
            <a:r>
              <a:rPr lang="en-US" dirty="0"/>
              <a:t>Policy</a:t>
            </a:r>
            <a:r>
              <a:rPr lang="en-US" baseline="0" dirty="0"/>
              <a:t> changes that support these practice shifts will be released in late Fall 2018. </a:t>
            </a: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22</a:t>
            </a:fld>
            <a:endParaRPr lang="en-CA"/>
          </a:p>
        </p:txBody>
      </p:sp>
    </p:spTree>
    <p:extLst>
      <p:ext uri="{BB962C8B-B14F-4D97-AF65-F5344CB8AC3E}">
        <p14:creationId xmlns:p14="http://schemas.microsoft.com/office/powerpoint/2010/main" val="198309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Practice strategies launched</a:t>
            </a:r>
            <a:r>
              <a:rPr lang="en-CA" baseline="0" dirty="0"/>
              <a:t> in 2014, and were initially focused on the “front end” – intake/assessment/initial status/placement decisions. The Practice Strategies for Lifelong Connections shift to a relationship based focus. We used leading research and evidence to inform their design. The development of the strategies was guided by staff, caregivers, and agency partners. This includes feedback from AFKA conferences, presentations, and representation on committees. </a:t>
            </a: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3</a:t>
            </a:fld>
            <a:endParaRPr lang="en-CA"/>
          </a:p>
        </p:txBody>
      </p:sp>
    </p:spTree>
    <p:extLst>
      <p:ext uri="{BB962C8B-B14F-4D97-AF65-F5344CB8AC3E}">
        <p14:creationId xmlns:p14="http://schemas.microsoft.com/office/powerpoint/2010/main" val="67816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a:t>
            </a:r>
            <a:r>
              <a:rPr lang="en-US" baseline="0" dirty="0"/>
              <a:t> 6 original strategies, that were refreshed to reflect current practice. There are 4 additional strategies that were built over the past 3 years to support decisions once a file opens. This includes transitions between placements, and connections for kids, especially kids in-care. </a:t>
            </a:r>
          </a:p>
          <a:p>
            <a:endParaRPr lang="en-US" baseline="0" dirty="0"/>
          </a:p>
          <a:p>
            <a:r>
              <a:rPr lang="en-US" baseline="0" dirty="0"/>
              <a:t>The strategies are a blend of principles, philosophy, and explicit instructions for staff regarding decision making. </a:t>
            </a: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4</a:t>
            </a:fld>
            <a:endParaRPr lang="en-CA"/>
          </a:p>
        </p:txBody>
      </p:sp>
    </p:spTree>
    <p:extLst>
      <p:ext uri="{BB962C8B-B14F-4D97-AF65-F5344CB8AC3E}">
        <p14:creationId xmlns:p14="http://schemas.microsoft.com/office/powerpoint/2010/main" val="281331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philosophy</a:t>
            </a:r>
            <a:r>
              <a:rPr lang="en-US" baseline="0" dirty="0"/>
              <a:t> emphasizes that connections for kids is critical, and collaboration between all involved with a family, child or youth. Staff will be required to consider all important relationships and how to maintain and build on them. This includes family, community, culture, and caregivers. </a:t>
            </a:r>
          </a:p>
          <a:p>
            <a:r>
              <a:rPr lang="en-US" baseline="0" dirty="0"/>
              <a:t>We must work together – especially because caregivers play a significant role as team members. </a:t>
            </a:r>
          </a:p>
        </p:txBody>
      </p:sp>
      <p:sp>
        <p:nvSpPr>
          <p:cNvPr id="4" name="Slide Number Placeholder 3"/>
          <p:cNvSpPr>
            <a:spLocks noGrp="1"/>
          </p:cNvSpPr>
          <p:nvPr>
            <p:ph type="sldNum" sz="quarter" idx="10"/>
          </p:nvPr>
        </p:nvSpPr>
        <p:spPr/>
        <p:txBody>
          <a:bodyPr/>
          <a:lstStyle/>
          <a:p>
            <a:fld id="{0A1D4E96-1D55-4937-B89E-BCD454DCF799}" type="slidenum">
              <a:rPr lang="en-CA" smtClean="0"/>
              <a:t>5</a:t>
            </a:fld>
            <a:endParaRPr lang="en-CA"/>
          </a:p>
        </p:txBody>
      </p:sp>
    </p:spTree>
    <p:extLst>
      <p:ext uri="{BB962C8B-B14F-4D97-AF65-F5344CB8AC3E}">
        <p14:creationId xmlns:p14="http://schemas.microsoft.com/office/powerpoint/2010/main" val="72414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a:t>
            </a:r>
            <a:r>
              <a:rPr lang="en-US" baseline="0" dirty="0"/>
              <a:t> is shifting to reflect the philosophy – which means a move to connection. </a:t>
            </a:r>
          </a:p>
          <a:p>
            <a:endParaRPr lang="en-US" baseline="0" dirty="0"/>
          </a:p>
          <a:p>
            <a:r>
              <a:rPr lang="en-US" baseline="0" dirty="0"/>
              <a:t>Permanency is hard to define, as it means many things to many people, even within the child intervention system. It also has a negative meaning for indigenous communities – speaks to their “loss” of children in the past and the trauma related to those experiences. </a:t>
            </a:r>
          </a:p>
          <a:p>
            <a:endParaRPr lang="en-US" baseline="0" dirty="0"/>
          </a:p>
          <a:p>
            <a:r>
              <a:rPr lang="en-US" baseline="0" dirty="0"/>
              <a:t>This shift highlights a focus on long-term health and well-being for kids through stability and relationships. </a:t>
            </a: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6</a:t>
            </a:fld>
            <a:endParaRPr lang="en-CA"/>
          </a:p>
        </p:txBody>
      </p:sp>
    </p:spTree>
    <p:extLst>
      <p:ext uri="{BB962C8B-B14F-4D97-AF65-F5344CB8AC3E}">
        <p14:creationId xmlns:p14="http://schemas.microsoft.com/office/powerpoint/2010/main" val="147609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a:t>
            </a:r>
            <a:r>
              <a:rPr lang="en-CA" baseline="0" dirty="0"/>
              <a:t> definitions are meant to be holistic and allow for space to develop plans unique to each child or youth. </a:t>
            </a:r>
          </a:p>
          <a:p>
            <a:endParaRPr lang="en-CA" baseline="0" dirty="0"/>
          </a:p>
          <a:p>
            <a:r>
              <a:rPr lang="en-CA" baseline="0" dirty="0"/>
              <a:t>Relational connection is meant to capture the relationships with significant people, and would include previous caregivers, siblings from previous placements, biological family, and the development of friendships with peers. </a:t>
            </a:r>
          </a:p>
          <a:p>
            <a:endParaRPr lang="en-CA" baseline="0" dirty="0"/>
          </a:p>
          <a:p>
            <a:r>
              <a:rPr lang="en-CA" baseline="0" dirty="0"/>
              <a:t>Physical captures the physical space where children and youth feel safe and where they are always welcome. </a:t>
            </a:r>
          </a:p>
          <a:p>
            <a:endParaRPr lang="en-CA" baseline="0" dirty="0"/>
          </a:p>
          <a:p>
            <a:r>
              <a:rPr lang="en-CA" baseline="0" dirty="0"/>
              <a:t>Cultural connections may include connecting an Indigenous youth with an Elder from their community, or connecting an LGBTQ2S+ youth to relevant community supports that allow them to develop a sense of belonging and identity. </a:t>
            </a:r>
          </a:p>
          <a:p>
            <a:endParaRPr lang="en-CA" baseline="0" dirty="0"/>
          </a:p>
          <a:p>
            <a:r>
              <a:rPr lang="en-CA" baseline="0" dirty="0"/>
              <a:t>Legal connection includes private guardianship or adoption for a child or youth. </a:t>
            </a: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7</a:t>
            </a:fld>
            <a:endParaRPr lang="en-CA"/>
          </a:p>
        </p:txBody>
      </p:sp>
    </p:spTree>
    <p:extLst>
      <p:ext uri="{BB962C8B-B14F-4D97-AF65-F5344CB8AC3E}">
        <p14:creationId xmlns:p14="http://schemas.microsoft.com/office/powerpoint/2010/main" val="411750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Consistency and connections are our main drivers. We want to deepen</a:t>
            </a:r>
            <a:r>
              <a:rPr lang="en-US" baseline="0" dirty="0"/>
              <a:t> our use of principles and tools through explicit application. </a:t>
            </a:r>
          </a:p>
          <a:p>
            <a:endParaRPr lang="en-US" baseline="0" dirty="0"/>
          </a:p>
          <a:p>
            <a:r>
              <a:rPr lang="en-US" baseline="0" dirty="0"/>
              <a:t>Caregivers play a critical role in maintaining relationships for kids. This also includes understanding of connections to caregivers, which means transitions are better planned. </a:t>
            </a:r>
          </a:p>
          <a:p>
            <a:endParaRPr lang="en-US" baseline="0" dirty="0"/>
          </a:p>
          <a:p>
            <a:r>
              <a:rPr lang="en-US" baseline="0" dirty="0"/>
              <a:t>Team work is crucial – collaboration is at the forefront of practice. </a:t>
            </a:r>
          </a:p>
        </p:txBody>
      </p:sp>
      <p:sp>
        <p:nvSpPr>
          <p:cNvPr id="4" name="Slide Number Placeholder 3"/>
          <p:cNvSpPr>
            <a:spLocks noGrp="1"/>
          </p:cNvSpPr>
          <p:nvPr>
            <p:ph type="sldNum" sz="quarter" idx="10"/>
          </p:nvPr>
        </p:nvSpPr>
        <p:spPr/>
        <p:txBody>
          <a:bodyPr/>
          <a:lstStyle/>
          <a:p>
            <a:fld id="{C33E93F5-386D-46C1-AED3-8A7E51F89105}" type="slidenum">
              <a:rPr lang="en-CA" smtClean="0"/>
              <a:t>8</a:t>
            </a:fld>
            <a:endParaRPr lang="en-CA"/>
          </a:p>
        </p:txBody>
      </p:sp>
    </p:spTree>
    <p:extLst>
      <p:ext uri="{BB962C8B-B14F-4D97-AF65-F5344CB8AC3E}">
        <p14:creationId xmlns:p14="http://schemas.microsoft.com/office/powerpoint/2010/main" val="189333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and youth will have a sense of continuity – in their relationships, connections, access to important people. </a:t>
            </a:r>
          </a:p>
          <a:p>
            <a:endParaRPr lang="en-US" dirty="0"/>
          </a:p>
          <a:p>
            <a:r>
              <a:rPr lang="en-US" dirty="0"/>
              <a:t>There is also a focus</a:t>
            </a:r>
            <a:r>
              <a:rPr lang="en-US" baseline="0" dirty="0"/>
              <a:t> on identity and allowing children and youth the space, and supports, to develop a sense of self. They are better able to see their future, set goals, and be confident. </a:t>
            </a:r>
          </a:p>
          <a:p>
            <a:endParaRPr lang="en-US" baseline="0" dirty="0"/>
          </a:p>
          <a:p>
            <a:r>
              <a:rPr lang="en-US" baseline="0" dirty="0"/>
              <a:t>Working with connections and collaboration as main drivers results in less lonely children and youth who are able to develop a stronger sense of belonging and unconditional love. </a:t>
            </a:r>
          </a:p>
          <a:p>
            <a:endParaRPr lang="en-US" baseline="0" dirty="0"/>
          </a:p>
          <a:p>
            <a:r>
              <a:rPr lang="en-US" baseline="0" dirty="0"/>
              <a:t>For example, staff from across the Province, as well the Ministerial Panel that developed a Stronger Safer Tomorrow, listened to the story of a youth who aged out of care. She spoke of the loneliness she felt, and the absence of people in her life to help her develop life skills to take with her into adulthood. This young persons most significant relationship was with one of her previous workers. Although it highlights the good relationship that worker was able to build, she needed to have been provided more opportunities to stay connected to her family, her community, and previous caregivers so that she had a group of supportive individuals in her life to follow her into adulthood. </a:t>
            </a:r>
          </a:p>
        </p:txBody>
      </p:sp>
      <p:sp>
        <p:nvSpPr>
          <p:cNvPr id="4" name="Slide Number Placeholder 3"/>
          <p:cNvSpPr>
            <a:spLocks noGrp="1"/>
          </p:cNvSpPr>
          <p:nvPr>
            <p:ph type="sldNum" sz="quarter" idx="10"/>
          </p:nvPr>
        </p:nvSpPr>
        <p:spPr/>
        <p:txBody>
          <a:bodyPr/>
          <a:lstStyle/>
          <a:p>
            <a:fld id="{0A1D4E96-1D55-4937-B89E-BCD454DCF799}" type="slidenum">
              <a:rPr lang="en-CA" smtClean="0"/>
              <a:t>9</a:t>
            </a:fld>
            <a:endParaRPr lang="en-CA"/>
          </a:p>
        </p:txBody>
      </p:sp>
    </p:spTree>
    <p:extLst>
      <p:ext uri="{BB962C8B-B14F-4D97-AF65-F5344CB8AC3E}">
        <p14:creationId xmlns:p14="http://schemas.microsoft.com/office/powerpoint/2010/main" val="2560958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8" name="Rectangle 7">
            <a:extLst>
              <a:ext uri="{FF2B5EF4-FFF2-40B4-BE49-F238E27FC236}">
                <a16:creationId xmlns:a16="http://schemas.microsoft.com/office/drawing/2014/main" id="{AB7099E1-DF10-2B41-8532-CAA5267F1F05}"/>
              </a:ext>
            </a:extLst>
          </p:cNvPr>
          <p:cNvSpPr/>
          <p:nvPr userDrawn="1"/>
        </p:nvSpPr>
        <p:spPr>
          <a:xfrm>
            <a:off x="555453" y="3386353"/>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48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ubtitle 2"/>
          <p:cNvSpPr>
            <a:spLocks noGrp="1"/>
          </p:cNvSpPr>
          <p:nvPr>
            <p:ph type="subTitle" idx="1" hasCustomPrompt="1"/>
          </p:nvPr>
        </p:nvSpPr>
        <p:spPr>
          <a:xfrm>
            <a:off x="483446" y="3739188"/>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1" name="Text Placeholder 21"/>
          <p:cNvSpPr>
            <a:spLocks noGrp="1"/>
          </p:cNvSpPr>
          <p:nvPr>
            <p:ph type="body" sz="quarter" idx="12" hasCustomPrompt="1"/>
          </p:nvPr>
        </p:nvSpPr>
        <p:spPr>
          <a:xfrm>
            <a:off x="483446" y="4086140"/>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2" name="Title 1"/>
          <p:cNvSpPr>
            <a:spLocks noGrp="1"/>
          </p:cNvSpPr>
          <p:nvPr>
            <p:ph type="ctrTitle" hasCustomPrompt="1"/>
          </p:nvPr>
        </p:nvSpPr>
        <p:spPr>
          <a:xfrm>
            <a:off x="472008" y="1676400"/>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102189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457200" y="1219200"/>
            <a:ext cx="8305800" cy="4065656"/>
          </a:xfrm>
        </p:spPr>
        <p:txBody>
          <a:bodyPr anchor="ctr"/>
          <a:lstStyle>
            <a:lvl1pPr marL="0" indent="0" algn="ctr">
              <a:buNone/>
              <a:defRPr sz="32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6" name="Slide Number Placeholder 2"/>
          <p:cNvSpPr>
            <a:spLocks noGrp="1"/>
          </p:cNvSpPr>
          <p:nvPr>
            <p:ph type="sldNum" sz="quarter" idx="10"/>
          </p:nvPr>
        </p:nvSpPr>
        <p:spPr>
          <a:xfrm>
            <a:off x="152400" y="6356350"/>
            <a:ext cx="2133600" cy="365125"/>
          </a:xfrm>
        </p:spPr>
        <p:txBody>
          <a:bodyPr/>
          <a:lstStyle>
            <a:lvl1pPr>
              <a:defRPr sz="1200">
                <a:solidFill>
                  <a:schemeClr val="bg1"/>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Tree>
    <p:extLst>
      <p:ext uri="{BB962C8B-B14F-4D97-AF65-F5344CB8AC3E}">
        <p14:creationId xmlns:p14="http://schemas.microsoft.com/office/powerpoint/2010/main" val="412830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914400" y="762000"/>
            <a:ext cx="7315200" cy="4953000"/>
          </a:xfrm>
        </p:spPr>
        <p:txBody>
          <a:bodyPr anchor="ctr"/>
          <a:lstStyle>
            <a:lvl1pPr marL="0" indent="0" algn="ctr">
              <a:buNone/>
              <a:defRPr sz="32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6" name="Slide Number Placeholder 2"/>
          <p:cNvSpPr>
            <a:spLocks noGrp="1"/>
          </p:cNvSpPr>
          <p:nvPr>
            <p:ph type="sldNum" sz="quarter" idx="10"/>
          </p:nvPr>
        </p:nvSpPr>
        <p:spPr>
          <a:xfrm>
            <a:off x="152400" y="6356350"/>
            <a:ext cx="2133600" cy="365125"/>
          </a:xfrm>
        </p:spPr>
        <p:txBody>
          <a:bodyPr/>
          <a:lstStyle>
            <a:lvl1pPr>
              <a:defRPr sz="1200">
                <a:solidFill>
                  <a:schemeClr val="bg1"/>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8" name="Rectangle 7"/>
          <p:cNvSpPr/>
          <p:nvPr userDrawn="1"/>
        </p:nvSpPr>
        <p:spPr>
          <a:xfrm>
            <a:off x="0" y="6784711"/>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6926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8219256" cy="914781"/>
          </a:xfrm>
        </p:spPr>
        <p:txBody>
          <a:bodyPr anchor="b">
            <a:normAutofit/>
          </a:bodyPr>
          <a:lstStyle>
            <a:lvl1pPr algn="l">
              <a:defRPr sz="3600" b="0">
                <a:solidFill>
                  <a:schemeClr val="accent3"/>
                </a:solidFill>
                <a:latin typeface="Arial" panose="020B0604020202020204" pitchFamily="34" charset="0"/>
                <a:cs typeface="Arial" panose="020B0604020202020204" pitchFamily="34" charset="0"/>
              </a:defRPr>
            </a:lvl1pPr>
          </a:lstStyle>
          <a:p>
            <a:r>
              <a:rPr lang="en-US" dirty="0"/>
              <a:t>Text content slide</a:t>
            </a:r>
            <a:endParaRPr lang="en-CA" dirty="0"/>
          </a:p>
        </p:txBody>
      </p:sp>
      <p:sp>
        <p:nvSpPr>
          <p:cNvPr id="9" name="Content Placeholder 2"/>
          <p:cNvSpPr>
            <a:spLocks noGrp="1"/>
          </p:cNvSpPr>
          <p:nvPr>
            <p:ph idx="1"/>
          </p:nvPr>
        </p:nvSpPr>
        <p:spPr>
          <a:xfrm>
            <a:off x="1403648" y="1552663"/>
            <a:ext cx="7283152" cy="4695737"/>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2999" cy="321310"/>
          </a:xfrm>
          <a:prstGeom prst="rect">
            <a:avLst/>
          </a:prstGeom>
        </p:spPr>
      </p:pic>
    </p:spTree>
    <p:extLst>
      <p:ext uri="{BB962C8B-B14F-4D97-AF65-F5344CB8AC3E}">
        <p14:creationId xmlns:p14="http://schemas.microsoft.com/office/powerpoint/2010/main" val="362154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9" name="Content Placeholder 2"/>
          <p:cNvSpPr>
            <a:spLocks noGrp="1"/>
          </p:cNvSpPr>
          <p:nvPr>
            <p:ph idx="1"/>
          </p:nvPr>
        </p:nvSpPr>
        <p:spPr>
          <a:xfrm>
            <a:off x="560266" y="609599"/>
            <a:ext cx="8126534" cy="5638801"/>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2999" cy="321310"/>
          </a:xfrm>
          <a:prstGeom prst="rect">
            <a:avLst/>
          </a:prstGeom>
        </p:spPr>
      </p:pic>
    </p:spTree>
    <p:extLst>
      <p:ext uri="{BB962C8B-B14F-4D97-AF65-F5344CB8AC3E}">
        <p14:creationId xmlns:p14="http://schemas.microsoft.com/office/powerpoint/2010/main" val="418096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e / Contras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624E056-0060-F047-943E-3150CB1524C2}"/>
              </a:ext>
            </a:extLst>
          </p:cNvPr>
          <p:cNvSpPr/>
          <p:nvPr userDrawn="1"/>
        </p:nvSpPr>
        <p:spPr>
          <a:xfrm>
            <a:off x="4572000" y="0"/>
            <a:ext cx="4572000" cy="67818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3799656" cy="914781"/>
          </a:xfrm>
        </p:spPr>
        <p:txBody>
          <a:bodyPr anchor="b">
            <a:normAutofit/>
          </a:bodyPr>
          <a:lstStyle>
            <a:lvl1pPr algn="l">
              <a:defRPr sz="3600" b="0">
                <a:solidFill>
                  <a:schemeClr val="accent3"/>
                </a:solidFill>
                <a:latin typeface="Arial" panose="020B0604020202020204" pitchFamily="34" charset="0"/>
                <a:cs typeface="Arial" panose="020B0604020202020204" pitchFamily="34" charset="0"/>
              </a:defRPr>
            </a:lvl1pPr>
          </a:lstStyle>
          <a:p>
            <a:r>
              <a:rPr lang="en-US" dirty="0"/>
              <a:t>Concept #1</a:t>
            </a:r>
            <a:endParaRPr lang="en-CA" dirty="0"/>
          </a:p>
        </p:txBody>
      </p:sp>
      <p:sp>
        <p:nvSpPr>
          <p:cNvPr id="9" name="Content Placeholder 2"/>
          <p:cNvSpPr>
            <a:spLocks noGrp="1"/>
          </p:cNvSpPr>
          <p:nvPr>
            <p:ph idx="1"/>
          </p:nvPr>
        </p:nvSpPr>
        <p:spPr>
          <a:xfrm>
            <a:off x="457200" y="1552663"/>
            <a:ext cx="3810000" cy="4543337"/>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363073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0"/>
          </p:nvPr>
        </p:nvSpPr>
        <p:spPr>
          <a:xfrm>
            <a:off x="4894028" y="1552663"/>
            <a:ext cx="3810000" cy="4543337"/>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5" name="Straight Connector 14"/>
          <p:cNvCxnSpPr>
            <a:cxnSpLocks/>
          </p:cNvCxnSpPr>
          <p:nvPr userDrawn="1"/>
        </p:nvCxnSpPr>
        <p:spPr>
          <a:xfrm>
            <a:off x="4997094" y="1192623"/>
            <a:ext cx="363073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1" hasCustomPrompt="1"/>
          </p:nvPr>
        </p:nvSpPr>
        <p:spPr>
          <a:xfrm>
            <a:off x="4907461" y="232821"/>
            <a:ext cx="3810000" cy="910179"/>
          </a:xfrm>
        </p:spPr>
        <p:txBody>
          <a:bodyPr anchor="b">
            <a:normAutofit/>
          </a:bodyPr>
          <a:lstStyle>
            <a:lvl1pPr marL="0" indent="0" algn="l">
              <a:buFont typeface="Arial" panose="020B0604020202020204" pitchFamily="34" charset="0"/>
              <a:buNone/>
              <a:defRPr sz="3600">
                <a:solidFill>
                  <a:schemeClr val="accent3"/>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Concept #2</a:t>
            </a:r>
            <a:endParaRPr lang="en-CA"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2999" cy="321310"/>
          </a:xfrm>
          <a:prstGeom prst="rect">
            <a:avLst/>
          </a:prstGeom>
        </p:spPr>
      </p:pic>
    </p:spTree>
    <p:extLst>
      <p:ext uri="{BB962C8B-B14F-4D97-AF65-F5344CB8AC3E}">
        <p14:creationId xmlns:p14="http://schemas.microsoft.com/office/powerpoint/2010/main" val="54817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3799656" cy="914781"/>
          </a:xfrm>
        </p:spPr>
        <p:txBody>
          <a:bodyPr anchor="b">
            <a:normAutofit/>
          </a:bodyPr>
          <a:lstStyle>
            <a:lvl1pPr algn="l">
              <a:defRPr sz="3600" b="0">
                <a:solidFill>
                  <a:schemeClr val="bg1"/>
                </a:solidFill>
                <a:latin typeface="Arial" panose="020B0604020202020204" pitchFamily="34" charset="0"/>
                <a:cs typeface="Arial" panose="020B0604020202020204" pitchFamily="34" charset="0"/>
              </a:defRPr>
            </a:lvl1pPr>
          </a:lstStyle>
          <a:p>
            <a:r>
              <a:rPr lang="en-US" dirty="0"/>
              <a:t>Concept #1</a:t>
            </a:r>
            <a:endParaRPr lang="en-CA" dirty="0"/>
          </a:p>
        </p:txBody>
      </p:sp>
      <p:sp>
        <p:nvSpPr>
          <p:cNvPr id="9" name="Content Placeholder 2"/>
          <p:cNvSpPr>
            <a:spLocks noGrp="1"/>
          </p:cNvSpPr>
          <p:nvPr>
            <p:ph idx="1"/>
          </p:nvPr>
        </p:nvSpPr>
        <p:spPr>
          <a:xfrm>
            <a:off x="457200" y="1552663"/>
            <a:ext cx="3810000" cy="4543337"/>
          </a:xfrm>
        </p:spPr>
        <p:txBody>
          <a:bodyPr/>
          <a:lstStyle>
            <a:lvl1pPr marL="342900" indent="-342900" algn="l">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algn="l">
              <a:defRPr sz="2000">
                <a:solidFill>
                  <a:schemeClr val="bg1"/>
                </a:solidFill>
                <a:latin typeface="Arial" panose="020B0604020202020204" pitchFamily="34" charset="0"/>
                <a:cs typeface="Arial" panose="020B0604020202020204" pitchFamily="34" charset="0"/>
              </a:defRPr>
            </a:lvl2pPr>
            <a:lvl3pPr algn="l">
              <a:defRPr sz="1400">
                <a:solidFill>
                  <a:schemeClr val="bg1"/>
                </a:solidFill>
                <a:latin typeface="Arial" panose="020B0604020202020204" pitchFamily="34" charset="0"/>
                <a:cs typeface="Arial" panose="020B0604020202020204" pitchFamily="34" charset="0"/>
              </a:defRPr>
            </a:lvl3pPr>
            <a:lvl4pPr algn="l">
              <a:defRPr sz="1400">
                <a:solidFill>
                  <a:schemeClr val="bg1"/>
                </a:solidFill>
                <a:latin typeface="Arial" panose="020B0604020202020204" pitchFamily="34" charset="0"/>
                <a:cs typeface="Arial" panose="020B0604020202020204" pitchFamily="34" charset="0"/>
              </a:defRPr>
            </a:lvl4pPr>
            <a:lvl5pPr algn="l">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363073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624E056-0060-F047-943E-3150CB1524C2}"/>
              </a:ext>
            </a:extLst>
          </p:cNvPr>
          <p:cNvSpPr/>
          <p:nvPr userDrawn="1"/>
        </p:nvSpPr>
        <p:spPr>
          <a:xfrm>
            <a:off x="4572000" y="0"/>
            <a:ext cx="4572000" cy="6781800"/>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4904372" y="228600"/>
            <a:ext cx="3799656" cy="914781"/>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0" kern="1200">
                <a:solidFill>
                  <a:schemeClr val="accent3"/>
                </a:solidFill>
                <a:latin typeface="Arial" panose="020B0604020202020204" pitchFamily="34" charset="0"/>
                <a:ea typeface="+mj-ea"/>
                <a:cs typeface="Arial" panose="020B0604020202020204" pitchFamily="34" charset="0"/>
              </a:defRPr>
            </a:lvl1pPr>
          </a:lstStyle>
          <a:p>
            <a:r>
              <a:rPr lang="en-US" dirty="0">
                <a:solidFill>
                  <a:schemeClr val="bg1"/>
                </a:solidFill>
              </a:rPr>
              <a:t>Concept #2</a:t>
            </a:r>
            <a:endParaRPr lang="en-CA" dirty="0">
              <a:solidFill>
                <a:schemeClr val="bg1"/>
              </a:solidFill>
            </a:endParaRPr>
          </a:p>
        </p:txBody>
      </p:sp>
      <p:sp>
        <p:nvSpPr>
          <p:cNvPr id="14" name="Content Placeholder 2"/>
          <p:cNvSpPr>
            <a:spLocks noGrp="1"/>
          </p:cNvSpPr>
          <p:nvPr>
            <p:ph idx="10"/>
          </p:nvPr>
        </p:nvSpPr>
        <p:spPr>
          <a:xfrm>
            <a:off x="4894028" y="1552663"/>
            <a:ext cx="3810000" cy="4543337"/>
          </a:xfrm>
        </p:spPr>
        <p:txBody>
          <a:bodyPr/>
          <a:lstStyle>
            <a:lvl1pPr marL="342900" indent="-342900" algn="l">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algn="l">
              <a:defRPr sz="2000">
                <a:solidFill>
                  <a:schemeClr val="bg1"/>
                </a:solidFill>
                <a:latin typeface="Arial" panose="020B0604020202020204" pitchFamily="34" charset="0"/>
                <a:cs typeface="Arial" panose="020B0604020202020204" pitchFamily="34" charset="0"/>
              </a:defRPr>
            </a:lvl2pPr>
            <a:lvl3pPr algn="l">
              <a:defRPr sz="1400">
                <a:solidFill>
                  <a:schemeClr val="bg1"/>
                </a:solidFill>
                <a:latin typeface="Arial" panose="020B0604020202020204" pitchFamily="34" charset="0"/>
                <a:cs typeface="Arial" panose="020B0604020202020204" pitchFamily="34" charset="0"/>
              </a:defRPr>
            </a:lvl3pPr>
            <a:lvl4pPr algn="l">
              <a:defRPr sz="1400">
                <a:solidFill>
                  <a:schemeClr val="bg1"/>
                </a:solidFill>
                <a:latin typeface="Arial" panose="020B0604020202020204" pitchFamily="34" charset="0"/>
                <a:cs typeface="Arial" panose="020B0604020202020204" pitchFamily="34" charset="0"/>
              </a:defRPr>
            </a:lvl4pPr>
            <a:lvl5pPr algn="l">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5" name="Straight Connector 14"/>
          <p:cNvCxnSpPr>
            <a:cxnSpLocks/>
          </p:cNvCxnSpPr>
          <p:nvPr userDrawn="1"/>
        </p:nvCxnSpPr>
        <p:spPr>
          <a:xfrm>
            <a:off x="4997094" y="1192623"/>
            <a:ext cx="363073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18" name="Rectangle 17"/>
          <p:cNvSpPr/>
          <p:nvPr userDrawn="1"/>
        </p:nvSpPr>
        <p:spPr>
          <a:xfrm>
            <a:off x="0" y="6784711"/>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443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5" name="Picture Placeholder 8"/>
          <p:cNvSpPr>
            <a:spLocks noGrp="1"/>
          </p:cNvSpPr>
          <p:nvPr>
            <p:ph type="pic" sz="quarter" idx="13" hasCustomPrompt="1"/>
          </p:nvPr>
        </p:nvSpPr>
        <p:spPr>
          <a:xfrm>
            <a:off x="0" y="0"/>
            <a:ext cx="9144000" cy="6781800"/>
          </a:xfrm>
        </p:spPr>
        <p:txBody>
          <a:bodyPr/>
          <a:lstStyle>
            <a:lvl1pPr marL="0" indent="0">
              <a:buNone/>
              <a:defRPr baseline="0"/>
            </a:lvl1pPr>
          </a:lstStyle>
          <a:p>
            <a:r>
              <a:rPr lang="en-US" dirty="0"/>
              <a:t>[Insert picture]</a:t>
            </a:r>
            <a:endParaRPr lang="en-CA" dirty="0"/>
          </a:p>
        </p:txBody>
      </p:sp>
      <p:sp>
        <p:nvSpPr>
          <p:cNvPr id="6" name="Content Placeholder 2"/>
          <p:cNvSpPr>
            <a:spLocks noGrp="1"/>
          </p:cNvSpPr>
          <p:nvPr>
            <p:ph idx="1"/>
          </p:nvPr>
        </p:nvSpPr>
        <p:spPr>
          <a:xfrm>
            <a:off x="467544" y="483518"/>
            <a:ext cx="8208912" cy="5841082"/>
          </a:xfr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Slide Number Placeholder 1">
            <a:extLst>
              <a:ext uri="{FF2B5EF4-FFF2-40B4-BE49-F238E27FC236}">
                <a16:creationId xmlns:a16="http://schemas.microsoft.com/office/drawing/2014/main" id="{03483ED2-1B2C-4548-B27C-A24395341ACD}"/>
              </a:ext>
            </a:extLst>
          </p:cNvPr>
          <p:cNvSpPr txBox="1">
            <a:spLocks/>
          </p:cNvSpPr>
          <p:nvPr userDrawn="1"/>
        </p:nvSpPr>
        <p:spPr>
          <a:xfrm>
            <a:off x="152400" y="6400800"/>
            <a:ext cx="2057400" cy="274637"/>
          </a:xfrm>
          <a:prstGeom prst="rect">
            <a:avLst/>
          </a:prstGeom>
        </p:spPr>
        <p:txBody>
          <a:bodyPr vert="horz" lIns="91440" tIns="45720" rIns="91440" bIns="45720" rtlCol="0" anchor="ctr"/>
          <a:lstStyle>
            <a:defPPr>
              <a:defRPr lang="en-US"/>
            </a:defPPr>
            <a:lvl1pPr marL="0" algn="l" defTabSz="914400" rtl="0" eaLnBrk="1" latinLnBrk="0" hangingPunct="1">
              <a:defRPr sz="13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2281A5-0AAD-5C43-9874-F8F3A9F5B29A}" type="slidenum">
              <a:rPr lang="en-US" smtClean="0"/>
              <a:pPr/>
              <a:t>‹#›</a:t>
            </a:fld>
            <a:endParaRPr lang="en-US"/>
          </a:p>
        </p:txBody>
      </p:sp>
    </p:spTree>
    <p:extLst>
      <p:ext uri="{BB962C8B-B14F-4D97-AF65-F5344CB8AC3E}">
        <p14:creationId xmlns:p14="http://schemas.microsoft.com/office/powerpoint/2010/main" val="317656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0" y="0"/>
            <a:ext cx="9144000" cy="6858000"/>
          </a:xfrm>
        </p:spPr>
        <p:txBody>
          <a:bodyPr/>
          <a:lstStyle/>
          <a:p>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555453" y="3386353"/>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48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ubtitle 2"/>
          <p:cNvSpPr>
            <a:spLocks noGrp="1"/>
          </p:cNvSpPr>
          <p:nvPr>
            <p:ph type="subTitle" idx="1" hasCustomPrompt="1"/>
          </p:nvPr>
        </p:nvSpPr>
        <p:spPr>
          <a:xfrm>
            <a:off x="483446" y="3739188"/>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2" name="Text Placeholder 21"/>
          <p:cNvSpPr>
            <a:spLocks noGrp="1"/>
          </p:cNvSpPr>
          <p:nvPr>
            <p:ph type="body" sz="quarter" idx="12" hasCustomPrompt="1"/>
          </p:nvPr>
        </p:nvSpPr>
        <p:spPr>
          <a:xfrm>
            <a:off x="483446" y="4086140"/>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3" name="Title 1"/>
          <p:cNvSpPr>
            <a:spLocks noGrp="1"/>
          </p:cNvSpPr>
          <p:nvPr>
            <p:ph type="ctrTitle" hasCustomPrompt="1"/>
          </p:nvPr>
        </p:nvSpPr>
        <p:spPr>
          <a:xfrm>
            <a:off x="472008" y="1676400"/>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333733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8" name="Rectangle 7">
            <a:extLst>
              <a:ext uri="{FF2B5EF4-FFF2-40B4-BE49-F238E27FC236}">
                <a16:creationId xmlns:a16="http://schemas.microsoft.com/office/drawing/2014/main" id="{AB7099E1-DF10-2B41-8532-CAA5267F1F05}"/>
              </a:ext>
            </a:extLst>
          </p:cNvPr>
          <p:cNvSpPr/>
          <p:nvPr userDrawn="1"/>
        </p:nvSpPr>
        <p:spPr>
          <a:xfrm>
            <a:off x="555453" y="3386353"/>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48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ctrTitle" hasCustomPrompt="1"/>
          </p:nvPr>
        </p:nvSpPr>
        <p:spPr>
          <a:xfrm>
            <a:off x="472008" y="1676400"/>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133003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2006601"/>
            <a:ext cx="7632848" cy="38127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588163"/>
            <a:ext cx="8219256" cy="758957"/>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412776"/>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6309321"/>
            <a:ext cx="2057400" cy="366183"/>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01398"/>
            <a:ext cx="1143000" cy="428413"/>
          </a:xfrm>
          <a:prstGeom prst="rect">
            <a:avLst/>
          </a:prstGeom>
        </p:spPr>
      </p:pic>
    </p:spTree>
    <p:extLst>
      <p:ext uri="{BB962C8B-B14F-4D97-AF65-F5344CB8AC3E}">
        <p14:creationId xmlns:p14="http://schemas.microsoft.com/office/powerpoint/2010/main" val="389909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8219256" cy="914781"/>
          </a:xfrm>
        </p:spPr>
        <p:txBody>
          <a:bodyPr anchor="b">
            <a:normAutofit/>
          </a:bodyPr>
          <a:lstStyle>
            <a:lvl1pPr algn="l">
              <a:defRPr sz="3600" b="0">
                <a:solidFill>
                  <a:schemeClr val="accent3"/>
                </a:solidFill>
                <a:latin typeface="Arial" panose="020B0604020202020204" pitchFamily="34" charset="0"/>
                <a:cs typeface="Arial" panose="020B0604020202020204" pitchFamily="34" charset="0"/>
              </a:defRPr>
            </a:lvl1pPr>
          </a:lstStyle>
          <a:p>
            <a:r>
              <a:rPr lang="en-US" dirty="0"/>
              <a:t>List or agenda slide</a:t>
            </a:r>
            <a:endParaRPr lang="en-CA" dirty="0"/>
          </a:p>
        </p:txBody>
      </p:sp>
      <p:sp>
        <p:nvSpPr>
          <p:cNvPr id="9" name="Content Placeholder 2"/>
          <p:cNvSpPr>
            <a:spLocks noGrp="1"/>
          </p:cNvSpPr>
          <p:nvPr>
            <p:ph idx="1"/>
          </p:nvPr>
        </p:nvSpPr>
        <p:spPr>
          <a:xfrm>
            <a:off x="1403648" y="1552663"/>
            <a:ext cx="7283152" cy="4695737"/>
          </a:xfrm>
        </p:spPr>
        <p:txBody>
          <a:bodyPr/>
          <a:lstStyle>
            <a:lvl1pPr marL="0" indent="0" algn="l">
              <a:buFontTx/>
              <a:buNone/>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2999" cy="321310"/>
          </a:xfrm>
          <a:prstGeom prst="rect">
            <a:avLst/>
          </a:prstGeom>
        </p:spPr>
      </p:pic>
    </p:spTree>
    <p:extLst>
      <p:ext uri="{BB962C8B-B14F-4D97-AF65-F5344CB8AC3E}">
        <p14:creationId xmlns:p14="http://schemas.microsoft.com/office/powerpoint/2010/main" val="428767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2999" cy="321310"/>
          </a:xfrm>
          <a:prstGeom prst="rect">
            <a:avLst/>
          </a:prstGeom>
        </p:spPr>
      </p:pic>
      <p:sp>
        <p:nvSpPr>
          <p:cNvPr id="3" name="Slide Number Placeholder 2"/>
          <p:cNvSpPr>
            <a:spLocks noGrp="1"/>
          </p:cNvSpPr>
          <p:nvPr>
            <p:ph type="sldNum" sz="quarter" idx="10"/>
          </p:nvPr>
        </p:nvSpPr>
        <p:spPr/>
        <p:txBody>
          <a:bodyPr/>
          <a:lstStyle>
            <a:lvl1pPr>
              <a:defRPr sz="1200">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4"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1295400"/>
            <a:ext cx="7772400" cy="1643037"/>
          </a:xfrm>
        </p:spPr>
        <p:txBody>
          <a:bodyPr lIns="0" tIns="0" rIns="0" bIns="0" anchor="b" anchorCtr="0">
            <a:normAutofit/>
          </a:bodyPr>
          <a:lstStyle>
            <a:lvl1pPr algn="ctr">
              <a:defRPr sz="3200" b="0">
                <a:solidFill>
                  <a:schemeClr val="tx1"/>
                </a:solidFill>
                <a:latin typeface="Arial" panose="020B0604020202020204" pitchFamily="34" charset="0"/>
                <a:cs typeface="Arial" panose="020B0604020202020204" pitchFamily="34" charset="0"/>
              </a:defRPr>
            </a:lvl1pPr>
          </a:lstStyle>
          <a:p>
            <a:r>
              <a:rPr lang="en-US" dirty="0"/>
              <a:t>Click to add section title</a:t>
            </a:r>
            <a:endParaRPr lang="en-CA" dirty="0"/>
          </a:p>
        </p:txBody>
      </p:sp>
      <p:sp>
        <p:nvSpPr>
          <p:cNvPr id="5"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3417834"/>
            <a:ext cx="6400800" cy="1314003"/>
          </a:xfrm>
        </p:spPr>
        <p:txBody>
          <a:bodyPr lIns="0" tIns="0" rIns="0" bIns="0">
            <a:normAutofit/>
          </a:bodyPr>
          <a:lstStyle>
            <a:lvl1pPr marL="0" indent="0" algn="ctr">
              <a:buNone/>
              <a:defRPr sz="2400" b="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6" name="Rectangle 5">
            <a:extLst>
              <a:ext uri="{FF2B5EF4-FFF2-40B4-BE49-F238E27FC236}">
                <a16:creationId xmlns:a16="http://schemas.microsoft.com/office/drawing/2014/main" id="{7A60EB15-79C0-8843-996A-FDCECF1B1958}"/>
              </a:ext>
            </a:extLst>
          </p:cNvPr>
          <p:cNvSpPr/>
          <p:nvPr userDrawn="1"/>
        </p:nvSpPr>
        <p:spPr>
          <a:xfrm>
            <a:off x="4233937" y="3127750"/>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24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4"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1295400"/>
            <a:ext cx="7772400" cy="1643037"/>
          </a:xfrm>
        </p:spPr>
        <p:txBody>
          <a:bodyPr lIns="0" tIns="0" rIns="0" bIns="0" anchor="b" anchorCtr="0">
            <a:normAutofit/>
          </a:bodyPr>
          <a:lstStyle>
            <a:lvl1pPr algn="ctr">
              <a:defRPr sz="3200" b="0">
                <a:solidFill>
                  <a:schemeClr val="bg1"/>
                </a:solidFill>
                <a:latin typeface="Arial" panose="020B0604020202020204" pitchFamily="34" charset="0"/>
                <a:cs typeface="Arial" panose="020B0604020202020204" pitchFamily="34" charset="0"/>
              </a:defRPr>
            </a:lvl1pPr>
          </a:lstStyle>
          <a:p>
            <a:r>
              <a:rPr lang="en-US" dirty="0"/>
              <a:t>Click to add section title</a:t>
            </a:r>
            <a:endParaRPr lang="en-CA" dirty="0"/>
          </a:p>
        </p:txBody>
      </p:sp>
      <p:sp>
        <p:nvSpPr>
          <p:cNvPr id="5"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3417834"/>
            <a:ext cx="6400800" cy="1314003"/>
          </a:xfrm>
        </p:spPr>
        <p:txBody>
          <a:bodyPr lIns="0" tIns="0" rIns="0" bIns="0">
            <a:normAutofit/>
          </a:bodyPr>
          <a:lstStyle>
            <a:lvl1pPr marL="0" indent="0" algn="ctr">
              <a:buNone/>
              <a:defRPr sz="24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6" name="Rectangle 5">
            <a:extLst>
              <a:ext uri="{FF2B5EF4-FFF2-40B4-BE49-F238E27FC236}">
                <a16:creationId xmlns:a16="http://schemas.microsoft.com/office/drawing/2014/main" id="{7A60EB15-79C0-8843-996A-FDCECF1B1958}"/>
              </a:ext>
            </a:extLst>
          </p:cNvPr>
          <p:cNvSpPr/>
          <p:nvPr userDrawn="1"/>
        </p:nvSpPr>
        <p:spPr>
          <a:xfrm>
            <a:off x="4233937" y="3127750"/>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Tree>
    <p:extLst>
      <p:ext uri="{BB962C8B-B14F-4D97-AF65-F5344CB8AC3E}">
        <p14:creationId xmlns:p14="http://schemas.microsoft.com/office/powerpoint/2010/main" val="287873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solidFill>
                  <a:schemeClr val="accent4"/>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4"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1295400"/>
            <a:ext cx="7772400" cy="1643037"/>
          </a:xfrm>
        </p:spPr>
        <p:txBody>
          <a:bodyPr lIns="0" tIns="0" rIns="0" bIns="0" anchor="b" anchorCtr="0">
            <a:normAutofit/>
          </a:bodyPr>
          <a:lstStyle>
            <a:lvl1pPr algn="ctr">
              <a:defRPr sz="3200" b="0">
                <a:solidFill>
                  <a:schemeClr val="bg1"/>
                </a:solidFill>
                <a:latin typeface="Arial" panose="020B0604020202020204" pitchFamily="34" charset="0"/>
                <a:cs typeface="Arial" panose="020B0604020202020204" pitchFamily="34" charset="0"/>
              </a:defRPr>
            </a:lvl1pPr>
          </a:lstStyle>
          <a:p>
            <a:r>
              <a:rPr lang="en-US" dirty="0"/>
              <a:t>Click to add section title</a:t>
            </a:r>
            <a:endParaRPr lang="en-CA" dirty="0"/>
          </a:p>
        </p:txBody>
      </p:sp>
      <p:sp>
        <p:nvSpPr>
          <p:cNvPr id="5"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3417834"/>
            <a:ext cx="6400800" cy="1314003"/>
          </a:xfrm>
        </p:spPr>
        <p:txBody>
          <a:bodyPr lIns="0" tIns="0" rIns="0" bIns="0">
            <a:normAutofit/>
          </a:bodyPr>
          <a:lstStyle>
            <a:lvl1pPr marL="0" indent="0" algn="ctr">
              <a:buNone/>
              <a:defRPr sz="24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6" name="Rectangle 5">
            <a:extLst>
              <a:ext uri="{FF2B5EF4-FFF2-40B4-BE49-F238E27FC236}">
                <a16:creationId xmlns:a16="http://schemas.microsoft.com/office/drawing/2014/main" id="{7A60EB15-79C0-8843-996A-FDCECF1B1958}"/>
              </a:ext>
            </a:extLst>
          </p:cNvPr>
          <p:cNvSpPr/>
          <p:nvPr userDrawn="1"/>
        </p:nvSpPr>
        <p:spPr>
          <a:xfrm>
            <a:off x="4233937" y="3127750"/>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7" name="Rectangle 6"/>
          <p:cNvSpPr/>
          <p:nvPr userDrawn="1"/>
        </p:nvSpPr>
        <p:spPr>
          <a:xfrm>
            <a:off x="0" y="6784711"/>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424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5" name="Subtitle 2"/>
          <p:cNvSpPr>
            <a:spLocks noGrp="1"/>
          </p:cNvSpPr>
          <p:nvPr>
            <p:ph type="subTitle" idx="1" hasCustomPrompt="1"/>
          </p:nvPr>
        </p:nvSpPr>
        <p:spPr>
          <a:xfrm>
            <a:off x="457200" y="1219200"/>
            <a:ext cx="8305800" cy="4065656"/>
          </a:xfrm>
        </p:spPr>
        <p:txBody>
          <a:bodyPr anchor="ctr"/>
          <a:lstStyle>
            <a:lvl1pPr marL="0" indent="0" algn="ctr">
              <a:buNone/>
              <a:defRPr sz="3200" b="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2999" cy="321310"/>
          </a:xfrm>
          <a:prstGeom prst="rect">
            <a:avLst/>
          </a:prstGeom>
        </p:spPr>
      </p:pic>
    </p:spTree>
    <p:extLst>
      <p:ext uri="{BB962C8B-B14F-4D97-AF65-F5344CB8AC3E}">
        <p14:creationId xmlns:p14="http://schemas.microsoft.com/office/powerpoint/2010/main" val="4254473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Tree>
    <p:extLst>
      <p:ext uri="{BB962C8B-B14F-4D97-AF65-F5344CB8AC3E}">
        <p14:creationId xmlns:p14="http://schemas.microsoft.com/office/powerpoint/2010/main" val="70462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4" r:id="rId4"/>
  </p:sldLayoutIdLst>
  <p:hf hdr="0" ftr="0" dt="0"/>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p:nvPr userDrawn="1"/>
        </p:nvSpPr>
        <p:spPr>
          <a:xfrm>
            <a:off x="0" y="67848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5"/>
          <p:cNvSpPr>
            <a:spLocks noGrp="1"/>
          </p:cNvSpPr>
          <p:nvPr>
            <p:ph type="sldNum" sz="quarter" idx="4"/>
          </p:nvPr>
        </p:nvSpPr>
        <p:spPr>
          <a:xfrm>
            <a:off x="152400" y="6356350"/>
            <a:ext cx="2133600" cy="365125"/>
          </a:xfrm>
          <a:prstGeom prst="rect">
            <a:avLst/>
          </a:prstGeom>
        </p:spPr>
        <p:txBody>
          <a:bodyPr/>
          <a:lstStyle>
            <a:lvl1pPr>
              <a:defRPr>
                <a:solidFill>
                  <a:srgbClr val="909395"/>
                </a:solidFill>
              </a:defRPr>
            </a:lvl1pPr>
          </a:lstStyle>
          <a:p>
            <a:fld id="{F386F424-8527-4AE7-9323-139CE0DDEA8C}" type="slidenum">
              <a:rPr lang="en-CA" smtClean="0"/>
              <a:pPr/>
              <a:t>‹#›</a:t>
            </a:fld>
            <a:endParaRPr lang="en-CA" dirty="0"/>
          </a:p>
        </p:txBody>
      </p:sp>
    </p:spTree>
    <p:extLst>
      <p:ext uri="{BB962C8B-B14F-4D97-AF65-F5344CB8AC3E}">
        <p14:creationId xmlns:p14="http://schemas.microsoft.com/office/powerpoint/2010/main" val="33177578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64718" y="3581400"/>
            <a:ext cx="8355754" cy="609600"/>
          </a:xfrm>
        </p:spPr>
        <p:txBody>
          <a:bodyPr/>
          <a:lstStyle/>
          <a:p>
            <a:r>
              <a:rPr lang="en-US" dirty="0"/>
              <a:t>Children’s Services</a:t>
            </a:r>
          </a:p>
          <a:p>
            <a:r>
              <a:rPr lang="en-US" dirty="0"/>
              <a:t>2018</a:t>
            </a:r>
            <a:endParaRPr lang="en-CA" dirty="0"/>
          </a:p>
        </p:txBody>
      </p:sp>
      <p:sp>
        <p:nvSpPr>
          <p:cNvPr id="6" name="Title 5"/>
          <p:cNvSpPr>
            <a:spLocks noGrp="1"/>
          </p:cNvSpPr>
          <p:nvPr>
            <p:ph type="ctrTitle"/>
          </p:nvPr>
        </p:nvSpPr>
        <p:spPr/>
        <p:txBody>
          <a:bodyPr>
            <a:normAutofit fontScale="90000"/>
          </a:bodyPr>
          <a:lstStyle/>
          <a:p>
            <a:r>
              <a:rPr lang="en-US" dirty="0"/>
              <a:t>Practice Strategies for Lifelong Connections </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514600"/>
            <a:ext cx="3436817" cy="3732528"/>
          </a:xfrm>
          <a:prstGeom prst="rect">
            <a:avLst/>
          </a:prstGeom>
        </p:spPr>
      </p:pic>
    </p:spTree>
    <p:extLst>
      <p:ext uri="{BB962C8B-B14F-4D97-AF65-F5344CB8AC3E}">
        <p14:creationId xmlns:p14="http://schemas.microsoft.com/office/powerpoint/2010/main" val="96045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your role? </a:t>
            </a:r>
          </a:p>
        </p:txBody>
      </p:sp>
      <p:sp>
        <p:nvSpPr>
          <p:cNvPr id="3" name="Content Placeholder 2"/>
          <p:cNvSpPr>
            <a:spLocks noGrp="1"/>
          </p:cNvSpPr>
          <p:nvPr>
            <p:ph idx="1"/>
          </p:nvPr>
        </p:nvSpPr>
        <p:spPr>
          <a:xfrm>
            <a:off x="467544" y="1447801"/>
            <a:ext cx="8219256" cy="4800600"/>
          </a:xfrm>
        </p:spPr>
        <p:txBody>
          <a:bodyPr/>
          <a:lstStyle/>
          <a:p>
            <a:r>
              <a:rPr lang="en-CA" dirty="0"/>
              <a:t>Caregivers are an essential part of the team </a:t>
            </a:r>
          </a:p>
          <a:p>
            <a:r>
              <a:rPr lang="en-US" dirty="0"/>
              <a:t>Facilitate connections for children and youth in your care to people that are important to them</a:t>
            </a:r>
          </a:p>
          <a:p>
            <a:r>
              <a:rPr lang="en-US" dirty="0"/>
              <a:t>Participate with and support the child/youth in their connection to cultural, religious and/or spiritual practices that </a:t>
            </a:r>
            <a:r>
              <a:rPr lang="en-US" dirty="0" err="1"/>
              <a:t>honours</a:t>
            </a:r>
            <a:r>
              <a:rPr lang="en-US" dirty="0"/>
              <a:t> their heritage </a:t>
            </a:r>
          </a:p>
          <a:p>
            <a:pPr marL="0" indent="0">
              <a:buNone/>
            </a:pPr>
            <a:endParaRPr lang="en-US" dirty="0"/>
          </a:p>
          <a:p>
            <a:endParaRPr lang="en-CA" dirty="0"/>
          </a:p>
        </p:txBody>
      </p:sp>
      <p:sp>
        <p:nvSpPr>
          <p:cNvPr id="4" name="Slide Number Placeholder 3"/>
          <p:cNvSpPr>
            <a:spLocks noGrp="1"/>
          </p:cNvSpPr>
          <p:nvPr>
            <p:ph type="sldNum" sz="quarter" idx="4"/>
          </p:nvPr>
        </p:nvSpPr>
        <p:spPr/>
        <p:txBody>
          <a:bodyPr/>
          <a:lstStyle/>
          <a:p>
            <a:fld id="{F386F424-8527-4AE7-9323-139CE0DDEA8C}" type="slidenum">
              <a:rPr lang="en-CA" smtClean="0"/>
              <a:pPr/>
              <a:t>10</a:t>
            </a:fld>
            <a:endParaRPr lang="en-CA" dirty="0"/>
          </a:p>
        </p:txBody>
      </p:sp>
    </p:spTree>
    <p:extLst>
      <p:ext uri="{BB962C8B-B14F-4D97-AF65-F5344CB8AC3E}">
        <p14:creationId xmlns:p14="http://schemas.microsoft.com/office/powerpoint/2010/main" val="397105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your role? </a:t>
            </a:r>
          </a:p>
        </p:txBody>
      </p:sp>
      <p:sp>
        <p:nvSpPr>
          <p:cNvPr id="3" name="Content Placeholder 2"/>
          <p:cNvSpPr>
            <a:spLocks noGrp="1"/>
          </p:cNvSpPr>
          <p:nvPr>
            <p:ph idx="1"/>
          </p:nvPr>
        </p:nvSpPr>
        <p:spPr>
          <a:xfrm>
            <a:off x="467544" y="1447801"/>
            <a:ext cx="8219256" cy="4800600"/>
          </a:xfrm>
        </p:spPr>
        <p:txBody>
          <a:bodyPr/>
          <a:lstStyle/>
          <a:p>
            <a:r>
              <a:rPr lang="en-US" dirty="0"/>
              <a:t>Creativity and flexibility in meeting the needs of families, children and youth</a:t>
            </a:r>
          </a:p>
          <a:p>
            <a:r>
              <a:rPr lang="en-US" dirty="0"/>
              <a:t>Transitions for children and youth are better planned, including how to maintain relationships with previous caregivers </a:t>
            </a:r>
          </a:p>
          <a:p>
            <a:r>
              <a:rPr lang="en-CA" dirty="0"/>
              <a:t>More thoughtful planning means that transitions and other processes may require more time </a:t>
            </a:r>
          </a:p>
          <a:p>
            <a:endParaRPr lang="en-CA" dirty="0"/>
          </a:p>
        </p:txBody>
      </p:sp>
      <p:sp>
        <p:nvSpPr>
          <p:cNvPr id="4" name="Slide Number Placeholder 3"/>
          <p:cNvSpPr>
            <a:spLocks noGrp="1"/>
          </p:cNvSpPr>
          <p:nvPr>
            <p:ph type="sldNum" sz="quarter" idx="4"/>
          </p:nvPr>
        </p:nvSpPr>
        <p:spPr/>
        <p:txBody>
          <a:bodyPr/>
          <a:lstStyle/>
          <a:p>
            <a:fld id="{F386F424-8527-4AE7-9323-139CE0DDEA8C}" type="slidenum">
              <a:rPr lang="en-CA" smtClean="0"/>
              <a:pPr/>
              <a:t>11</a:t>
            </a:fld>
            <a:endParaRPr lang="en-CA" dirty="0"/>
          </a:p>
        </p:txBody>
      </p:sp>
    </p:spTree>
    <p:extLst>
      <p:ext uri="{BB962C8B-B14F-4D97-AF65-F5344CB8AC3E}">
        <p14:creationId xmlns:p14="http://schemas.microsoft.com/office/powerpoint/2010/main" val="246560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86F424-8527-4AE7-9323-139CE0DDEA8C}" type="slidenum">
              <a:rPr lang="en-CA" smtClean="0"/>
              <a:pPr/>
              <a:t>12</a:t>
            </a:fld>
            <a:endParaRPr lang="en-CA" dirty="0"/>
          </a:p>
        </p:txBody>
      </p:sp>
      <p:sp>
        <p:nvSpPr>
          <p:cNvPr id="3" name="Title 2"/>
          <p:cNvSpPr>
            <a:spLocks noGrp="1"/>
          </p:cNvSpPr>
          <p:nvPr>
            <p:ph type="ctrTitle"/>
          </p:nvPr>
        </p:nvSpPr>
        <p:spPr/>
        <p:txBody>
          <a:bodyPr>
            <a:normAutofit/>
          </a:bodyPr>
          <a:lstStyle/>
          <a:p>
            <a:r>
              <a:rPr lang="en-CA" sz="4800" dirty="0"/>
              <a:t>10 Strategies </a:t>
            </a:r>
          </a:p>
        </p:txBody>
      </p:sp>
    </p:spTree>
    <p:extLst>
      <p:ext uri="{BB962C8B-B14F-4D97-AF65-F5344CB8AC3E}">
        <p14:creationId xmlns:p14="http://schemas.microsoft.com/office/powerpoint/2010/main" val="82567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7632848" cy="4572000"/>
          </a:xfrm>
        </p:spPr>
        <p:txBody>
          <a:bodyPr>
            <a:noAutofit/>
          </a:bodyPr>
          <a:lstStyle/>
          <a:p>
            <a:r>
              <a:rPr lang="en-US" dirty="0"/>
              <a:t>Staff are formally supported in decision making</a:t>
            </a:r>
          </a:p>
          <a:p>
            <a:r>
              <a:rPr lang="en-US" dirty="0"/>
              <a:t>Critical thinking</a:t>
            </a:r>
          </a:p>
          <a:p>
            <a:r>
              <a:rPr lang="en-US" dirty="0"/>
              <a:t>Slowing down processes</a:t>
            </a:r>
          </a:p>
          <a:p>
            <a:endParaRPr lang="en-US" dirty="0"/>
          </a:p>
          <a:p>
            <a:endParaRPr lang="en-CA" dirty="0"/>
          </a:p>
        </p:txBody>
      </p:sp>
      <p:sp>
        <p:nvSpPr>
          <p:cNvPr id="3" name="Title 2"/>
          <p:cNvSpPr>
            <a:spLocks noGrp="1"/>
          </p:cNvSpPr>
          <p:nvPr>
            <p:ph type="title"/>
          </p:nvPr>
        </p:nvSpPr>
        <p:spPr/>
        <p:txBody>
          <a:bodyPr>
            <a:normAutofit/>
          </a:bodyPr>
          <a:lstStyle/>
          <a:p>
            <a:r>
              <a:rPr lang="en-US" altLang="en-US" dirty="0"/>
              <a:t>Supervisor Consults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13</a:t>
            </a:fld>
            <a:endParaRPr lang="en-US"/>
          </a:p>
        </p:txBody>
      </p:sp>
    </p:spTree>
    <p:extLst>
      <p:ext uri="{BB962C8B-B14F-4D97-AF65-F5344CB8AC3E}">
        <p14:creationId xmlns:p14="http://schemas.microsoft.com/office/powerpoint/2010/main" val="168327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a:t>
            </a:r>
            <a:r>
              <a:rPr lang="en-CA" baseline="30000" dirty="0"/>
              <a:t>rd</a:t>
            </a:r>
            <a:r>
              <a:rPr lang="en-CA" dirty="0"/>
              <a:t> Person Consults</a:t>
            </a:r>
          </a:p>
        </p:txBody>
      </p:sp>
      <p:sp>
        <p:nvSpPr>
          <p:cNvPr id="3" name="Content Placeholder 2"/>
          <p:cNvSpPr>
            <a:spLocks noGrp="1"/>
          </p:cNvSpPr>
          <p:nvPr>
            <p:ph idx="1"/>
          </p:nvPr>
        </p:nvSpPr>
        <p:spPr>
          <a:xfrm>
            <a:off x="533400" y="1552663"/>
            <a:ext cx="8153400" cy="4695737"/>
          </a:xfrm>
        </p:spPr>
        <p:txBody>
          <a:bodyPr/>
          <a:lstStyle/>
          <a:p>
            <a:r>
              <a:rPr lang="en-CA" dirty="0"/>
              <a:t>Expanding people in the room </a:t>
            </a:r>
          </a:p>
          <a:p>
            <a:r>
              <a:rPr lang="en-CA" dirty="0"/>
              <a:t>Shared decision making</a:t>
            </a:r>
          </a:p>
          <a:p>
            <a:pPr lvl="1"/>
            <a:r>
              <a:rPr lang="en-CA" dirty="0">
                <a:solidFill>
                  <a:schemeClr val="accent1"/>
                </a:solidFill>
              </a:rPr>
              <a:t>Decisions are not made in a rush </a:t>
            </a:r>
          </a:p>
          <a:p>
            <a:r>
              <a:rPr lang="en-CA" dirty="0"/>
              <a:t>Formal process that must be used at various points</a:t>
            </a:r>
          </a:p>
          <a:p>
            <a:pPr lvl="1"/>
            <a:r>
              <a:rPr lang="en-CA" dirty="0">
                <a:solidFill>
                  <a:schemeClr val="accent1"/>
                </a:solidFill>
              </a:rPr>
              <a:t>Placement moves </a:t>
            </a:r>
          </a:p>
          <a:p>
            <a:pPr lvl="1"/>
            <a:r>
              <a:rPr lang="en-CA" dirty="0">
                <a:solidFill>
                  <a:schemeClr val="accent1"/>
                </a:solidFill>
              </a:rPr>
              <a:t>Returning a child home</a:t>
            </a:r>
          </a:p>
          <a:p>
            <a:pPr lvl="1"/>
            <a:r>
              <a:rPr lang="en-CA" dirty="0">
                <a:solidFill>
                  <a:schemeClr val="accent1"/>
                </a:solidFill>
              </a:rPr>
              <a:t>Change in primary legal status </a:t>
            </a:r>
          </a:p>
          <a:p>
            <a:r>
              <a:rPr lang="en-CA" dirty="0"/>
              <a:t>Previously called In-care consults</a:t>
            </a:r>
          </a:p>
          <a:p>
            <a:pPr lvl="1"/>
            <a:r>
              <a:rPr lang="en-CA" dirty="0">
                <a:solidFill>
                  <a:schemeClr val="accent1"/>
                </a:solidFill>
              </a:rPr>
              <a:t>Expanded use </a:t>
            </a:r>
          </a:p>
        </p:txBody>
      </p:sp>
      <p:sp>
        <p:nvSpPr>
          <p:cNvPr id="4" name="Slide Number Placeholder 3"/>
          <p:cNvSpPr>
            <a:spLocks noGrp="1"/>
          </p:cNvSpPr>
          <p:nvPr>
            <p:ph type="sldNum" sz="quarter" idx="4"/>
          </p:nvPr>
        </p:nvSpPr>
        <p:spPr/>
        <p:txBody>
          <a:bodyPr/>
          <a:lstStyle/>
          <a:p>
            <a:fld id="{F386F424-8527-4AE7-9323-139CE0DDEA8C}" type="slidenum">
              <a:rPr lang="en-CA" smtClean="0"/>
              <a:pPr/>
              <a:t>14</a:t>
            </a:fld>
            <a:endParaRPr lang="en-CA" dirty="0"/>
          </a:p>
        </p:txBody>
      </p:sp>
    </p:spTree>
    <p:extLst>
      <p:ext uri="{BB962C8B-B14F-4D97-AF65-F5344CB8AC3E}">
        <p14:creationId xmlns:p14="http://schemas.microsoft.com/office/powerpoint/2010/main" val="112511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Family/Natural Supports Meetings</a:t>
            </a:r>
          </a:p>
        </p:txBody>
      </p:sp>
      <p:sp>
        <p:nvSpPr>
          <p:cNvPr id="3" name="Content Placeholder 2"/>
          <p:cNvSpPr>
            <a:spLocks noGrp="1"/>
          </p:cNvSpPr>
          <p:nvPr>
            <p:ph idx="1"/>
          </p:nvPr>
        </p:nvSpPr>
        <p:spPr>
          <a:xfrm>
            <a:off x="467544" y="1552663"/>
            <a:ext cx="8219256" cy="4695737"/>
          </a:xfrm>
        </p:spPr>
        <p:txBody>
          <a:bodyPr/>
          <a:lstStyle/>
          <a:p>
            <a:r>
              <a:rPr lang="en-CA" dirty="0"/>
              <a:t>Involving family and network members early on</a:t>
            </a:r>
          </a:p>
          <a:p>
            <a:r>
              <a:rPr lang="en-CA" dirty="0"/>
              <a:t>Caregivers included in planning </a:t>
            </a:r>
          </a:p>
          <a:p>
            <a:r>
              <a:rPr lang="en-CA" dirty="0"/>
              <a:t>Planning is inclusive and creative in meeting the family, child/youth’s needs </a:t>
            </a:r>
          </a:p>
          <a:p>
            <a:r>
              <a:rPr lang="en-CA" dirty="0"/>
              <a:t>Thoughtful and purposeful planning requires time </a:t>
            </a:r>
          </a:p>
          <a:p>
            <a:r>
              <a:rPr lang="en-CA" dirty="0"/>
              <a:t>Also known as Case Conference or Service Team Meetings</a:t>
            </a:r>
          </a:p>
        </p:txBody>
      </p:sp>
      <p:sp>
        <p:nvSpPr>
          <p:cNvPr id="4" name="Slide Number Placeholder 3"/>
          <p:cNvSpPr>
            <a:spLocks noGrp="1"/>
          </p:cNvSpPr>
          <p:nvPr>
            <p:ph type="sldNum" sz="quarter" idx="4"/>
          </p:nvPr>
        </p:nvSpPr>
        <p:spPr/>
        <p:txBody>
          <a:bodyPr/>
          <a:lstStyle/>
          <a:p>
            <a:fld id="{F386F424-8527-4AE7-9323-139CE0DDEA8C}" type="slidenum">
              <a:rPr lang="en-CA" smtClean="0"/>
              <a:pPr/>
              <a:t>15</a:t>
            </a:fld>
            <a:endParaRPr lang="en-CA" dirty="0"/>
          </a:p>
        </p:txBody>
      </p:sp>
    </p:spTree>
    <p:extLst>
      <p:ext uri="{BB962C8B-B14F-4D97-AF65-F5344CB8AC3E}">
        <p14:creationId xmlns:p14="http://schemas.microsoft.com/office/powerpoint/2010/main" val="1588062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Immediate Kinship Placement, Ongoing Kinship Placement </a:t>
            </a:r>
          </a:p>
        </p:txBody>
      </p:sp>
      <p:sp>
        <p:nvSpPr>
          <p:cNvPr id="3" name="Content Placeholder 2"/>
          <p:cNvSpPr>
            <a:spLocks noGrp="1"/>
          </p:cNvSpPr>
          <p:nvPr>
            <p:ph idx="1"/>
          </p:nvPr>
        </p:nvSpPr>
        <p:spPr>
          <a:xfrm>
            <a:off x="533400" y="1552663"/>
            <a:ext cx="8153400" cy="4695737"/>
          </a:xfrm>
        </p:spPr>
        <p:txBody>
          <a:bodyPr/>
          <a:lstStyle/>
          <a:p>
            <a:r>
              <a:rPr lang="en-US" dirty="0"/>
              <a:t>Minimize trauma, maintain connections, and build on cultural and historical traditions </a:t>
            </a:r>
          </a:p>
          <a:p>
            <a:r>
              <a:rPr lang="en-US" dirty="0"/>
              <a:t>Kinship placement options are continuously explored </a:t>
            </a:r>
          </a:p>
          <a:p>
            <a:r>
              <a:rPr lang="en-US" dirty="0"/>
              <a:t>Collaboration with the kinship family and consistent engagement of the network, including previous caregivers </a:t>
            </a:r>
          </a:p>
          <a:p>
            <a:endParaRPr lang="en-CA" dirty="0"/>
          </a:p>
        </p:txBody>
      </p:sp>
      <p:sp>
        <p:nvSpPr>
          <p:cNvPr id="4" name="Slide Number Placeholder 3"/>
          <p:cNvSpPr>
            <a:spLocks noGrp="1"/>
          </p:cNvSpPr>
          <p:nvPr>
            <p:ph type="sldNum" sz="quarter" idx="4"/>
          </p:nvPr>
        </p:nvSpPr>
        <p:spPr/>
        <p:txBody>
          <a:bodyPr/>
          <a:lstStyle/>
          <a:p>
            <a:fld id="{F386F424-8527-4AE7-9323-139CE0DDEA8C}" type="slidenum">
              <a:rPr lang="en-CA" smtClean="0"/>
              <a:pPr/>
              <a:t>16</a:t>
            </a:fld>
            <a:endParaRPr lang="en-CA" dirty="0"/>
          </a:p>
        </p:txBody>
      </p:sp>
    </p:spTree>
    <p:extLst>
      <p:ext uri="{BB962C8B-B14F-4D97-AF65-F5344CB8AC3E}">
        <p14:creationId xmlns:p14="http://schemas.microsoft.com/office/powerpoint/2010/main" val="243967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Family Time </a:t>
            </a:r>
          </a:p>
        </p:txBody>
      </p:sp>
      <p:sp>
        <p:nvSpPr>
          <p:cNvPr id="3" name="Content Placeholder 2"/>
          <p:cNvSpPr>
            <a:spLocks noGrp="1"/>
          </p:cNvSpPr>
          <p:nvPr>
            <p:ph idx="1"/>
          </p:nvPr>
        </p:nvSpPr>
        <p:spPr>
          <a:xfrm>
            <a:off x="533400" y="1552663"/>
            <a:ext cx="8153400" cy="4695737"/>
          </a:xfrm>
        </p:spPr>
        <p:txBody>
          <a:bodyPr/>
          <a:lstStyle/>
          <a:p>
            <a:r>
              <a:rPr lang="en-US" dirty="0"/>
              <a:t>Belief that children need to remain connected to their family, especially siblings </a:t>
            </a:r>
          </a:p>
          <a:p>
            <a:r>
              <a:rPr lang="en-US" dirty="0"/>
              <a:t>Creating and nurturing opportunities for connection beyond physical placement</a:t>
            </a:r>
          </a:p>
          <a:p>
            <a:r>
              <a:rPr lang="en-US" dirty="0"/>
              <a:t>Family time is crucial for ongoing connection and reunification</a:t>
            </a:r>
          </a:p>
          <a:p>
            <a:r>
              <a:rPr lang="en-US" dirty="0"/>
              <a:t>Previously known as Family Visits</a:t>
            </a:r>
            <a:endParaRPr lang="en-CA" dirty="0"/>
          </a:p>
        </p:txBody>
      </p:sp>
      <p:sp>
        <p:nvSpPr>
          <p:cNvPr id="4" name="Slide Number Placeholder 3"/>
          <p:cNvSpPr>
            <a:spLocks noGrp="1"/>
          </p:cNvSpPr>
          <p:nvPr>
            <p:ph type="sldNum" sz="quarter" idx="4"/>
          </p:nvPr>
        </p:nvSpPr>
        <p:spPr/>
        <p:txBody>
          <a:bodyPr/>
          <a:lstStyle/>
          <a:p>
            <a:fld id="{F386F424-8527-4AE7-9323-139CE0DDEA8C}" type="slidenum">
              <a:rPr lang="en-CA" smtClean="0"/>
              <a:pPr/>
              <a:t>17</a:t>
            </a:fld>
            <a:endParaRPr lang="en-CA" dirty="0"/>
          </a:p>
        </p:txBody>
      </p:sp>
    </p:spTree>
    <p:extLst>
      <p:ext uri="{BB962C8B-B14F-4D97-AF65-F5344CB8AC3E}">
        <p14:creationId xmlns:p14="http://schemas.microsoft.com/office/powerpoint/2010/main" val="52132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71601"/>
            <a:ext cx="7632848" cy="4648200"/>
          </a:xfrm>
        </p:spPr>
        <p:txBody>
          <a:bodyPr>
            <a:normAutofit/>
          </a:bodyPr>
          <a:lstStyle/>
          <a:p>
            <a:r>
              <a:rPr lang="en-US" dirty="0"/>
              <a:t>Children and youth of all cultures need to have a plan that thoroughly considers cultural and spiritual connection</a:t>
            </a:r>
          </a:p>
          <a:p>
            <a:pPr lvl="1"/>
            <a:r>
              <a:rPr lang="en-US" dirty="0">
                <a:solidFill>
                  <a:schemeClr val="accent1"/>
                </a:solidFill>
              </a:rPr>
              <a:t>Maintain relationships that are important to them,</a:t>
            </a:r>
          </a:p>
          <a:p>
            <a:pPr lvl="1"/>
            <a:r>
              <a:rPr lang="en-US" dirty="0">
                <a:solidFill>
                  <a:schemeClr val="accent1"/>
                </a:solidFill>
              </a:rPr>
              <a:t>Be connected to their own culture and,</a:t>
            </a:r>
          </a:p>
          <a:p>
            <a:pPr lvl="1"/>
            <a:r>
              <a:rPr lang="en-US" dirty="0">
                <a:solidFill>
                  <a:schemeClr val="accent1"/>
                </a:solidFill>
              </a:rPr>
              <a:t>Practice their religious or spiritual beliefs </a:t>
            </a:r>
          </a:p>
          <a:p>
            <a:r>
              <a:rPr lang="en-US" dirty="0"/>
              <a:t>Culture and spirituality are represented in all planning </a:t>
            </a:r>
          </a:p>
          <a:p>
            <a:endParaRPr lang="en-CA" dirty="0"/>
          </a:p>
        </p:txBody>
      </p:sp>
      <p:sp>
        <p:nvSpPr>
          <p:cNvPr id="3" name="Title 2"/>
          <p:cNvSpPr>
            <a:spLocks noGrp="1"/>
          </p:cNvSpPr>
          <p:nvPr>
            <p:ph type="title"/>
          </p:nvPr>
        </p:nvSpPr>
        <p:spPr/>
        <p:txBody>
          <a:bodyPr/>
          <a:lstStyle/>
          <a:p>
            <a:r>
              <a:rPr lang="en-CA" dirty="0"/>
              <a:t>Cultural and Spiritual Connections</a:t>
            </a:r>
          </a:p>
        </p:txBody>
      </p:sp>
      <p:sp>
        <p:nvSpPr>
          <p:cNvPr id="4" name="Slide Number Placeholder 3"/>
          <p:cNvSpPr>
            <a:spLocks noGrp="1"/>
          </p:cNvSpPr>
          <p:nvPr>
            <p:ph type="sldNum" sz="quarter" idx="4"/>
          </p:nvPr>
        </p:nvSpPr>
        <p:spPr/>
        <p:txBody>
          <a:bodyPr/>
          <a:lstStyle/>
          <a:p>
            <a:fld id="{3A2281A5-0AAD-5C43-9874-F8F3A9F5B29A}" type="slidenum">
              <a:rPr lang="en-US" smtClean="0"/>
              <a:pPr/>
              <a:t>18</a:t>
            </a:fld>
            <a:endParaRPr lang="en-US"/>
          </a:p>
        </p:txBody>
      </p:sp>
    </p:spTree>
    <p:extLst>
      <p:ext uri="{BB962C8B-B14F-4D97-AF65-F5344CB8AC3E}">
        <p14:creationId xmlns:p14="http://schemas.microsoft.com/office/powerpoint/2010/main" val="364546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107" y="1295400"/>
            <a:ext cx="7632848" cy="4648199"/>
          </a:xfrm>
        </p:spPr>
        <p:txBody>
          <a:bodyPr/>
          <a:lstStyle/>
          <a:p>
            <a:pPr>
              <a:defRPr/>
            </a:pPr>
            <a:r>
              <a:rPr lang="en-US" altLang="en-US" dirty="0"/>
              <a:t>Focuses on guardianship being within a family context</a:t>
            </a:r>
          </a:p>
          <a:p>
            <a:pPr>
              <a:defRPr/>
            </a:pPr>
            <a:r>
              <a:rPr lang="en-US" altLang="en-US" dirty="0"/>
              <a:t>Full family membership through reunification, adoption or guardianship</a:t>
            </a:r>
          </a:p>
          <a:p>
            <a:pPr>
              <a:defRPr/>
            </a:pPr>
            <a:r>
              <a:rPr lang="en-US" altLang="en-US" dirty="0"/>
              <a:t>Important to the social development of children</a:t>
            </a:r>
          </a:p>
          <a:p>
            <a:pPr>
              <a:defRPr/>
            </a:pPr>
            <a:r>
              <a:rPr lang="en-US" altLang="en-US" dirty="0"/>
              <a:t>Early planning is essential for all children and youth</a:t>
            </a:r>
          </a:p>
          <a:p>
            <a:pPr>
              <a:defRPr/>
            </a:pPr>
            <a:r>
              <a:rPr lang="en-US" altLang="en-US" dirty="0"/>
              <a:t>Also known as adoptions/private guardianship – legal connection  </a:t>
            </a:r>
          </a:p>
          <a:p>
            <a:pPr marL="0" indent="0">
              <a:buNone/>
            </a:pPr>
            <a:endParaRPr lang="en-CA" dirty="0"/>
          </a:p>
        </p:txBody>
      </p:sp>
      <p:sp>
        <p:nvSpPr>
          <p:cNvPr id="3" name="Title 2"/>
          <p:cNvSpPr>
            <a:spLocks noGrp="1"/>
          </p:cNvSpPr>
          <p:nvPr>
            <p:ph type="title"/>
          </p:nvPr>
        </p:nvSpPr>
        <p:spPr/>
        <p:txBody>
          <a:bodyPr/>
          <a:lstStyle/>
          <a:p>
            <a:r>
              <a:rPr lang="en-CA" dirty="0"/>
              <a:t>Formalized Connections</a:t>
            </a:r>
          </a:p>
        </p:txBody>
      </p:sp>
      <p:sp>
        <p:nvSpPr>
          <p:cNvPr id="4" name="Slide Number Placeholder 3"/>
          <p:cNvSpPr>
            <a:spLocks noGrp="1"/>
          </p:cNvSpPr>
          <p:nvPr>
            <p:ph type="sldNum" sz="quarter" idx="4"/>
          </p:nvPr>
        </p:nvSpPr>
        <p:spPr/>
        <p:txBody>
          <a:bodyPr/>
          <a:lstStyle/>
          <a:p>
            <a:fld id="{3A2281A5-0AAD-5C43-9874-F8F3A9F5B29A}" type="slidenum">
              <a:rPr lang="en-US" smtClean="0"/>
              <a:pPr/>
              <a:t>19</a:t>
            </a:fld>
            <a:endParaRPr lang="en-US"/>
          </a:p>
        </p:txBody>
      </p:sp>
    </p:spTree>
    <p:extLst>
      <p:ext uri="{BB962C8B-B14F-4D97-AF65-F5344CB8AC3E}">
        <p14:creationId xmlns:p14="http://schemas.microsoft.com/office/powerpoint/2010/main" val="376574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47801"/>
            <a:ext cx="8075240" cy="4800600"/>
          </a:xfrm>
        </p:spPr>
        <p:txBody>
          <a:bodyPr>
            <a:normAutofit fontScale="92500" lnSpcReduction="10000"/>
          </a:bodyPr>
          <a:lstStyle/>
          <a:p>
            <a:pPr>
              <a:spcBef>
                <a:spcPts val="1200"/>
              </a:spcBef>
            </a:pPr>
            <a:r>
              <a:rPr lang="en-US" altLang="en-US" dirty="0"/>
              <a:t>Ministerial Panel on Child Intervention</a:t>
            </a:r>
          </a:p>
          <a:p>
            <a:pPr>
              <a:spcBef>
                <a:spcPts val="1200"/>
              </a:spcBef>
            </a:pPr>
            <a:r>
              <a:rPr lang="en-US" altLang="en-US" dirty="0"/>
              <a:t>Based on various engagements and deliberations, the panel delivered 26 recommendations aimed at strengthening the intervention system and addressing issues that help lead to children into receiving services</a:t>
            </a:r>
          </a:p>
          <a:p>
            <a:pPr lvl="1">
              <a:spcBef>
                <a:spcPts val="1200"/>
              </a:spcBef>
            </a:pPr>
            <a:r>
              <a:rPr lang="en-US" altLang="en-US" dirty="0">
                <a:solidFill>
                  <a:schemeClr val="accent1"/>
                </a:solidFill>
              </a:rPr>
              <a:t>Took written submissions and heard from all areas, including caregivers, across Alberta</a:t>
            </a:r>
          </a:p>
          <a:p>
            <a:pPr>
              <a:spcBef>
                <a:spcPts val="1200"/>
              </a:spcBef>
            </a:pPr>
            <a:r>
              <a:rPr lang="en-US" altLang="en-US" dirty="0"/>
              <a:t>Outlines 39 actions to improve services for Indigenous families, increase supports for children and youth, and add address the funding gap on reserve</a:t>
            </a:r>
          </a:p>
          <a:p>
            <a:pPr>
              <a:spcBef>
                <a:spcPts val="1200"/>
              </a:spcBef>
            </a:pPr>
            <a:r>
              <a:rPr lang="en-US" altLang="en-US" dirty="0"/>
              <a:t>The panel was supportive of the development of practice approaches and supports for families that were focused on safety, well-being, and connections </a:t>
            </a:r>
          </a:p>
          <a:p>
            <a:endParaRPr lang="en-CA" dirty="0"/>
          </a:p>
        </p:txBody>
      </p:sp>
      <p:sp>
        <p:nvSpPr>
          <p:cNvPr id="3" name="Title 2"/>
          <p:cNvSpPr>
            <a:spLocks noGrp="1"/>
          </p:cNvSpPr>
          <p:nvPr>
            <p:ph type="title"/>
          </p:nvPr>
        </p:nvSpPr>
        <p:spPr/>
        <p:txBody>
          <a:bodyPr/>
          <a:lstStyle/>
          <a:p>
            <a:r>
              <a:rPr lang="en-CA" dirty="0"/>
              <a:t>A Stronger, Safer Tomorrow</a:t>
            </a:r>
            <a:endParaRPr lang="en-CA" sz="20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a:t>
            </a:fld>
            <a:endParaRPr lang="en-US"/>
          </a:p>
        </p:txBody>
      </p:sp>
    </p:spTree>
    <p:extLst>
      <p:ext uri="{BB962C8B-B14F-4D97-AF65-F5344CB8AC3E}">
        <p14:creationId xmlns:p14="http://schemas.microsoft.com/office/powerpoint/2010/main" val="96704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682" y="1371600"/>
            <a:ext cx="7632848" cy="4114800"/>
          </a:xfrm>
        </p:spPr>
        <p:txBody>
          <a:bodyPr>
            <a:normAutofit/>
          </a:bodyPr>
          <a:lstStyle/>
          <a:p>
            <a:pPr>
              <a:spcBef>
                <a:spcPts val="1200"/>
              </a:spcBef>
              <a:defRPr/>
            </a:pPr>
            <a:r>
              <a:rPr lang="en-US" dirty="0"/>
              <a:t>Guides staff through reassessing the safety concerns</a:t>
            </a:r>
          </a:p>
          <a:p>
            <a:pPr>
              <a:spcBef>
                <a:spcPts val="1200"/>
              </a:spcBef>
              <a:defRPr/>
            </a:pPr>
            <a:r>
              <a:rPr lang="en-US" dirty="0"/>
              <a:t>Provides a timeline that allows for thoughtful and purposeful planning </a:t>
            </a:r>
          </a:p>
          <a:p>
            <a:pPr>
              <a:spcBef>
                <a:spcPts val="1200"/>
              </a:spcBef>
              <a:defRPr/>
            </a:pPr>
            <a:r>
              <a:rPr lang="en-US" dirty="0"/>
              <a:t>What might have put a child or youth at risk at one point in time may have shifted and no longer pose the same level of safety concerns</a:t>
            </a:r>
          </a:p>
          <a:p>
            <a:pPr>
              <a:spcBef>
                <a:spcPts val="1200"/>
              </a:spcBef>
              <a:defRPr/>
            </a:pPr>
            <a:r>
              <a:rPr lang="en-US" dirty="0"/>
              <a:t>Reunification takes time </a:t>
            </a:r>
          </a:p>
          <a:p>
            <a:endParaRPr lang="en-CA" dirty="0"/>
          </a:p>
        </p:txBody>
      </p:sp>
      <p:sp>
        <p:nvSpPr>
          <p:cNvPr id="3" name="Title 2"/>
          <p:cNvSpPr>
            <a:spLocks noGrp="1"/>
          </p:cNvSpPr>
          <p:nvPr>
            <p:ph type="title"/>
          </p:nvPr>
        </p:nvSpPr>
        <p:spPr/>
        <p:txBody>
          <a:bodyPr>
            <a:normAutofit fontScale="90000"/>
          </a:bodyPr>
          <a:lstStyle/>
          <a:p>
            <a:r>
              <a:rPr lang="en-US" altLang="en-US" dirty="0"/>
              <a:t>Terminating Permanent Guardianship Orders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20</a:t>
            </a:fld>
            <a:endParaRPr lang="en-US"/>
          </a:p>
        </p:txBody>
      </p:sp>
      <p:pic>
        <p:nvPicPr>
          <p:cNvPr id="5" name="Picture 4"/>
          <p:cNvPicPr>
            <a:picLocks noChangeAspect="1"/>
          </p:cNvPicPr>
          <p:nvPr/>
        </p:nvPicPr>
        <p:blipFill>
          <a:blip r:embed="rId3"/>
          <a:stretch>
            <a:fillRect/>
          </a:stretch>
        </p:blipFill>
        <p:spPr>
          <a:xfrm>
            <a:off x="5497441" y="3863299"/>
            <a:ext cx="3633990" cy="2456129"/>
          </a:xfrm>
          <a:prstGeom prst="rect">
            <a:avLst/>
          </a:prstGeom>
        </p:spPr>
      </p:pic>
    </p:spTree>
    <p:extLst>
      <p:ext uri="{BB962C8B-B14F-4D97-AF65-F5344CB8AC3E}">
        <p14:creationId xmlns:p14="http://schemas.microsoft.com/office/powerpoint/2010/main" val="136651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47800"/>
            <a:ext cx="7632848" cy="4571999"/>
          </a:xfrm>
        </p:spPr>
        <p:txBody>
          <a:bodyPr>
            <a:normAutofit/>
          </a:bodyPr>
          <a:lstStyle/>
          <a:p>
            <a:r>
              <a:rPr lang="en-US" dirty="0"/>
              <a:t>Ensuring a healthy transition to adulthood is the goal of every parent or guardian </a:t>
            </a:r>
          </a:p>
          <a:p>
            <a:r>
              <a:rPr lang="en-US" dirty="0"/>
              <a:t>Youth in care face unique challenges </a:t>
            </a:r>
          </a:p>
          <a:p>
            <a:pPr lvl="1"/>
            <a:r>
              <a:rPr lang="en-US" dirty="0">
                <a:solidFill>
                  <a:schemeClr val="accent1"/>
                </a:solidFill>
              </a:rPr>
              <a:t>trauma </a:t>
            </a:r>
          </a:p>
          <a:p>
            <a:pPr lvl="1"/>
            <a:r>
              <a:rPr lang="en-US" dirty="0">
                <a:solidFill>
                  <a:schemeClr val="accent1"/>
                </a:solidFill>
              </a:rPr>
              <a:t>loss and grief</a:t>
            </a:r>
          </a:p>
          <a:p>
            <a:pPr lvl="1"/>
            <a:r>
              <a:rPr lang="en-US" dirty="0">
                <a:solidFill>
                  <a:schemeClr val="accent1"/>
                </a:solidFill>
              </a:rPr>
              <a:t>disconnection from family and community</a:t>
            </a:r>
          </a:p>
          <a:p>
            <a:pPr lvl="1"/>
            <a:r>
              <a:rPr lang="en-US" dirty="0">
                <a:solidFill>
                  <a:schemeClr val="accent1"/>
                </a:solidFill>
              </a:rPr>
              <a:t>cultural isolation </a:t>
            </a:r>
          </a:p>
          <a:p>
            <a:r>
              <a:rPr lang="en-US" dirty="0"/>
              <a:t>Supports interdependence, connections, and planning for a successful future </a:t>
            </a:r>
          </a:p>
          <a:p>
            <a:endParaRPr lang="en-CA" dirty="0"/>
          </a:p>
        </p:txBody>
      </p:sp>
      <p:sp>
        <p:nvSpPr>
          <p:cNvPr id="3" name="Title 2"/>
          <p:cNvSpPr>
            <a:spLocks noGrp="1"/>
          </p:cNvSpPr>
          <p:nvPr>
            <p:ph type="title"/>
          </p:nvPr>
        </p:nvSpPr>
        <p:spPr/>
        <p:txBody>
          <a:bodyPr/>
          <a:lstStyle/>
          <a:p>
            <a:r>
              <a:rPr lang="en-CA" dirty="0"/>
              <a:t>Transition to Adulthood </a:t>
            </a:r>
          </a:p>
        </p:txBody>
      </p:sp>
      <p:sp>
        <p:nvSpPr>
          <p:cNvPr id="4" name="Slide Number Placeholder 3"/>
          <p:cNvSpPr>
            <a:spLocks noGrp="1"/>
          </p:cNvSpPr>
          <p:nvPr>
            <p:ph type="sldNum" sz="quarter" idx="4"/>
          </p:nvPr>
        </p:nvSpPr>
        <p:spPr/>
        <p:txBody>
          <a:bodyPr/>
          <a:lstStyle/>
          <a:p>
            <a:fld id="{3A2281A5-0AAD-5C43-9874-F8F3A9F5B29A}" type="slidenum">
              <a:rPr lang="en-US" smtClean="0"/>
              <a:pPr/>
              <a:t>21</a:t>
            </a:fld>
            <a:endParaRPr lang="en-US"/>
          </a:p>
        </p:txBody>
      </p:sp>
    </p:spTree>
    <p:extLst>
      <p:ext uri="{BB962C8B-B14F-4D97-AF65-F5344CB8AC3E}">
        <p14:creationId xmlns:p14="http://schemas.microsoft.com/office/powerpoint/2010/main" val="3142809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there policy changes? </a:t>
            </a:r>
          </a:p>
        </p:txBody>
      </p:sp>
      <p:sp>
        <p:nvSpPr>
          <p:cNvPr id="3" name="Content Placeholder 2"/>
          <p:cNvSpPr>
            <a:spLocks noGrp="1"/>
          </p:cNvSpPr>
          <p:nvPr>
            <p:ph idx="1"/>
          </p:nvPr>
        </p:nvSpPr>
        <p:spPr>
          <a:xfrm>
            <a:off x="466758" y="1298328"/>
            <a:ext cx="8015410" cy="507881"/>
          </a:xfrm>
        </p:spPr>
        <p:txBody>
          <a:bodyPr>
            <a:normAutofit/>
          </a:bodyPr>
          <a:lstStyle/>
          <a:p>
            <a:r>
              <a:rPr lang="en-CA" sz="2000" dirty="0"/>
              <a:t>Yes, and plans will be updated to reflect these changes </a:t>
            </a:r>
          </a:p>
        </p:txBody>
      </p:sp>
      <p:pic>
        <p:nvPicPr>
          <p:cNvPr id="4" name="Picture 3"/>
          <p:cNvPicPr>
            <a:picLocks noChangeAspect="1"/>
          </p:cNvPicPr>
          <p:nvPr/>
        </p:nvPicPr>
        <p:blipFill rotWithShape="1">
          <a:blip r:embed="rId3"/>
          <a:srcRect l="1668" t="16052" r="4429"/>
          <a:stretch/>
        </p:blipFill>
        <p:spPr>
          <a:xfrm>
            <a:off x="304799" y="1806208"/>
            <a:ext cx="8696905" cy="4594591"/>
          </a:xfrm>
          <a:prstGeom prst="rect">
            <a:avLst/>
          </a:prstGeom>
        </p:spPr>
      </p:pic>
      <p:sp>
        <p:nvSpPr>
          <p:cNvPr id="5" name="Slide Number Placeholder 4"/>
          <p:cNvSpPr>
            <a:spLocks noGrp="1"/>
          </p:cNvSpPr>
          <p:nvPr>
            <p:ph type="sldNum" sz="quarter" idx="4"/>
          </p:nvPr>
        </p:nvSpPr>
        <p:spPr/>
        <p:txBody>
          <a:bodyPr/>
          <a:lstStyle/>
          <a:p>
            <a:fld id="{F386F424-8527-4AE7-9323-139CE0DDEA8C}" type="slidenum">
              <a:rPr lang="en-CA" smtClean="0"/>
              <a:pPr/>
              <a:t>22</a:t>
            </a:fld>
            <a:endParaRPr lang="en-CA" dirty="0"/>
          </a:p>
        </p:txBody>
      </p:sp>
    </p:spTree>
    <p:extLst>
      <p:ext uri="{BB962C8B-B14F-4D97-AF65-F5344CB8AC3E}">
        <p14:creationId xmlns:p14="http://schemas.microsoft.com/office/powerpoint/2010/main" val="675621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901" y="838200"/>
            <a:ext cx="4114799" cy="3924300"/>
          </a:xfrm>
          <a:prstGeom prst="rect">
            <a:avLst/>
          </a:prstGeom>
        </p:spPr>
      </p:pic>
    </p:spTree>
    <p:extLst>
      <p:ext uri="{BB962C8B-B14F-4D97-AF65-F5344CB8AC3E}">
        <p14:creationId xmlns:p14="http://schemas.microsoft.com/office/powerpoint/2010/main" val="272052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7632848" cy="4183359"/>
          </a:xfrm>
        </p:spPr>
        <p:txBody>
          <a:bodyPr>
            <a:normAutofit/>
          </a:bodyPr>
          <a:lstStyle/>
          <a:p>
            <a:r>
              <a:rPr lang="en-US" sz="3100" dirty="0"/>
              <a:t>Alberta created approach </a:t>
            </a:r>
          </a:p>
          <a:p>
            <a:r>
              <a:rPr lang="en-US" sz="3100" dirty="0"/>
              <a:t>Created with input from staff, caregivers, and stakeholders </a:t>
            </a:r>
          </a:p>
          <a:p>
            <a:pPr lvl="1"/>
            <a:r>
              <a:rPr lang="en-US" sz="2700" dirty="0">
                <a:solidFill>
                  <a:schemeClr val="accent1"/>
                </a:solidFill>
              </a:rPr>
              <a:t>Round tables </a:t>
            </a:r>
          </a:p>
          <a:p>
            <a:pPr lvl="1"/>
            <a:r>
              <a:rPr lang="en-US" sz="2700" dirty="0">
                <a:solidFill>
                  <a:schemeClr val="accent1"/>
                </a:solidFill>
              </a:rPr>
              <a:t>Representatives on committees </a:t>
            </a:r>
          </a:p>
          <a:p>
            <a:pPr lvl="1"/>
            <a:r>
              <a:rPr lang="en-US" sz="2700" dirty="0">
                <a:solidFill>
                  <a:schemeClr val="accent1"/>
                </a:solidFill>
              </a:rPr>
              <a:t>Conferences </a:t>
            </a:r>
          </a:p>
          <a:p>
            <a:r>
              <a:rPr lang="en-US" sz="3100" dirty="0"/>
              <a:t>Align with leading research and data </a:t>
            </a:r>
          </a:p>
          <a:p>
            <a:endParaRPr lang="en-CA" dirty="0"/>
          </a:p>
        </p:txBody>
      </p:sp>
      <p:sp>
        <p:nvSpPr>
          <p:cNvPr id="3" name="Title 2"/>
          <p:cNvSpPr>
            <a:spLocks noGrp="1"/>
          </p:cNvSpPr>
          <p:nvPr>
            <p:ph type="title"/>
          </p:nvPr>
        </p:nvSpPr>
        <p:spPr/>
        <p:txBody>
          <a:bodyPr>
            <a:noAutofit/>
          </a:bodyPr>
          <a:lstStyle/>
          <a:p>
            <a:r>
              <a:rPr lang="en-US" altLang="en-US" sz="3600" dirty="0"/>
              <a:t>Practice Strategies for Lifelong Connections</a:t>
            </a:r>
            <a:endParaRPr lang="en-CA" sz="36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a:t>
            </a:fld>
            <a:endParaRPr lang="en-US"/>
          </a:p>
        </p:txBody>
      </p:sp>
    </p:spTree>
    <p:extLst>
      <p:ext uri="{BB962C8B-B14F-4D97-AF65-F5344CB8AC3E}">
        <p14:creationId xmlns:p14="http://schemas.microsoft.com/office/powerpoint/2010/main" val="152933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5896" y="1371601"/>
            <a:ext cx="5256584" cy="4876800"/>
          </a:xfrm>
        </p:spPr>
        <p:txBody>
          <a:bodyPr>
            <a:normAutofit/>
          </a:bodyPr>
          <a:lstStyle/>
          <a:p>
            <a:r>
              <a:rPr lang="en-US" sz="2200" dirty="0"/>
              <a:t>10 practice strategies focusing on promoting safety, well-being, and connections, from intake to file closure</a:t>
            </a:r>
          </a:p>
          <a:p>
            <a:r>
              <a:rPr lang="en-US" sz="2200" dirty="0"/>
              <a:t>Supports critical thinking in decision making, creating and maintaining connections, and thoughtful transition planning. </a:t>
            </a:r>
          </a:p>
          <a:p>
            <a:r>
              <a:rPr lang="en-US" sz="2200" dirty="0"/>
              <a:t>Practice Strategies for Lifelong Connections is a principle-based practice approach under the Child Intervention Practice Framework. </a:t>
            </a:r>
          </a:p>
          <a:p>
            <a:endParaRPr lang="en-CA" dirty="0"/>
          </a:p>
        </p:txBody>
      </p:sp>
      <p:sp>
        <p:nvSpPr>
          <p:cNvPr id="3" name="Title 2"/>
          <p:cNvSpPr>
            <a:spLocks noGrp="1"/>
          </p:cNvSpPr>
          <p:nvPr>
            <p:ph type="title"/>
          </p:nvPr>
        </p:nvSpPr>
        <p:spPr/>
        <p:txBody>
          <a:bodyPr>
            <a:noAutofit/>
          </a:bodyPr>
          <a:lstStyle/>
          <a:p>
            <a:r>
              <a:rPr lang="en-CA" dirty="0"/>
              <a:t>Practice Strategies for Lifelong Connections </a:t>
            </a:r>
          </a:p>
        </p:txBody>
      </p:sp>
      <p:sp>
        <p:nvSpPr>
          <p:cNvPr id="4" name="Slide Number Placeholder 3"/>
          <p:cNvSpPr>
            <a:spLocks noGrp="1"/>
          </p:cNvSpPr>
          <p:nvPr>
            <p:ph type="sldNum" sz="quarter" idx="4"/>
          </p:nvPr>
        </p:nvSpPr>
        <p:spPr/>
        <p:txBody>
          <a:bodyPr/>
          <a:lstStyle/>
          <a:p>
            <a:fld id="{3A2281A5-0AAD-5C43-9874-F8F3A9F5B29A}" type="slidenum">
              <a:rPr lang="en-US" smtClean="0"/>
              <a:pPr/>
              <a:t>4</a:t>
            </a:fld>
            <a:endParaRPr lang="en-US"/>
          </a:p>
        </p:txBody>
      </p:sp>
      <p:pic>
        <p:nvPicPr>
          <p:cNvPr id="5" name="Picture 4"/>
          <p:cNvPicPr>
            <a:picLocks noChangeAspect="1"/>
          </p:cNvPicPr>
          <p:nvPr/>
        </p:nvPicPr>
        <p:blipFill>
          <a:blip r:embed="rId3"/>
          <a:stretch>
            <a:fillRect/>
          </a:stretch>
        </p:blipFill>
        <p:spPr>
          <a:xfrm>
            <a:off x="244852" y="1371600"/>
            <a:ext cx="3325713" cy="4354958"/>
          </a:xfrm>
          <a:prstGeom prst="rect">
            <a:avLst/>
          </a:prstGeom>
        </p:spPr>
      </p:pic>
    </p:spTree>
    <p:extLst>
      <p:ext uri="{BB962C8B-B14F-4D97-AF65-F5344CB8AC3E}">
        <p14:creationId xmlns:p14="http://schemas.microsoft.com/office/powerpoint/2010/main" val="226082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Practice Strategies for Lifelong </a:t>
            </a:r>
            <a:br>
              <a:rPr lang="en-US" dirty="0"/>
            </a:br>
            <a:r>
              <a:rPr lang="en-US" dirty="0"/>
              <a:t>Connections – Philosophy </a:t>
            </a:r>
            <a:endParaRPr lang="en-CA" dirty="0"/>
          </a:p>
        </p:txBody>
      </p:sp>
      <p:sp>
        <p:nvSpPr>
          <p:cNvPr id="3" name="Content Placeholder 2"/>
          <p:cNvSpPr>
            <a:spLocks noGrp="1"/>
          </p:cNvSpPr>
          <p:nvPr>
            <p:ph idx="1"/>
          </p:nvPr>
        </p:nvSpPr>
        <p:spPr>
          <a:xfrm>
            <a:off x="467544" y="1552663"/>
            <a:ext cx="8219256" cy="4695737"/>
          </a:xfrm>
        </p:spPr>
        <p:txBody>
          <a:bodyPr/>
          <a:lstStyle/>
          <a:p>
            <a:r>
              <a:rPr lang="en-US" dirty="0"/>
              <a:t>Further support the important work of identifying and maintaining connections for children and youth </a:t>
            </a:r>
          </a:p>
          <a:p>
            <a:r>
              <a:rPr lang="en-US" dirty="0"/>
              <a:t>Highlight importance of collaboration </a:t>
            </a:r>
          </a:p>
          <a:p>
            <a:r>
              <a:rPr lang="en-US" dirty="0"/>
              <a:t>Critical thinking specific to connections, community, and transitions for children and youth</a:t>
            </a:r>
          </a:p>
          <a:p>
            <a:r>
              <a:rPr lang="en-US" dirty="0"/>
              <a:t>To be used across the intervention spectrum – do not just apply to some work </a:t>
            </a:r>
          </a:p>
          <a:p>
            <a:pPr marL="0" indent="0">
              <a:buNone/>
            </a:pPr>
            <a:endParaRPr lang="en-CA" dirty="0"/>
          </a:p>
        </p:txBody>
      </p:sp>
      <p:sp>
        <p:nvSpPr>
          <p:cNvPr id="4" name="Slide Number Placeholder 3"/>
          <p:cNvSpPr>
            <a:spLocks noGrp="1"/>
          </p:cNvSpPr>
          <p:nvPr>
            <p:ph type="sldNum" sz="quarter" idx="4"/>
          </p:nvPr>
        </p:nvSpPr>
        <p:spPr/>
        <p:txBody>
          <a:bodyPr/>
          <a:lstStyle/>
          <a:p>
            <a:fld id="{F386F424-8527-4AE7-9323-139CE0DDEA8C}" type="slidenum">
              <a:rPr lang="en-CA" smtClean="0"/>
              <a:pPr/>
              <a:t>5</a:t>
            </a:fld>
            <a:endParaRPr lang="en-CA" dirty="0"/>
          </a:p>
        </p:txBody>
      </p:sp>
    </p:spTree>
    <p:extLst>
      <p:ext uri="{BB962C8B-B14F-4D97-AF65-F5344CB8AC3E}">
        <p14:creationId xmlns:p14="http://schemas.microsoft.com/office/powerpoint/2010/main" val="343210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52" y="1524000"/>
            <a:ext cx="7632848" cy="4724400"/>
          </a:xfrm>
        </p:spPr>
        <p:txBody>
          <a:bodyPr>
            <a:normAutofit/>
          </a:bodyPr>
          <a:lstStyle/>
          <a:p>
            <a:r>
              <a:rPr lang="en-US" altLang="en-US" sz="2600" dirty="0"/>
              <a:t>Shift in our language </a:t>
            </a:r>
          </a:p>
          <a:p>
            <a:r>
              <a:rPr lang="en-US" altLang="en-US" sz="2600" dirty="0"/>
              <a:t>No longer four areas of Permanency </a:t>
            </a:r>
          </a:p>
          <a:p>
            <a:pPr lvl="1"/>
            <a:r>
              <a:rPr lang="en-US" altLang="en-US" sz="2200" dirty="0">
                <a:solidFill>
                  <a:schemeClr val="accent1"/>
                </a:solidFill>
              </a:rPr>
              <a:t>After thorough consultation, it was decided connection better reflects the intent of the work</a:t>
            </a:r>
          </a:p>
          <a:p>
            <a:r>
              <a:rPr lang="en-US" altLang="en-US" sz="2600" dirty="0"/>
              <a:t>Provincial definitions </a:t>
            </a:r>
          </a:p>
          <a:p>
            <a:pPr lvl="1"/>
            <a:r>
              <a:rPr lang="en-US" altLang="en-US" sz="2200" dirty="0">
                <a:solidFill>
                  <a:schemeClr val="accent1"/>
                </a:solidFill>
              </a:rPr>
              <a:t>Created through thorough consultation with multiple sources and key area’s to provide feedback on.</a:t>
            </a:r>
          </a:p>
          <a:p>
            <a:pPr lvl="1"/>
            <a:r>
              <a:rPr lang="en-US" altLang="en-US" sz="2200" dirty="0">
                <a:solidFill>
                  <a:schemeClr val="accent1"/>
                </a:solidFill>
              </a:rPr>
              <a:t>Create understanding across the spectrum of our services from intake to adoptions, front-line to the minister, and agency partners to caregivers. </a:t>
            </a:r>
          </a:p>
          <a:p>
            <a:pPr lvl="1"/>
            <a:r>
              <a:rPr lang="en-US" altLang="en-US" sz="2200" dirty="0">
                <a:solidFill>
                  <a:schemeClr val="accent1"/>
                </a:solidFill>
              </a:rPr>
              <a:t>Provide consistency and reliability from all areas of service delivery. </a:t>
            </a:r>
          </a:p>
        </p:txBody>
      </p:sp>
      <p:sp>
        <p:nvSpPr>
          <p:cNvPr id="3" name="Title 2"/>
          <p:cNvSpPr>
            <a:spLocks noGrp="1"/>
          </p:cNvSpPr>
          <p:nvPr>
            <p:ph type="title"/>
          </p:nvPr>
        </p:nvSpPr>
        <p:spPr/>
        <p:txBody>
          <a:bodyPr/>
          <a:lstStyle/>
          <a:p>
            <a:r>
              <a:rPr lang="en-US" altLang="en-US" dirty="0"/>
              <a:t>Four Areas of Connection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a:t>
            </a:fld>
            <a:endParaRPr lang="en-US"/>
          </a:p>
        </p:txBody>
      </p:sp>
    </p:spTree>
    <p:extLst>
      <p:ext uri="{BB962C8B-B14F-4D97-AF65-F5344CB8AC3E}">
        <p14:creationId xmlns:p14="http://schemas.microsoft.com/office/powerpoint/2010/main" val="155691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706" y="1295401"/>
            <a:ext cx="7632848" cy="5257800"/>
          </a:xfrm>
        </p:spPr>
        <p:txBody>
          <a:bodyPr>
            <a:normAutofit lnSpcReduction="10000"/>
          </a:bodyPr>
          <a:lstStyle/>
          <a:p>
            <a:r>
              <a:rPr lang="en-CA" altLang="en-US" b="1" dirty="0">
                <a:solidFill>
                  <a:schemeClr val="accent1"/>
                </a:solidFill>
              </a:rPr>
              <a:t>Relational: </a:t>
            </a:r>
            <a:r>
              <a:rPr lang="en-CA" altLang="en-US" dirty="0"/>
              <a:t>An enduring connection to family, friends, caregivers and significant individuals that provide a sense of belonging, unconditional love, acceptance, and someone to rely on in times of need. </a:t>
            </a:r>
          </a:p>
          <a:p>
            <a:r>
              <a:rPr lang="en-CA" altLang="en-US" b="1" dirty="0">
                <a:solidFill>
                  <a:schemeClr val="accent1"/>
                </a:solidFill>
              </a:rPr>
              <a:t>Physical: </a:t>
            </a:r>
            <a:r>
              <a:rPr lang="en-CA" altLang="en-US" dirty="0"/>
              <a:t>A place to call home that is stable, safe, and welcoming where a child or youth feels they truly belong. </a:t>
            </a:r>
          </a:p>
          <a:p>
            <a:r>
              <a:rPr lang="en-CA" altLang="en-US" b="1" dirty="0">
                <a:solidFill>
                  <a:schemeClr val="accent1"/>
                </a:solidFill>
              </a:rPr>
              <a:t>Cultural: </a:t>
            </a:r>
            <a:r>
              <a:rPr lang="en-CA" altLang="en-US" dirty="0"/>
              <a:t>Participation and connection to one’s ancestral history- language, religion, customs, belief systems, social roles and celebrations and/or birth place that fosters a strong sense of identity, provides a higher self-esteem and self-worth . </a:t>
            </a:r>
          </a:p>
          <a:p>
            <a:r>
              <a:rPr lang="en-CA" altLang="en-US" b="1" dirty="0">
                <a:solidFill>
                  <a:schemeClr val="accent1"/>
                </a:solidFill>
              </a:rPr>
              <a:t>Legal: </a:t>
            </a:r>
            <a:r>
              <a:rPr lang="en-CA" altLang="en-US" dirty="0"/>
              <a:t>A formally recognized family membership that provides legal security. </a:t>
            </a:r>
          </a:p>
          <a:p>
            <a:endParaRPr lang="en-CA" dirty="0"/>
          </a:p>
        </p:txBody>
      </p:sp>
      <p:sp>
        <p:nvSpPr>
          <p:cNvPr id="3" name="Title 2"/>
          <p:cNvSpPr>
            <a:spLocks noGrp="1"/>
          </p:cNvSpPr>
          <p:nvPr>
            <p:ph type="title"/>
          </p:nvPr>
        </p:nvSpPr>
        <p:spPr/>
        <p:txBody>
          <a:bodyPr/>
          <a:lstStyle/>
          <a:p>
            <a:r>
              <a:rPr lang="en-US" altLang="en-US" dirty="0"/>
              <a:t>Four Areas of Connection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7</a:t>
            </a:fld>
            <a:endParaRPr lang="en-US"/>
          </a:p>
        </p:txBody>
      </p:sp>
    </p:spTree>
    <p:extLst>
      <p:ext uri="{BB962C8B-B14F-4D97-AF65-F5344CB8AC3E}">
        <p14:creationId xmlns:p14="http://schemas.microsoft.com/office/powerpoint/2010/main" val="101822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371600"/>
            <a:ext cx="7632848" cy="4648199"/>
          </a:xfrm>
        </p:spPr>
        <p:txBody>
          <a:bodyPr>
            <a:noAutofit/>
          </a:bodyPr>
          <a:lstStyle/>
          <a:p>
            <a:r>
              <a:rPr lang="en-US" dirty="0"/>
              <a:t>Consistency in practice being delivered across the province </a:t>
            </a:r>
          </a:p>
          <a:p>
            <a:r>
              <a:rPr lang="en-US" dirty="0"/>
              <a:t>Focus on connections from the beginning of involvement </a:t>
            </a:r>
          </a:p>
          <a:p>
            <a:r>
              <a:rPr lang="en-US" dirty="0"/>
              <a:t>Emphasis on connections throughout a child or youth’s time in-care</a:t>
            </a:r>
          </a:p>
          <a:p>
            <a:r>
              <a:rPr lang="en-US" dirty="0"/>
              <a:t>These practice shifts are consistent with leading practice, such as Family Finding and Signs of Safety </a:t>
            </a:r>
          </a:p>
          <a:p>
            <a:r>
              <a:rPr lang="en-US" dirty="0"/>
              <a:t>Supported by research, evidence from evaluations, and direct feedback from frontline, agency, caregivers, and families </a:t>
            </a:r>
          </a:p>
          <a:p>
            <a:endParaRPr lang="en-CA" sz="1800" dirty="0"/>
          </a:p>
        </p:txBody>
      </p:sp>
      <p:sp>
        <p:nvSpPr>
          <p:cNvPr id="3" name="Title 2"/>
          <p:cNvSpPr>
            <a:spLocks noGrp="1"/>
          </p:cNvSpPr>
          <p:nvPr>
            <p:ph type="title"/>
          </p:nvPr>
        </p:nvSpPr>
        <p:spPr/>
        <p:txBody>
          <a:bodyPr>
            <a:normAutofit/>
          </a:bodyPr>
          <a:lstStyle/>
          <a:p>
            <a:r>
              <a:rPr lang="en-US" dirty="0"/>
              <a:t>What changes you will see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8</a:t>
            </a:fld>
            <a:endParaRPr lang="en-US"/>
          </a:p>
        </p:txBody>
      </p:sp>
    </p:spTree>
    <p:extLst>
      <p:ext uri="{BB962C8B-B14F-4D97-AF65-F5344CB8AC3E}">
        <p14:creationId xmlns:p14="http://schemas.microsoft.com/office/powerpoint/2010/main" val="302928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What this means for children/youth</a:t>
            </a:r>
          </a:p>
        </p:txBody>
      </p:sp>
      <p:sp>
        <p:nvSpPr>
          <p:cNvPr id="3" name="Content Placeholder 2"/>
          <p:cNvSpPr>
            <a:spLocks noGrp="1"/>
          </p:cNvSpPr>
          <p:nvPr>
            <p:ph idx="1"/>
          </p:nvPr>
        </p:nvSpPr>
        <p:spPr>
          <a:xfrm>
            <a:off x="467544" y="1447801"/>
            <a:ext cx="8219256" cy="4800600"/>
          </a:xfrm>
        </p:spPr>
        <p:txBody>
          <a:bodyPr>
            <a:normAutofit/>
          </a:bodyPr>
          <a:lstStyle/>
          <a:p>
            <a:r>
              <a:rPr lang="en-CA" dirty="0"/>
              <a:t>Creating and maintaining relationships for children and youth in-care </a:t>
            </a:r>
          </a:p>
          <a:p>
            <a:r>
              <a:rPr lang="en-CA" dirty="0"/>
              <a:t>A holistic approach to connections </a:t>
            </a:r>
          </a:p>
          <a:p>
            <a:r>
              <a:rPr lang="en-CA" dirty="0"/>
              <a:t>Building relationships for children and youth who have been previously disconnected </a:t>
            </a:r>
          </a:p>
          <a:p>
            <a:pPr lvl="1"/>
            <a:r>
              <a:rPr lang="en-CA" dirty="0">
                <a:solidFill>
                  <a:schemeClr val="accent1"/>
                </a:solidFill>
              </a:rPr>
              <a:t>Bio family</a:t>
            </a:r>
          </a:p>
          <a:p>
            <a:pPr lvl="1"/>
            <a:r>
              <a:rPr lang="en-CA" dirty="0">
                <a:solidFill>
                  <a:schemeClr val="accent1"/>
                </a:solidFill>
              </a:rPr>
              <a:t>Community </a:t>
            </a:r>
          </a:p>
          <a:p>
            <a:pPr lvl="1"/>
            <a:r>
              <a:rPr lang="en-CA" dirty="0">
                <a:solidFill>
                  <a:schemeClr val="accent1"/>
                </a:solidFill>
              </a:rPr>
              <a:t>Cultural, spiritual or religious leaders </a:t>
            </a:r>
          </a:p>
          <a:p>
            <a:endParaRPr lang="en-CA" dirty="0"/>
          </a:p>
        </p:txBody>
      </p:sp>
      <p:sp>
        <p:nvSpPr>
          <p:cNvPr id="4" name="Slide Number Placeholder 3"/>
          <p:cNvSpPr>
            <a:spLocks noGrp="1"/>
          </p:cNvSpPr>
          <p:nvPr>
            <p:ph type="sldNum" sz="quarter" idx="4"/>
          </p:nvPr>
        </p:nvSpPr>
        <p:spPr/>
        <p:txBody>
          <a:bodyPr/>
          <a:lstStyle/>
          <a:p>
            <a:fld id="{F386F424-8527-4AE7-9323-139CE0DDEA8C}" type="slidenum">
              <a:rPr lang="en-CA" smtClean="0"/>
              <a:pPr/>
              <a:t>9</a:t>
            </a:fld>
            <a:endParaRPr lang="en-CA" dirty="0"/>
          </a:p>
        </p:txBody>
      </p:sp>
    </p:spTree>
    <p:extLst>
      <p:ext uri="{BB962C8B-B14F-4D97-AF65-F5344CB8AC3E}">
        <p14:creationId xmlns:p14="http://schemas.microsoft.com/office/powerpoint/2010/main" val="2802085015"/>
      </p:ext>
    </p:extLst>
  </p:cSld>
  <p:clrMapOvr>
    <a:masterClrMapping/>
  </p:clrMapOvr>
</p:sld>
</file>

<file path=ppt/theme/theme1.xml><?xml version="1.0" encoding="utf-8"?>
<a:theme xmlns:a="http://schemas.openxmlformats.org/drawingml/2006/main" name="Office Theme">
  <a:themeElements>
    <a:clrScheme name="Pasture basic">
      <a:dk1>
        <a:srgbClr val="36424A"/>
      </a:dk1>
      <a:lt1>
        <a:sysClr val="window" lastClr="FFFFFF"/>
      </a:lt1>
      <a:dk2>
        <a:srgbClr val="6A737B"/>
      </a:dk2>
      <a:lt2>
        <a:srgbClr val="D1D4D3"/>
      </a:lt2>
      <a:accent1>
        <a:srgbClr val="545F1D"/>
      </a:accent1>
      <a:accent2>
        <a:srgbClr val="719500"/>
      </a:accent2>
      <a:accent3>
        <a:srgbClr val="77B800"/>
      </a:accent3>
      <a:accent4>
        <a:srgbClr val="BED600"/>
      </a:accent4>
      <a:accent5>
        <a:srgbClr val="BBDB7F"/>
      </a:accent5>
      <a:accent6>
        <a:srgbClr val="DDED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Pasture basic">
      <a:dk1>
        <a:srgbClr val="36424A"/>
      </a:dk1>
      <a:lt1>
        <a:sysClr val="window" lastClr="FFFFFF"/>
      </a:lt1>
      <a:dk2>
        <a:srgbClr val="6A737B"/>
      </a:dk2>
      <a:lt2>
        <a:srgbClr val="D1D4D3"/>
      </a:lt2>
      <a:accent1>
        <a:srgbClr val="545F1D"/>
      </a:accent1>
      <a:accent2>
        <a:srgbClr val="719500"/>
      </a:accent2>
      <a:accent3>
        <a:srgbClr val="77B800"/>
      </a:accent3>
      <a:accent4>
        <a:srgbClr val="BED600"/>
      </a:accent4>
      <a:accent5>
        <a:srgbClr val="BBDB7F"/>
      </a:accent5>
      <a:accent6>
        <a:srgbClr val="DDED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8D42C958D9EE4AB4A97AE9B1D44485" ma:contentTypeVersion="0" ma:contentTypeDescription="Create a new document." ma:contentTypeScope="" ma:versionID="d3cdc8d6a8b2ef22cbe4feccc4f662e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800917-1499-4482-8F5C-B311A84B2477}">
  <ds:schemaRefs>
    <ds:schemaRef ds:uri="http://schemas.microsoft.com/office/infopath/2007/PartnerControls"/>
    <ds:schemaRef ds:uri="http://schemas.openxmlformats.org/package/2006/metadata/core-propertie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7BEAFDA-46F8-4F4A-99C8-06E350107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A177B4B-A86F-4632-A481-47B21C6E68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13828</TotalTime>
  <Words>2607</Words>
  <Application>Microsoft Office PowerPoint</Application>
  <PresentationFormat>On-screen Show (4:3)</PresentationFormat>
  <Paragraphs>228</Paragraphs>
  <Slides>23</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Office Theme</vt:lpstr>
      <vt:lpstr>Custom Design</vt:lpstr>
      <vt:lpstr>Practice Strategies for Lifelong Connections </vt:lpstr>
      <vt:lpstr>A Stronger, Safer Tomorrow</vt:lpstr>
      <vt:lpstr>Practice Strategies for Lifelong Connections</vt:lpstr>
      <vt:lpstr>Practice Strategies for Lifelong Connections </vt:lpstr>
      <vt:lpstr>Practice Strategies for Lifelong  Connections – Philosophy </vt:lpstr>
      <vt:lpstr>Four Areas of Connection </vt:lpstr>
      <vt:lpstr>Four Areas of Connection </vt:lpstr>
      <vt:lpstr>What changes you will see </vt:lpstr>
      <vt:lpstr>What this means for children/youth</vt:lpstr>
      <vt:lpstr>What is your role? </vt:lpstr>
      <vt:lpstr>What is your role? </vt:lpstr>
      <vt:lpstr>10 Strategies </vt:lpstr>
      <vt:lpstr>Supervisor Consults </vt:lpstr>
      <vt:lpstr>3rd Person Consults</vt:lpstr>
      <vt:lpstr>Family/Natural Supports Meetings</vt:lpstr>
      <vt:lpstr>Immediate Kinship Placement, Ongoing Kinship Placement </vt:lpstr>
      <vt:lpstr>Family Time </vt:lpstr>
      <vt:lpstr>Cultural and Spiritual Connections</vt:lpstr>
      <vt:lpstr>Formalized Connections</vt:lpstr>
      <vt:lpstr>Terminating Permanent Guardianship Orders</vt:lpstr>
      <vt:lpstr>Transition to Adulthood </vt:lpstr>
      <vt:lpstr>Is there policy changes? </vt:lpstr>
      <vt:lpstr>Questions?</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james.stuart</dc:creator>
  <cp:lastModifiedBy>user</cp:lastModifiedBy>
  <cp:revision>87</cp:revision>
  <dcterms:created xsi:type="dcterms:W3CDTF">2018-07-18T14:11:37Z</dcterms:created>
  <dcterms:modified xsi:type="dcterms:W3CDTF">2018-10-17T16:58:29Z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0x010100D18D42C958D9EE4AB4A97AE9B1D44485</vt:lpwstr>
  </property>
</Properties>
</file>